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xml" ContentType="application/vnd.openxmlformats-officedocument.themeOverr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2.xml" ContentType="application/vnd.openxmlformats-officedocument.themeOverr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3.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comments/comment1.xml" ContentType="application/vnd.openxmlformats-officedocument.presentationml.comments+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4"/>
  </p:sldMasterIdLst>
  <p:notesMasterIdLst>
    <p:notesMasterId r:id="rId38"/>
  </p:notesMasterIdLst>
  <p:sldIdLst>
    <p:sldId id="258" r:id="rId5"/>
    <p:sldId id="263" r:id="rId6"/>
    <p:sldId id="355" r:id="rId7"/>
    <p:sldId id="356" r:id="rId8"/>
    <p:sldId id="271" r:id="rId9"/>
    <p:sldId id="397" r:id="rId10"/>
    <p:sldId id="398" r:id="rId11"/>
    <p:sldId id="399" r:id="rId12"/>
    <p:sldId id="264" r:id="rId13"/>
    <p:sldId id="261" r:id="rId14"/>
    <p:sldId id="262" r:id="rId15"/>
    <p:sldId id="266" r:id="rId16"/>
    <p:sldId id="360" r:id="rId17"/>
    <p:sldId id="385" r:id="rId18"/>
    <p:sldId id="361" r:id="rId19"/>
    <p:sldId id="394" r:id="rId20"/>
    <p:sldId id="364" r:id="rId21"/>
    <p:sldId id="366" r:id="rId22"/>
    <p:sldId id="363" r:id="rId23"/>
    <p:sldId id="372" r:id="rId24"/>
    <p:sldId id="389" r:id="rId25"/>
    <p:sldId id="374" r:id="rId26"/>
    <p:sldId id="375" r:id="rId27"/>
    <p:sldId id="376" r:id="rId28"/>
    <p:sldId id="377" r:id="rId29"/>
    <p:sldId id="378" r:id="rId30"/>
    <p:sldId id="379" r:id="rId31"/>
    <p:sldId id="369" r:id="rId32"/>
    <p:sldId id="395" r:id="rId33"/>
    <p:sldId id="371" r:id="rId34"/>
    <p:sldId id="400" r:id="rId35"/>
    <p:sldId id="342" r:id="rId36"/>
    <p:sldId id="396" r:id="rId37"/>
  </p:sldIdLst>
  <p:sldSz cx="12190413"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KIT GURRAM" initials="AG" lastIdx="1" clrIdx="0">
    <p:extLst>
      <p:ext uri="{19B8F6BF-5375-455C-9EA6-DF929625EA0E}">
        <p15:presenceInfo xmlns:p15="http://schemas.microsoft.com/office/powerpoint/2012/main" userId="7962541cb8166be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B4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337" autoAdjust="0"/>
  </p:normalViewPr>
  <p:slideViewPr>
    <p:cSldViewPr>
      <p:cViewPr varScale="1">
        <p:scale>
          <a:sx n="81" d="100"/>
          <a:sy n="81" d="100"/>
        </p:scale>
        <p:origin x="88" y="56"/>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JAYESH\Desktop\Survey%20Link.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oleObject" Target="Book1" TargetMode="External"/></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oleObject" Target="Book1" TargetMode="External"/></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oleObject" Target="Book1" TargetMode="Externa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5.xml"/><Relationship Id="rId1" Type="http://schemas.microsoft.com/office/2011/relationships/chartStyle" Target="style15.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data!$J$1</c:f>
              <c:strCache>
                <c:ptCount val="1"/>
                <c:pt idx="0">
                  <c:v>How do you currently address the issue of limited healthy food options on campus? </c:v>
                </c:pt>
              </c:strCache>
            </c:strRef>
          </c:tx>
          <c:spPr>
            <a:solidFill>
              <a:schemeClr val="accent1"/>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60B-45E1-9F25-6FAD5538D526}"/>
              </c:ext>
            </c:extLst>
          </c:dPt>
          <c:dPt>
            <c:idx val="1"/>
            <c:bubble3D val="0"/>
            <c:spPr>
              <a:solidFill>
                <a:schemeClr val="accent6">
                  <a:lumMod val="20000"/>
                  <a:lumOff val="80000"/>
                </a:schemeClr>
              </a:solidFill>
              <a:ln w="19050">
                <a:solidFill>
                  <a:schemeClr val="lt1"/>
                </a:solidFill>
              </a:ln>
              <a:effectLst/>
            </c:spPr>
            <c:extLst>
              <c:ext xmlns:c16="http://schemas.microsoft.com/office/drawing/2014/chart" uri="{C3380CC4-5D6E-409C-BE32-E72D297353CC}">
                <c16:uniqueId val="{00000003-F60B-45E1-9F25-6FAD5538D526}"/>
              </c:ext>
            </c:extLst>
          </c:dPt>
          <c:cat>
            <c:strRef>
              <c:f>data!$I$2:$I$3</c:f>
              <c:strCache>
                <c:ptCount val="2"/>
                <c:pt idx="0">
                  <c:v>Yes</c:v>
                </c:pt>
                <c:pt idx="1">
                  <c:v>No</c:v>
                </c:pt>
              </c:strCache>
            </c:strRef>
          </c:cat>
          <c:val>
            <c:numRef>
              <c:f>data!$J$2:$J$3</c:f>
              <c:numCache>
                <c:formatCode>General</c:formatCode>
                <c:ptCount val="2"/>
                <c:pt idx="0">
                  <c:v>26</c:v>
                </c:pt>
                <c:pt idx="1">
                  <c:v>11</c:v>
                </c:pt>
              </c:numCache>
            </c:numRef>
          </c:val>
          <c:extLst>
            <c:ext xmlns:c16="http://schemas.microsoft.com/office/drawing/2014/chart" uri="{C3380CC4-5D6E-409C-BE32-E72D297353CC}">
              <c16:uniqueId val="{00000004-F60B-45E1-9F25-6FAD5538D526}"/>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Sheet1!$A$10</c:f>
              <c:strCache>
                <c:ptCount val="1"/>
                <c:pt idx="0">
                  <c:v>9. How important is it for you to have real-time alerts and notifications in case of gas leakage?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2A8-4677-9CCD-9690991D04D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2A8-4677-9CCD-9690991D04D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2A8-4677-9CCD-9690991D04DD}"/>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Sheet1!$B$10:$D$10</c:f>
              <c:numCache>
                <c:formatCode>General</c:formatCode>
                <c:ptCount val="3"/>
                <c:pt idx="0">
                  <c:v>2</c:v>
                </c:pt>
                <c:pt idx="1">
                  <c:v>10</c:v>
                </c:pt>
                <c:pt idx="2">
                  <c:v>18</c:v>
                </c:pt>
              </c:numCache>
            </c:numRef>
          </c:val>
          <c:extLst>
            <c:ext xmlns:c16="http://schemas.microsoft.com/office/drawing/2014/chart" uri="{C3380CC4-5D6E-409C-BE32-E72D297353CC}">
              <c16:uniqueId val="{00000006-12A8-4677-9CCD-9690991D04DD}"/>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Sheet1!$A$11</c:f>
              <c:strCache>
                <c:ptCount val="1"/>
                <c:pt idx="0">
                  <c:v>10. Would you be interested in a user-friendly and automated gas leakage detection system?</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4B4-4997-AC97-5E7DD45A43E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4B4-4997-AC97-5E7DD45A43E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4B4-4997-AC97-5E7DD45A43E6}"/>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Sheet1!$B$11:$D$11</c:f>
              <c:numCache>
                <c:formatCode>General</c:formatCode>
                <c:ptCount val="3"/>
                <c:pt idx="0">
                  <c:v>16</c:v>
                </c:pt>
                <c:pt idx="1">
                  <c:v>10</c:v>
                </c:pt>
                <c:pt idx="2">
                  <c:v>4</c:v>
                </c:pt>
              </c:numCache>
            </c:numRef>
          </c:val>
          <c:extLst>
            <c:ext xmlns:c16="http://schemas.microsoft.com/office/drawing/2014/chart" uri="{C3380CC4-5D6E-409C-BE32-E72D297353CC}">
              <c16:uniqueId val="{00000006-24B4-4997-AC97-5E7DD45A43E6}"/>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pieChart>
        <c:varyColors val="1"/>
        <c:ser>
          <c:idx val="0"/>
          <c:order val="0"/>
          <c:tx>
            <c:strRef>
              <c:f>Sheet1!$A$12</c:f>
              <c:strCache>
                <c:ptCount val="1"/>
                <c:pt idx="0">
                  <c:v>Demographic: What is your age group?</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C6D-4713-B8B8-19C35380212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C6D-4713-B8B8-19C35380212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C6D-4713-B8B8-19C353802125}"/>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Sheet1!$B$12:$D$12</c:f>
              <c:numCache>
                <c:formatCode>General</c:formatCode>
                <c:ptCount val="3"/>
                <c:pt idx="0">
                  <c:v>20</c:v>
                </c:pt>
                <c:pt idx="1">
                  <c:v>4</c:v>
                </c:pt>
                <c:pt idx="2">
                  <c:v>6</c:v>
                </c:pt>
              </c:numCache>
            </c:numRef>
          </c:val>
          <c:extLst>
            <c:ext xmlns:c16="http://schemas.microsoft.com/office/drawing/2014/chart" uri="{C3380CC4-5D6E-409C-BE32-E72D297353CC}">
              <c16:uniqueId val="{00000006-FC6D-4713-B8B8-19C353802125}"/>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pieChart>
        <c:varyColors val="1"/>
        <c:ser>
          <c:idx val="0"/>
          <c:order val="0"/>
          <c:tx>
            <c:strRef>
              <c:f>Sheet1!$A$13</c:f>
              <c:strCache>
                <c:ptCount val="1"/>
                <c:pt idx="0">
                  <c:v>Demographic: What is your location?</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9AB-42BD-AA75-80ABDE5F9B2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9AB-42BD-AA75-80ABDE5F9B2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9AB-42BD-AA75-80ABDE5F9B2C}"/>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Sheet1!$B$13:$D$13</c:f>
              <c:numCache>
                <c:formatCode>General</c:formatCode>
                <c:ptCount val="3"/>
                <c:pt idx="0">
                  <c:v>8</c:v>
                </c:pt>
                <c:pt idx="1">
                  <c:v>12</c:v>
                </c:pt>
                <c:pt idx="2">
                  <c:v>10</c:v>
                </c:pt>
              </c:numCache>
            </c:numRef>
          </c:val>
          <c:extLst>
            <c:ext xmlns:c16="http://schemas.microsoft.com/office/drawing/2014/chart" uri="{C3380CC4-5D6E-409C-BE32-E72D297353CC}">
              <c16:uniqueId val="{00000006-49AB-42BD-AA75-80ABDE5F9B2C}"/>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pieChart>
        <c:varyColors val="1"/>
        <c:ser>
          <c:idx val="0"/>
          <c:order val="0"/>
          <c:tx>
            <c:strRef>
              <c:f>Sheet1!$A$14</c:f>
              <c:strCache>
                <c:ptCount val="1"/>
                <c:pt idx="0">
                  <c:v>Demographic: What is your occupation?</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A36-4132-B702-25219E97AFC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A36-4132-B702-25219E97AFC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A36-4132-B702-25219E97AFCC}"/>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Sheet1!$B$14:$D$14</c:f>
              <c:numCache>
                <c:formatCode>General</c:formatCode>
                <c:ptCount val="3"/>
                <c:pt idx="0">
                  <c:v>10</c:v>
                </c:pt>
                <c:pt idx="1">
                  <c:v>12</c:v>
                </c:pt>
                <c:pt idx="2">
                  <c:v>8</c:v>
                </c:pt>
              </c:numCache>
            </c:numRef>
          </c:val>
          <c:extLst>
            <c:ext xmlns:c16="http://schemas.microsoft.com/office/drawing/2014/chart" uri="{C3380CC4-5D6E-409C-BE32-E72D297353CC}">
              <c16:uniqueId val="{00000006-AA36-4132-B702-25219E97AFCC}"/>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INDITECH</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Are you familiar with auto gas shut-off systems that automatically turn off the gas supply to the stove in certain situations?</c:v>
                </c:pt>
                <c:pt idx="1">
                  <c:v>Would you be interested in having an auto gas shut-off feature installed in your home's gas stove?</c:v>
                </c:pt>
                <c:pt idx="2">
                  <c:v>How likely would you be to purchase a gas stove with an integrated auto shut-off feature?</c:v>
                </c:pt>
                <c:pt idx="3">
                  <c:v>How important is it for you to have control over the auto gas shut-off system, such as being able to disable it temporarily if needed?</c:v>
                </c:pt>
                <c:pt idx="4">
                  <c:v>Would you consider retrofitting your existing gas stove with an aftermarket auto gas shut-off system?</c:v>
                </c:pt>
              </c:strCache>
            </c:strRef>
          </c:cat>
          <c:val>
            <c:numRef>
              <c:f>Sheet1!$B$2:$B$6</c:f>
              <c:numCache>
                <c:formatCode>General</c:formatCode>
                <c:ptCount val="5"/>
                <c:pt idx="0">
                  <c:v>20</c:v>
                </c:pt>
                <c:pt idx="1">
                  <c:v>21</c:v>
                </c:pt>
                <c:pt idx="2">
                  <c:v>15</c:v>
                </c:pt>
                <c:pt idx="3">
                  <c:v>21</c:v>
                </c:pt>
                <c:pt idx="4">
                  <c:v>18</c:v>
                </c:pt>
              </c:numCache>
            </c:numRef>
          </c:val>
          <c:extLst>
            <c:ext xmlns:c16="http://schemas.microsoft.com/office/drawing/2014/chart" uri="{C3380CC4-5D6E-409C-BE32-E72D297353CC}">
              <c16:uniqueId val="{00000000-0D60-409E-BE10-A1A0510C0193}"/>
            </c:ext>
          </c:extLst>
        </c:ser>
        <c:dLbls>
          <c:showLegendKey val="0"/>
          <c:showVal val="0"/>
          <c:showCatName val="0"/>
          <c:showSerName val="0"/>
          <c:showPercent val="0"/>
          <c:showBubbleSize val="0"/>
        </c:dLbls>
        <c:gapWidth val="182"/>
        <c:axId val="273294464"/>
        <c:axId val="273304256"/>
      </c:barChart>
      <c:catAx>
        <c:axId val="27329446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73304256"/>
        <c:crosses val="autoZero"/>
        <c:auto val="1"/>
        <c:lblAlgn val="ctr"/>
        <c:lblOffset val="100"/>
        <c:noMultiLvlLbl val="0"/>
      </c:catAx>
      <c:valAx>
        <c:axId val="27330425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732944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8220217715411643"/>
          <c:y val="0.32688705234159782"/>
          <c:w val="0.78294212985508116"/>
          <c:h val="0.57368256653868677"/>
        </c:manualLayout>
      </c:layout>
      <c:barChart>
        <c:barDir val="bar"/>
        <c:grouping val="clustered"/>
        <c:varyColors val="0"/>
        <c:ser>
          <c:idx val="0"/>
          <c:order val="0"/>
          <c:tx>
            <c:strRef>
              <c:f>Sheet1!$A$2</c:f>
              <c:strCache>
                <c:ptCount val="1"/>
                <c:pt idx="0">
                  <c:v>1. How familiar are you with the issue of gas leakage in households?</c:v>
                </c:pt>
              </c:strCache>
            </c:strRef>
          </c:tx>
          <c:spPr>
            <a:solidFill>
              <a:schemeClr val="accent1"/>
            </a:solidFill>
            <a:ln>
              <a:noFill/>
            </a:ln>
            <a:effectLst/>
          </c:spPr>
          <c:invertIfNegative val="0"/>
          <c:cat>
            <c:strRef>
              <c:f>Sheet1!$B$1:$D$1</c:f>
              <c:strCache>
                <c:ptCount val="3"/>
                <c:pt idx="0">
                  <c:v>Option 1</c:v>
                </c:pt>
                <c:pt idx="1">
                  <c:v>Option 2</c:v>
                </c:pt>
                <c:pt idx="2">
                  <c:v>Option 3</c:v>
                </c:pt>
              </c:strCache>
            </c:strRef>
          </c:cat>
          <c:val>
            <c:numRef>
              <c:f>Sheet1!$B$2:$D$2</c:f>
              <c:numCache>
                <c:formatCode>General</c:formatCode>
                <c:ptCount val="3"/>
                <c:pt idx="0">
                  <c:v>10</c:v>
                </c:pt>
                <c:pt idx="1">
                  <c:v>12</c:v>
                </c:pt>
                <c:pt idx="2">
                  <c:v>8</c:v>
                </c:pt>
              </c:numCache>
            </c:numRef>
          </c:val>
          <c:extLst>
            <c:ext xmlns:c16="http://schemas.microsoft.com/office/drawing/2014/chart" uri="{C3380CC4-5D6E-409C-BE32-E72D297353CC}">
              <c16:uniqueId val="{00000000-9DA5-4AC9-95C9-136A35393397}"/>
            </c:ext>
          </c:extLst>
        </c:ser>
        <c:dLbls>
          <c:showLegendKey val="0"/>
          <c:showVal val="0"/>
          <c:showCatName val="0"/>
          <c:showSerName val="0"/>
          <c:showPercent val="0"/>
          <c:showBubbleSize val="0"/>
        </c:dLbls>
        <c:gapWidth val="182"/>
        <c:axId val="596847264"/>
        <c:axId val="596838016"/>
      </c:barChart>
      <c:catAx>
        <c:axId val="59684726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6838016"/>
        <c:crosses val="autoZero"/>
        <c:auto val="1"/>
        <c:lblAlgn val="ctr"/>
        <c:lblOffset val="100"/>
        <c:noMultiLvlLbl val="0"/>
      </c:catAx>
      <c:valAx>
        <c:axId val="5968380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68472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Sheet1!$A$3</c:f>
              <c:strCache>
                <c:ptCount val="1"/>
                <c:pt idx="0">
                  <c:v>2. Have you ever experienced a gas leakage incident in your home?</c:v>
                </c:pt>
              </c:strCache>
            </c:strRef>
          </c:tx>
          <c:spPr>
            <a:solidFill>
              <a:schemeClr val="accent1"/>
            </a:solidFill>
            <a:ln>
              <a:noFill/>
            </a:ln>
            <a:effectLst/>
          </c:spPr>
          <c:invertIfNegative val="0"/>
          <c:val>
            <c:numRef>
              <c:f>Sheet1!$B$3:$D$3</c:f>
              <c:numCache>
                <c:formatCode>General</c:formatCode>
                <c:ptCount val="3"/>
                <c:pt idx="0">
                  <c:v>5</c:v>
                </c:pt>
                <c:pt idx="1">
                  <c:v>15</c:v>
                </c:pt>
                <c:pt idx="2">
                  <c:v>10</c:v>
                </c:pt>
              </c:numCache>
            </c:numRef>
          </c:val>
          <c:extLst>
            <c:ext xmlns:c16="http://schemas.microsoft.com/office/drawing/2014/chart" uri="{C3380CC4-5D6E-409C-BE32-E72D297353CC}">
              <c16:uniqueId val="{00000000-F71D-42DE-B6BD-FE684B6DCFAE}"/>
            </c:ext>
          </c:extLst>
        </c:ser>
        <c:dLbls>
          <c:showLegendKey val="0"/>
          <c:showVal val="0"/>
          <c:showCatName val="0"/>
          <c:showSerName val="0"/>
          <c:showPercent val="0"/>
          <c:showBubbleSize val="0"/>
        </c:dLbls>
        <c:gapWidth val="182"/>
        <c:axId val="596847808"/>
        <c:axId val="596835840"/>
      </c:barChart>
      <c:catAx>
        <c:axId val="596847808"/>
        <c:scaling>
          <c:orientation val="minMax"/>
        </c:scaling>
        <c:delete val="0"/>
        <c:axPos val="l"/>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6835840"/>
        <c:crosses val="autoZero"/>
        <c:auto val="1"/>
        <c:lblAlgn val="ctr"/>
        <c:lblOffset val="100"/>
        <c:noMultiLvlLbl val="0"/>
      </c:catAx>
      <c:valAx>
        <c:axId val="59683584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68478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Sheet1!$A$4</c:f>
              <c:strCache>
                <c:ptCount val="1"/>
                <c:pt idx="0">
                  <c:v>3. How concerned are you about the potential risks and dangers of gas leakage?</c:v>
                </c:pt>
              </c:strCache>
            </c:strRef>
          </c:tx>
          <c:explosion val="4"/>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F55-4FFD-8EE5-D8AF77F6210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F55-4FFD-8EE5-D8AF77F6210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F55-4FFD-8EE5-D8AF77F62104}"/>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Sheet1!$B$4:$D$4</c:f>
              <c:numCache>
                <c:formatCode>General</c:formatCode>
                <c:ptCount val="3"/>
                <c:pt idx="0">
                  <c:v>20</c:v>
                </c:pt>
                <c:pt idx="1">
                  <c:v>8</c:v>
                </c:pt>
                <c:pt idx="2">
                  <c:v>2</c:v>
                </c:pt>
              </c:numCache>
            </c:numRef>
          </c:val>
          <c:extLst>
            <c:ext xmlns:c16="http://schemas.microsoft.com/office/drawing/2014/chart" uri="{C3380CC4-5D6E-409C-BE32-E72D297353CC}">
              <c16:uniqueId val="{00000006-1F55-4FFD-8EE5-D8AF77F62104}"/>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Sheet1!$A$5</c:f>
              <c:strCache>
                <c:ptCount val="1"/>
                <c:pt idx="0">
                  <c:v>4. Are you aware of any existing solutions or products available to detect gas leakage?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7F7-4A1E-B394-D94AA77A671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7F7-4A1E-B394-D94AA77A671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7F7-4A1E-B394-D94AA77A6714}"/>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Sheet1!$B$5:$D$5</c:f>
              <c:numCache>
                <c:formatCode>General</c:formatCode>
                <c:ptCount val="3"/>
                <c:pt idx="0">
                  <c:v>8</c:v>
                </c:pt>
                <c:pt idx="1">
                  <c:v>18</c:v>
                </c:pt>
                <c:pt idx="2">
                  <c:v>4</c:v>
                </c:pt>
              </c:numCache>
            </c:numRef>
          </c:val>
          <c:extLst>
            <c:ext xmlns:c16="http://schemas.microsoft.com/office/drawing/2014/chart" uri="{C3380CC4-5D6E-409C-BE32-E72D297353CC}">
              <c16:uniqueId val="{00000006-37F7-4A1E-B394-D94AA77A6714}"/>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Sheet1!$A$6</c:f>
              <c:strCache>
                <c:ptCount val="1"/>
                <c:pt idx="0">
                  <c:v>5. How confident are you in your ability to identify signs of gas leakage?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E80-47E3-B432-759FECEE27A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E80-47E3-B432-759FECEE27A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E80-47E3-B432-759FECEE27AA}"/>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Sheet1!$B$6:$D$6</c:f>
              <c:numCache>
                <c:formatCode>General</c:formatCode>
                <c:ptCount val="3"/>
                <c:pt idx="0">
                  <c:v>6</c:v>
                </c:pt>
                <c:pt idx="1">
                  <c:v>12</c:v>
                </c:pt>
                <c:pt idx="2">
                  <c:v>12</c:v>
                </c:pt>
              </c:numCache>
            </c:numRef>
          </c:val>
          <c:extLst>
            <c:ext xmlns:c16="http://schemas.microsoft.com/office/drawing/2014/chart" uri="{C3380CC4-5D6E-409C-BE32-E72D297353CC}">
              <c16:uniqueId val="{00000006-3E80-47E3-B432-759FECEE27AA}"/>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Sheet1!$A$7</c:f>
              <c:strCache>
                <c:ptCount val="1"/>
                <c:pt idx="0">
                  <c:v>6. Have you ever used any gas leakage detection devices or tools?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442-4801-AA87-36F08EDF821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442-4801-AA87-36F08EDF821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442-4801-AA87-36F08EDF8210}"/>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Sheet1!$B$7:$D$7</c:f>
              <c:numCache>
                <c:formatCode>General</c:formatCode>
                <c:ptCount val="3"/>
                <c:pt idx="0">
                  <c:v>18</c:v>
                </c:pt>
                <c:pt idx="1">
                  <c:v>10</c:v>
                </c:pt>
                <c:pt idx="2">
                  <c:v>2</c:v>
                </c:pt>
              </c:numCache>
            </c:numRef>
          </c:val>
          <c:extLst>
            <c:ext xmlns:c16="http://schemas.microsoft.com/office/drawing/2014/chart" uri="{C3380CC4-5D6E-409C-BE32-E72D297353CC}">
              <c16:uniqueId val="{00000006-3442-4801-AA87-36F08EDF8210}"/>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Sheet1!$A$8</c:f>
              <c:strCache>
                <c:ptCount val="1"/>
                <c:pt idx="0">
                  <c:v>7. How satisfied are you with the current options available for gas leakage detection?</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6F6-43F1-A465-D5E0BCE992A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6F6-43F1-A465-D5E0BCE992A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6F6-43F1-A465-D5E0BCE992A2}"/>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Sheet1!$B$8:$D$8</c:f>
              <c:numCache>
                <c:formatCode>General</c:formatCode>
                <c:ptCount val="3"/>
                <c:pt idx="0">
                  <c:v>12</c:v>
                </c:pt>
                <c:pt idx="1">
                  <c:v>10</c:v>
                </c:pt>
                <c:pt idx="2">
                  <c:v>8</c:v>
                </c:pt>
              </c:numCache>
            </c:numRef>
          </c:val>
          <c:extLst>
            <c:ext xmlns:c16="http://schemas.microsoft.com/office/drawing/2014/chart" uri="{C3380CC4-5D6E-409C-BE32-E72D297353CC}">
              <c16:uniqueId val="{00000006-46F6-43F1-A465-D5E0BCE992A2}"/>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Sheet1!$A$9</c:f>
              <c:strCache>
                <c:ptCount val="1"/>
                <c:pt idx="0">
                  <c:v>8. Are you willing to invest in a reliable and advanced gas leakage detection solution?</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1C3-4D60-836E-54156B4E0AC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1C3-4D60-836E-54156B4E0AC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1C3-4D60-836E-54156B4E0ACD}"/>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Sheet1!$B$9:$D$9</c:f>
              <c:numCache>
                <c:formatCode>General</c:formatCode>
                <c:ptCount val="3"/>
                <c:pt idx="0">
                  <c:v>10</c:v>
                </c:pt>
                <c:pt idx="1">
                  <c:v>14</c:v>
                </c:pt>
                <c:pt idx="2">
                  <c:v>6</c:v>
                </c:pt>
              </c:numCache>
            </c:numRef>
          </c:val>
          <c:extLst>
            <c:ext xmlns:c16="http://schemas.microsoft.com/office/drawing/2014/chart" uri="{C3380CC4-5D6E-409C-BE32-E72D297353CC}">
              <c16:uniqueId val="{00000006-A1C3-4D60-836E-54156B4E0ACD}"/>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3-05-30T18:52:37.146" idx="1">
    <p:pos x="7108" y="598"/>
    <p:text/>
    <p:extLst>
      <p:ext uri="{C676402C-5697-4E1C-873F-D02D1690AC5C}">
        <p15:threadingInfo xmlns:p15="http://schemas.microsoft.com/office/powerpoint/2012/main" timeZoneBias="-33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500808-4539-40D3-9FE7-2864C975F426}" type="doc">
      <dgm:prSet loTypeId="urn:microsoft.com/office/officeart/2005/8/layout/target3" loCatId="relationship" qsTypeId="urn:microsoft.com/office/officeart/2005/8/quickstyle/simple1" qsCatId="simple" csTypeId="urn:microsoft.com/office/officeart/2005/8/colors/accent1_2" csCatId="accent1"/>
      <dgm:spPr/>
      <dgm:t>
        <a:bodyPr/>
        <a:lstStyle/>
        <a:p>
          <a:endParaRPr lang="en-IN"/>
        </a:p>
      </dgm:t>
    </dgm:pt>
    <dgm:pt modelId="{124C02A5-2E6C-4C65-BF2E-47952CDCFF3B}">
      <dgm:prSet/>
      <dgm:spPr/>
      <dgm:t>
        <a:bodyPr/>
        <a:lstStyle/>
        <a:p>
          <a:r>
            <a:rPr lang="en-US" b="0" i="0" baseline="0"/>
            <a:t>Name: Rajesh Kumar</a:t>
          </a:r>
          <a:endParaRPr lang="en-IN"/>
        </a:p>
      </dgm:t>
    </dgm:pt>
    <dgm:pt modelId="{A4918581-3BB1-4AA5-A25E-3F19A6697219}" type="parTrans" cxnId="{43199A13-6595-4A37-BE79-40D575C2B691}">
      <dgm:prSet/>
      <dgm:spPr/>
      <dgm:t>
        <a:bodyPr/>
        <a:lstStyle/>
        <a:p>
          <a:endParaRPr lang="en-IN"/>
        </a:p>
      </dgm:t>
    </dgm:pt>
    <dgm:pt modelId="{8F85BA06-FCCE-42C7-B773-B8F9505BFBF6}" type="sibTrans" cxnId="{43199A13-6595-4A37-BE79-40D575C2B691}">
      <dgm:prSet/>
      <dgm:spPr/>
      <dgm:t>
        <a:bodyPr/>
        <a:lstStyle/>
        <a:p>
          <a:endParaRPr lang="en-IN"/>
        </a:p>
      </dgm:t>
    </dgm:pt>
    <dgm:pt modelId="{9994B667-2323-44AF-8729-3D72D2B29945}">
      <dgm:prSet/>
      <dgm:spPr/>
      <dgm:t>
        <a:bodyPr/>
        <a:lstStyle/>
        <a:p>
          <a:r>
            <a:rPr lang="en-US" b="0" i="0" baseline="0"/>
            <a:t>Age: 35</a:t>
          </a:r>
          <a:endParaRPr lang="en-IN"/>
        </a:p>
      </dgm:t>
    </dgm:pt>
    <dgm:pt modelId="{AD1D5A6E-116D-49D4-917B-8E444E76A8D5}" type="parTrans" cxnId="{79318632-2F04-4D21-9791-B61A1F28BA3E}">
      <dgm:prSet/>
      <dgm:spPr/>
      <dgm:t>
        <a:bodyPr/>
        <a:lstStyle/>
        <a:p>
          <a:endParaRPr lang="en-IN"/>
        </a:p>
      </dgm:t>
    </dgm:pt>
    <dgm:pt modelId="{BB81AE2D-3F09-4D7E-8094-EAAB01F0D826}" type="sibTrans" cxnId="{79318632-2F04-4D21-9791-B61A1F28BA3E}">
      <dgm:prSet/>
      <dgm:spPr/>
      <dgm:t>
        <a:bodyPr/>
        <a:lstStyle/>
        <a:p>
          <a:endParaRPr lang="en-IN"/>
        </a:p>
      </dgm:t>
    </dgm:pt>
    <dgm:pt modelId="{689177F0-F14B-4819-BC5B-A96AFF0C3440}">
      <dgm:prSet/>
      <dgm:spPr/>
      <dgm:t>
        <a:bodyPr/>
        <a:lstStyle/>
        <a:p>
          <a:r>
            <a:rPr lang="en-US" b="0" i="0" baseline="0" dirty="0"/>
            <a:t>Occupation: Software Engineer</a:t>
          </a:r>
          <a:endParaRPr lang="en-IN" dirty="0"/>
        </a:p>
      </dgm:t>
    </dgm:pt>
    <dgm:pt modelId="{5CF5CDA8-161E-40C2-BF0A-53D5081C4F33}" type="parTrans" cxnId="{AF898296-7DFD-40E5-B1E1-BFB0165C02DD}">
      <dgm:prSet/>
      <dgm:spPr/>
      <dgm:t>
        <a:bodyPr/>
        <a:lstStyle/>
        <a:p>
          <a:endParaRPr lang="en-IN"/>
        </a:p>
      </dgm:t>
    </dgm:pt>
    <dgm:pt modelId="{9CFE40D3-430D-4503-B6D8-BB1DE12A83F6}" type="sibTrans" cxnId="{AF898296-7DFD-40E5-B1E1-BFB0165C02DD}">
      <dgm:prSet/>
      <dgm:spPr/>
      <dgm:t>
        <a:bodyPr/>
        <a:lstStyle/>
        <a:p>
          <a:endParaRPr lang="en-IN"/>
        </a:p>
      </dgm:t>
    </dgm:pt>
    <dgm:pt modelId="{FC84A672-BE40-4F75-96A1-F3826BAA9519}">
      <dgm:prSet/>
      <dgm:spPr/>
      <dgm:t>
        <a:bodyPr/>
        <a:lstStyle/>
        <a:p>
          <a:r>
            <a:rPr lang="en-US" b="0" i="0" baseline="0"/>
            <a:t>Location: Hyderabad, India</a:t>
          </a:r>
          <a:endParaRPr lang="en-IN"/>
        </a:p>
      </dgm:t>
    </dgm:pt>
    <dgm:pt modelId="{5EBB1D45-1BED-4561-81FE-DF087017D1C5}" type="parTrans" cxnId="{DFEDBC4A-59E7-47CE-BFAD-FBE44CC22F2B}">
      <dgm:prSet/>
      <dgm:spPr/>
      <dgm:t>
        <a:bodyPr/>
        <a:lstStyle/>
        <a:p>
          <a:endParaRPr lang="en-IN"/>
        </a:p>
      </dgm:t>
    </dgm:pt>
    <dgm:pt modelId="{B9869BD2-A6F8-4B9E-9C15-5DF5028E1293}" type="sibTrans" cxnId="{DFEDBC4A-59E7-47CE-BFAD-FBE44CC22F2B}">
      <dgm:prSet/>
      <dgm:spPr/>
      <dgm:t>
        <a:bodyPr/>
        <a:lstStyle/>
        <a:p>
          <a:endParaRPr lang="en-IN"/>
        </a:p>
      </dgm:t>
    </dgm:pt>
    <dgm:pt modelId="{2302CAA3-05A8-4647-ABFC-3F5A5EEDACE9}" type="pres">
      <dgm:prSet presAssocID="{DA500808-4539-40D3-9FE7-2864C975F426}" presName="Name0" presStyleCnt="0">
        <dgm:presLayoutVars>
          <dgm:chMax val="7"/>
          <dgm:dir/>
          <dgm:animLvl val="lvl"/>
          <dgm:resizeHandles val="exact"/>
        </dgm:presLayoutVars>
      </dgm:prSet>
      <dgm:spPr/>
    </dgm:pt>
    <dgm:pt modelId="{AD58A308-85B5-4210-8D08-02E6F4F1F431}" type="pres">
      <dgm:prSet presAssocID="{124C02A5-2E6C-4C65-BF2E-47952CDCFF3B}" presName="circle1" presStyleLbl="node1" presStyleIdx="0" presStyleCnt="4"/>
      <dgm:spPr/>
    </dgm:pt>
    <dgm:pt modelId="{0BEA91B5-9170-42EB-9D62-1551D0954389}" type="pres">
      <dgm:prSet presAssocID="{124C02A5-2E6C-4C65-BF2E-47952CDCFF3B}" presName="space" presStyleCnt="0"/>
      <dgm:spPr/>
    </dgm:pt>
    <dgm:pt modelId="{A9E31212-7D80-46D5-AF57-E607967C5618}" type="pres">
      <dgm:prSet presAssocID="{124C02A5-2E6C-4C65-BF2E-47952CDCFF3B}" presName="rect1" presStyleLbl="alignAcc1" presStyleIdx="0" presStyleCnt="4"/>
      <dgm:spPr/>
    </dgm:pt>
    <dgm:pt modelId="{F41F5601-5288-4391-9DE2-C39181EC7FF8}" type="pres">
      <dgm:prSet presAssocID="{9994B667-2323-44AF-8729-3D72D2B29945}" presName="vertSpace2" presStyleLbl="node1" presStyleIdx="0" presStyleCnt="4"/>
      <dgm:spPr/>
    </dgm:pt>
    <dgm:pt modelId="{A6F32D87-7C47-4748-9A0E-74F9C43ABC72}" type="pres">
      <dgm:prSet presAssocID="{9994B667-2323-44AF-8729-3D72D2B29945}" presName="circle2" presStyleLbl="node1" presStyleIdx="1" presStyleCnt="4"/>
      <dgm:spPr/>
    </dgm:pt>
    <dgm:pt modelId="{333B6B41-4578-495A-85D6-95FFEE20228C}" type="pres">
      <dgm:prSet presAssocID="{9994B667-2323-44AF-8729-3D72D2B29945}" presName="rect2" presStyleLbl="alignAcc1" presStyleIdx="1" presStyleCnt="4"/>
      <dgm:spPr/>
    </dgm:pt>
    <dgm:pt modelId="{2BE6C2AC-E1C1-4785-94F2-AA0E9F4BB8EB}" type="pres">
      <dgm:prSet presAssocID="{689177F0-F14B-4819-BC5B-A96AFF0C3440}" presName="vertSpace3" presStyleLbl="node1" presStyleIdx="1" presStyleCnt="4"/>
      <dgm:spPr/>
    </dgm:pt>
    <dgm:pt modelId="{91BA9C6A-345A-4678-B221-EB5377145E2B}" type="pres">
      <dgm:prSet presAssocID="{689177F0-F14B-4819-BC5B-A96AFF0C3440}" presName="circle3" presStyleLbl="node1" presStyleIdx="2" presStyleCnt="4"/>
      <dgm:spPr/>
    </dgm:pt>
    <dgm:pt modelId="{C57FC542-C87D-40ED-8C06-38996C9DF203}" type="pres">
      <dgm:prSet presAssocID="{689177F0-F14B-4819-BC5B-A96AFF0C3440}" presName="rect3" presStyleLbl="alignAcc1" presStyleIdx="2" presStyleCnt="4"/>
      <dgm:spPr/>
    </dgm:pt>
    <dgm:pt modelId="{EE6E48CE-FA1C-4621-B81A-E381EC075126}" type="pres">
      <dgm:prSet presAssocID="{FC84A672-BE40-4F75-96A1-F3826BAA9519}" presName="vertSpace4" presStyleLbl="node1" presStyleIdx="2" presStyleCnt="4"/>
      <dgm:spPr/>
    </dgm:pt>
    <dgm:pt modelId="{AC101891-3E6E-4845-A092-CFB834206272}" type="pres">
      <dgm:prSet presAssocID="{FC84A672-BE40-4F75-96A1-F3826BAA9519}" presName="circle4" presStyleLbl="node1" presStyleIdx="3" presStyleCnt="4"/>
      <dgm:spPr/>
    </dgm:pt>
    <dgm:pt modelId="{02D2D07B-190B-4E19-BCAA-AC59DE8CF8CA}" type="pres">
      <dgm:prSet presAssocID="{FC84A672-BE40-4F75-96A1-F3826BAA9519}" presName="rect4" presStyleLbl="alignAcc1" presStyleIdx="3" presStyleCnt="4"/>
      <dgm:spPr/>
    </dgm:pt>
    <dgm:pt modelId="{400D0C1F-127A-4AF7-9D01-0358F8C82571}" type="pres">
      <dgm:prSet presAssocID="{124C02A5-2E6C-4C65-BF2E-47952CDCFF3B}" presName="rect1ParTxNoCh" presStyleLbl="alignAcc1" presStyleIdx="3" presStyleCnt="4">
        <dgm:presLayoutVars>
          <dgm:chMax val="1"/>
          <dgm:bulletEnabled val="1"/>
        </dgm:presLayoutVars>
      </dgm:prSet>
      <dgm:spPr/>
    </dgm:pt>
    <dgm:pt modelId="{1AD39453-7406-4AD6-B61F-D2BDFBD5565F}" type="pres">
      <dgm:prSet presAssocID="{9994B667-2323-44AF-8729-3D72D2B29945}" presName="rect2ParTxNoCh" presStyleLbl="alignAcc1" presStyleIdx="3" presStyleCnt="4">
        <dgm:presLayoutVars>
          <dgm:chMax val="1"/>
          <dgm:bulletEnabled val="1"/>
        </dgm:presLayoutVars>
      </dgm:prSet>
      <dgm:spPr/>
    </dgm:pt>
    <dgm:pt modelId="{9C14D0B4-AF36-4845-A22A-6CE463C5A13C}" type="pres">
      <dgm:prSet presAssocID="{689177F0-F14B-4819-BC5B-A96AFF0C3440}" presName="rect3ParTxNoCh" presStyleLbl="alignAcc1" presStyleIdx="3" presStyleCnt="4">
        <dgm:presLayoutVars>
          <dgm:chMax val="1"/>
          <dgm:bulletEnabled val="1"/>
        </dgm:presLayoutVars>
      </dgm:prSet>
      <dgm:spPr/>
    </dgm:pt>
    <dgm:pt modelId="{7F1ED484-CAE7-4308-8621-6461F33942CD}" type="pres">
      <dgm:prSet presAssocID="{FC84A672-BE40-4F75-96A1-F3826BAA9519}" presName="rect4ParTxNoCh" presStyleLbl="alignAcc1" presStyleIdx="3" presStyleCnt="4">
        <dgm:presLayoutVars>
          <dgm:chMax val="1"/>
          <dgm:bulletEnabled val="1"/>
        </dgm:presLayoutVars>
      </dgm:prSet>
      <dgm:spPr/>
    </dgm:pt>
  </dgm:ptLst>
  <dgm:cxnLst>
    <dgm:cxn modelId="{6F0BC60E-BC02-4FD1-AC7A-D2966BDC1862}" type="presOf" srcId="{9994B667-2323-44AF-8729-3D72D2B29945}" destId="{1AD39453-7406-4AD6-B61F-D2BDFBD5565F}" srcOrd="1" destOrd="0" presId="urn:microsoft.com/office/officeart/2005/8/layout/target3"/>
    <dgm:cxn modelId="{43199A13-6595-4A37-BE79-40D575C2B691}" srcId="{DA500808-4539-40D3-9FE7-2864C975F426}" destId="{124C02A5-2E6C-4C65-BF2E-47952CDCFF3B}" srcOrd="0" destOrd="0" parTransId="{A4918581-3BB1-4AA5-A25E-3F19A6697219}" sibTransId="{8F85BA06-FCCE-42C7-B773-B8F9505BFBF6}"/>
    <dgm:cxn modelId="{41292A18-8A27-4721-99DB-33D5DF288F5C}" type="presOf" srcId="{DA500808-4539-40D3-9FE7-2864C975F426}" destId="{2302CAA3-05A8-4647-ABFC-3F5A5EEDACE9}" srcOrd="0" destOrd="0" presId="urn:microsoft.com/office/officeart/2005/8/layout/target3"/>
    <dgm:cxn modelId="{227B351D-238A-4EF3-B8F4-0AC5160E7AC0}" type="presOf" srcId="{689177F0-F14B-4819-BC5B-A96AFF0C3440}" destId="{9C14D0B4-AF36-4845-A22A-6CE463C5A13C}" srcOrd="1" destOrd="0" presId="urn:microsoft.com/office/officeart/2005/8/layout/target3"/>
    <dgm:cxn modelId="{7DEAF11E-2039-481C-BD03-EE9FB6A1141A}" type="presOf" srcId="{FC84A672-BE40-4F75-96A1-F3826BAA9519}" destId="{02D2D07B-190B-4E19-BCAA-AC59DE8CF8CA}" srcOrd="0" destOrd="0" presId="urn:microsoft.com/office/officeart/2005/8/layout/target3"/>
    <dgm:cxn modelId="{79318632-2F04-4D21-9791-B61A1F28BA3E}" srcId="{DA500808-4539-40D3-9FE7-2864C975F426}" destId="{9994B667-2323-44AF-8729-3D72D2B29945}" srcOrd="1" destOrd="0" parTransId="{AD1D5A6E-116D-49D4-917B-8E444E76A8D5}" sibTransId="{BB81AE2D-3F09-4D7E-8094-EAAB01F0D826}"/>
    <dgm:cxn modelId="{817A9E33-37B5-476D-AD06-580774C4C2DE}" type="presOf" srcId="{124C02A5-2E6C-4C65-BF2E-47952CDCFF3B}" destId="{A9E31212-7D80-46D5-AF57-E607967C5618}" srcOrd="0" destOrd="0" presId="urn:microsoft.com/office/officeart/2005/8/layout/target3"/>
    <dgm:cxn modelId="{E221B342-EABB-4DB1-BAFE-CD875CFCCA99}" type="presOf" srcId="{9994B667-2323-44AF-8729-3D72D2B29945}" destId="{333B6B41-4578-495A-85D6-95FFEE20228C}" srcOrd="0" destOrd="0" presId="urn:microsoft.com/office/officeart/2005/8/layout/target3"/>
    <dgm:cxn modelId="{DFEDBC4A-59E7-47CE-BFAD-FBE44CC22F2B}" srcId="{DA500808-4539-40D3-9FE7-2864C975F426}" destId="{FC84A672-BE40-4F75-96A1-F3826BAA9519}" srcOrd="3" destOrd="0" parTransId="{5EBB1D45-1BED-4561-81FE-DF087017D1C5}" sibTransId="{B9869BD2-A6F8-4B9E-9C15-5DF5028E1293}"/>
    <dgm:cxn modelId="{7068FB8A-7CB9-4C33-9C80-C2E3001DF8FF}" type="presOf" srcId="{124C02A5-2E6C-4C65-BF2E-47952CDCFF3B}" destId="{400D0C1F-127A-4AF7-9D01-0358F8C82571}" srcOrd="1" destOrd="0" presId="urn:microsoft.com/office/officeart/2005/8/layout/target3"/>
    <dgm:cxn modelId="{AF898296-7DFD-40E5-B1E1-BFB0165C02DD}" srcId="{DA500808-4539-40D3-9FE7-2864C975F426}" destId="{689177F0-F14B-4819-BC5B-A96AFF0C3440}" srcOrd="2" destOrd="0" parTransId="{5CF5CDA8-161E-40C2-BF0A-53D5081C4F33}" sibTransId="{9CFE40D3-430D-4503-B6D8-BB1DE12A83F6}"/>
    <dgm:cxn modelId="{6F08A3CE-CCDF-42AC-97CE-0B98AD5E0BDE}" type="presOf" srcId="{689177F0-F14B-4819-BC5B-A96AFF0C3440}" destId="{C57FC542-C87D-40ED-8C06-38996C9DF203}" srcOrd="0" destOrd="0" presId="urn:microsoft.com/office/officeart/2005/8/layout/target3"/>
    <dgm:cxn modelId="{8A8769D3-9AED-44E2-B06B-1732DB419119}" type="presOf" srcId="{FC84A672-BE40-4F75-96A1-F3826BAA9519}" destId="{7F1ED484-CAE7-4308-8621-6461F33942CD}" srcOrd="1" destOrd="0" presId="urn:microsoft.com/office/officeart/2005/8/layout/target3"/>
    <dgm:cxn modelId="{77C30C40-1FBC-4CD5-BDCA-092ABCD87A67}" type="presParOf" srcId="{2302CAA3-05A8-4647-ABFC-3F5A5EEDACE9}" destId="{AD58A308-85B5-4210-8D08-02E6F4F1F431}" srcOrd="0" destOrd="0" presId="urn:microsoft.com/office/officeart/2005/8/layout/target3"/>
    <dgm:cxn modelId="{A70B3B0F-ADF4-484D-B57E-6C31A3447BD5}" type="presParOf" srcId="{2302CAA3-05A8-4647-ABFC-3F5A5EEDACE9}" destId="{0BEA91B5-9170-42EB-9D62-1551D0954389}" srcOrd="1" destOrd="0" presId="urn:microsoft.com/office/officeart/2005/8/layout/target3"/>
    <dgm:cxn modelId="{62D9B5B2-93A3-4C80-A6D0-E17660BEA0AD}" type="presParOf" srcId="{2302CAA3-05A8-4647-ABFC-3F5A5EEDACE9}" destId="{A9E31212-7D80-46D5-AF57-E607967C5618}" srcOrd="2" destOrd="0" presId="urn:microsoft.com/office/officeart/2005/8/layout/target3"/>
    <dgm:cxn modelId="{99A156CA-B439-423B-854A-99D6F7267D7B}" type="presParOf" srcId="{2302CAA3-05A8-4647-ABFC-3F5A5EEDACE9}" destId="{F41F5601-5288-4391-9DE2-C39181EC7FF8}" srcOrd="3" destOrd="0" presId="urn:microsoft.com/office/officeart/2005/8/layout/target3"/>
    <dgm:cxn modelId="{D0A241C7-9C08-4D98-BB74-57263FE8EF9F}" type="presParOf" srcId="{2302CAA3-05A8-4647-ABFC-3F5A5EEDACE9}" destId="{A6F32D87-7C47-4748-9A0E-74F9C43ABC72}" srcOrd="4" destOrd="0" presId="urn:microsoft.com/office/officeart/2005/8/layout/target3"/>
    <dgm:cxn modelId="{16E5A0FB-49AB-4CB9-AA44-15B9C68D79E2}" type="presParOf" srcId="{2302CAA3-05A8-4647-ABFC-3F5A5EEDACE9}" destId="{333B6B41-4578-495A-85D6-95FFEE20228C}" srcOrd="5" destOrd="0" presId="urn:microsoft.com/office/officeart/2005/8/layout/target3"/>
    <dgm:cxn modelId="{8452DF10-3040-45BD-B203-F5DF398F5440}" type="presParOf" srcId="{2302CAA3-05A8-4647-ABFC-3F5A5EEDACE9}" destId="{2BE6C2AC-E1C1-4785-94F2-AA0E9F4BB8EB}" srcOrd="6" destOrd="0" presId="urn:microsoft.com/office/officeart/2005/8/layout/target3"/>
    <dgm:cxn modelId="{CE94BC76-DA10-4229-B07D-4595670BCBF3}" type="presParOf" srcId="{2302CAA3-05A8-4647-ABFC-3F5A5EEDACE9}" destId="{91BA9C6A-345A-4678-B221-EB5377145E2B}" srcOrd="7" destOrd="0" presId="urn:microsoft.com/office/officeart/2005/8/layout/target3"/>
    <dgm:cxn modelId="{8D46102F-EBA8-49F0-AC42-351B6133042D}" type="presParOf" srcId="{2302CAA3-05A8-4647-ABFC-3F5A5EEDACE9}" destId="{C57FC542-C87D-40ED-8C06-38996C9DF203}" srcOrd="8" destOrd="0" presId="urn:microsoft.com/office/officeart/2005/8/layout/target3"/>
    <dgm:cxn modelId="{4964076F-5596-4FE4-BE54-3D89E8DC0601}" type="presParOf" srcId="{2302CAA3-05A8-4647-ABFC-3F5A5EEDACE9}" destId="{EE6E48CE-FA1C-4621-B81A-E381EC075126}" srcOrd="9" destOrd="0" presId="urn:microsoft.com/office/officeart/2005/8/layout/target3"/>
    <dgm:cxn modelId="{3EDBAE9B-44EE-40A0-9FCA-F9B6D3ACC134}" type="presParOf" srcId="{2302CAA3-05A8-4647-ABFC-3F5A5EEDACE9}" destId="{AC101891-3E6E-4845-A092-CFB834206272}" srcOrd="10" destOrd="0" presId="urn:microsoft.com/office/officeart/2005/8/layout/target3"/>
    <dgm:cxn modelId="{D9D25488-5C27-4748-B9C5-76D849756CF5}" type="presParOf" srcId="{2302CAA3-05A8-4647-ABFC-3F5A5EEDACE9}" destId="{02D2D07B-190B-4E19-BCAA-AC59DE8CF8CA}" srcOrd="11" destOrd="0" presId="urn:microsoft.com/office/officeart/2005/8/layout/target3"/>
    <dgm:cxn modelId="{F3F6CF85-931E-472D-9633-B415078466CB}" type="presParOf" srcId="{2302CAA3-05A8-4647-ABFC-3F5A5EEDACE9}" destId="{400D0C1F-127A-4AF7-9D01-0358F8C82571}" srcOrd="12" destOrd="0" presId="urn:microsoft.com/office/officeart/2005/8/layout/target3"/>
    <dgm:cxn modelId="{200E9C32-C1A4-4AAF-8426-D3493CADD2C9}" type="presParOf" srcId="{2302CAA3-05A8-4647-ABFC-3F5A5EEDACE9}" destId="{1AD39453-7406-4AD6-B61F-D2BDFBD5565F}" srcOrd="13" destOrd="0" presId="urn:microsoft.com/office/officeart/2005/8/layout/target3"/>
    <dgm:cxn modelId="{750B6BCC-B38E-4F7D-A9FC-9484E2EB408D}" type="presParOf" srcId="{2302CAA3-05A8-4647-ABFC-3F5A5EEDACE9}" destId="{9C14D0B4-AF36-4845-A22A-6CE463C5A13C}" srcOrd="14" destOrd="0" presId="urn:microsoft.com/office/officeart/2005/8/layout/target3"/>
    <dgm:cxn modelId="{BAAC6D3C-43BC-4575-A66C-A06E64E28C30}" type="presParOf" srcId="{2302CAA3-05A8-4647-ABFC-3F5A5EEDACE9}" destId="{7F1ED484-CAE7-4308-8621-6461F33942CD}" srcOrd="15"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09F76F-EDBD-4823-9852-D49C385B0C67}"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IN"/>
        </a:p>
      </dgm:t>
    </dgm:pt>
    <dgm:pt modelId="{32FEAECF-470C-49B0-BF9F-FF97BE088953}">
      <dgm:prSet/>
      <dgm:spPr/>
      <dgm:t>
        <a:bodyPr/>
        <a:lstStyle/>
        <a:p>
          <a:r>
            <a:rPr lang="en-US" b="0" i="0" baseline="0" dirty="0"/>
            <a:t>Safety-conscious: 80%</a:t>
          </a:r>
          <a:endParaRPr lang="en-IN" dirty="0"/>
        </a:p>
      </dgm:t>
    </dgm:pt>
    <dgm:pt modelId="{613ADB36-3CBC-4145-933B-7197B4E10661}" type="parTrans" cxnId="{B78B4E99-2E29-4402-B773-FCAFBB48F928}">
      <dgm:prSet/>
      <dgm:spPr/>
      <dgm:t>
        <a:bodyPr/>
        <a:lstStyle/>
        <a:p>
          <a:endParaRPr lang="en-IN"/>
        </a:p>
      </dgm:t>
    </dgm:pt>
    <dgm:pt modelId="{F3EDE942-2B94-4734-86DA-BEBF23C8961F}" type="sibTrans" cxnId="{B78B4E99-2E29-4402-B773-FCAFBB48F928}">
      <dgm:prSet/>
      <dgm:spPr/>
      <dgm:t>
        <a:bodyPr/>
        <a:lstStyle/>
        <a:p>
          <a:endParaRPr lang="en-IN"/>
        </a:p>
      </dgm:t>
    </dgm:pt>
    <dgm:pt modelId="{D00A6B24-CBD9-4759-912C-FC88B9770D5E}">
      <dgm:prSet/>
      <dgm:spPr/>
      <dgm:t>
        <a:bodyPr/>
        <a:lstStyle/>
        <a:p>
          <a:r>
            <a:rPr lang="en-US" b="0" i="0" baseline="0" dirty="0"/>
            <a:t>Tech-savvy: 70%</a:t>
          </a:r>
          <a:endParaRPr lang="en-IN" dirty="0"/>
        </a:p>
      </dgm:t>
    </dgm:pt>
    <dgm:pt modelId="{BEFFCBD2-B8C5-4FD8-8A6F-2DB6DBFD8E40}" type="parTrans" cxnId="{18A4C5BC-4903-42F1-BC1D-85D3AE926B98}">
      <dgm:prSet/>
      <dgm:spPr/>
      <dgm:t>
        <a:bodyPr/>
        <a:lstStyle/>
        <a:p>
          <a:endParaRPr lang="en-IN"/>
        </a:p>
      </dgm:t>
    </dgm:pt>
    <dgm:pt modelId="{AB8DC40B-7A65-4BAA-A93D-D8861C821205}" type="sibTrans" cxnId="{18A4C5BC-4903-42F1-BC1D-85D3AE926B98}">
      <dgm:prSet/>
      <dgm:spPr/>
      <dgm:t>
        <a:bodyPr/>
        <a:lstStyle/>
        <a:p>
          <a:endParaRPr lang="en-IN"/>
        </a:p>
      </dgm:t>
    </dgm:pt>
    <dgm:pt modelId="{C94DC0E4-5092-492E-8CB2-A8E2F8B54433}">
      <dgm:prSet/>
      <dgm:spPr/>
      <dgm:t>
        <a:bodyPr/>
        <a:lstStyle/>
        <a:p>
          <a:r>
            <a:rPr lang="en-US" b="0" i="0" baseline="0" dirty="0"/>
            <a:t>Convenience-oriented: 90%</a:t>
          </a:r>
          <a:endParaRPr lang="en-IN" dirty="0"/>
        </a:p>
      </dgm:t>
    </dgm:pt>
    <dgm:pt modelId="{24A07CB4-345A-4FCF-BC76-875F9247453A}" type="parTrans" cxnId="{53C0DDD5-2C7C-4388-9718-6A78C0D6146C}">
      <dgm:prSet/>
      <dgm:spPr/>
      <dgm:t>
        <a:bodyPr/>
        <a:lstStyle/>
        <a:p>
          <a:endParaRPr lang="en-IN"/>
        </a:p>
      </dgm:t>
    </dgm:pt>
    <dgm:pt modelId="{9296542D-9DD4-40A5-8BF4-84720940CA2A}" type="sibTrans" cxnId="{53C0DDD5-2C7C-4388-9718-6A78C0D6146C}">
      <dgm:prSet/>
      <dgm:spPr/>
      <dgm:t>
        <a:bodyPr/>
        <a:lstStyle/>
        <a:p>
          <a:endParaRPr lang="en-IN"/>
        </a:p>
      </dgm:t>
    </dgm:pt>
    <dgm:pt modelId="{1C87AA3C-F025-4D11-9DBB-3DE5FDFE0D32}" type="pres">
      <dgm:prSet presAssocID="{CF09F76F-EDBD-4823-9852-D49C385B0C67}" presName="Name0" presStyleCnt="0">
        <dgm:presLayoutVars>
          <dgm:dir/>
          <dgm:animLvl val="lvl"/>
          <dgm:resizeHandles val="exact"/>
        </dgm:presLayoutVars>
      </dgm:prSet>
      <dgm:spPr/>
    </dgm:pt>
    <dgm:pt modelId="{35613CA7-43CE-4E9F-BB7E-1E7682D8F78D}" type="pres">
      <dgm:prSet presAssocID="{32FEAECF-470C-49B0-BF9F-FF97BE088953}" presName="linNode" presStyleCnt="0"/>
      <dgm:spPr/>
    </dgm:pt>
    <dgm:pt modelId="{31E853AA-43A0-40FE-86BD-0A85F40B748D}" type="pres">
      <dgm:prSet presAssocID="{32FEAECF-470C-49B0-BF9F-FF97BE088953}" presName="parentText" presStyleLbl="node1" presStyleIdx="0" presStyleCnt="3">
        <dgm:presLayoutVars>
          <dgm:chMax val="1"/>
          <dgm:bulletEnabled val="1"/>
        </dgm:presLayoutVars>
      </dgm:prSet>
      <dgm:spPr/>
    </dgm:pt>
    <dgm:pt modelId="{C3E7F481-CE43-4588-873E-638065E95EAF}" type="pres">
      <dgm:prSet presAssocID="{F3EDE942-2B94-4734-86DA-BEBF23C8961F}" presName="sp" presStyleCnt="0"/>
      <dgm:spPr/>
    </dgm:pt>
    <dgm:pt modelId="{A8CF371F-D2EC-4324-A1EF-0D6001CA2C19}" type="pres">
      <dgm:prSet presAssocID="{D00A6B24-CBD9-4759-912C-FC88B9770D5E}" presName="linNode" presStyleCnt="0"/>
      <dgm:spPr/>
    </dgm:pt>
    <dgm:pt modelId="{E50A88EB-87A5-4A63-8905-4B19A21F9BF2}" type="pres">
      <dgm:prSet presAssocID="{D00A6B24-CBD9-4759-912C-FC88B9770D5E}" presName="parentText" presStyleLbl="node1" presStyleIdx="1" presStyleCnt="3">
        <dgm:presLayoutVars>
          <dgm:chMax val="1"/>
          <dgm:bulletEnabled val="1"/>
        </dgm:presLayoutVars>
      </dgm:prSet>
      <dgm:spPr/>
    </dgm:pt>
    <dgm:pt modelId="{78B98199-7C35-4A52-AE62-D628E0A68016}" type="pres">
      <dgm:prSet presAssocID="{AB8DC40B-7A65-4BAA-A93D-D8861C821205}" presName="sp" presStyleCnt="0"/>
      <dgm:spPr/>
    </dgm:pt>
    <dgm:pt modelId="{4C17468F-00A7-4484-8638-7236EA95B28D}" type="pres">
      <dgm:prSet presAssocID="{C94DC0E4-5092-492E-8CB2-A8E2F8B54433}" presName="linNode" presStyleCnt="0"/>
      <dgm:spPr/>
    </dgm:pt>
    <dgm:pt modelId="{F6EA527D-F613-4978-BBC9-C6F7CE4C9AF5}" type="pres">
      <dgm:prSet presAssocID="{C94DC0E4-5092-492E-8CB2-A8E2F8B54433}" presName="parentText" presStyleLbl="node1" presStyleIdx="2" presStyleCnt="3">
        <dgm:presLayoutVars>
          <dgm:chMax val="1"/>
          <dgm:bulletEnabled val="1"/>
        </dgm:presLayoutVars>
      </dgm:prSet>
      <dgm:spPr/>
    </dgm:pt>
  </dgm:ptLst>
  <dgm:cxnLst>
    <dgm:cxn modelId="{53A3BB61-B3C7-4855-8E38-85CB34C50D4B}" type="presOf" srcId="{32FEAECF-470C-49B0-BF9F-FF97BE088953}" destId="{31E853AA-43A0-40FE-86BD-0A85F40B748D}" srcOrd="0" destOrd="0" presId="urn:microsoft.com/office/officeart/2005/8/layout/vList5"/>
    <dgm:cxn modelId="{D5DF066A-C38D-47F1-8044-C7C63A9F2BDD}" type="presOf" srcId="{CF09F76F-EDBD-4823-9852-D49C385B0C67}" destId="{1C87AA3C-F025-4D11-9DBB-3DE5FDFE0D32}" srcOrd="0" destOrd="0" presId="urn:microsoft.com/office/officeart/2005/8/layout/vList5"/>
    <dgm:cxn modelId="{B78B4E99-2E29-4402-B773-FCAFBB48F928}" srcId="{CF09F76F-EDBD-4823-9852-D49C385B0C67}" destId="{32FEAECF-470C-49B0-BF9F-FF97BE088953}" srcOrd="0" destOrd="0" parTransId="{613ADB36-3CBC-4145-933B-7197B4E10661}" sibTransId="{F3EDE942-2B94-4734-86DA-BEBF23C8961F}"/>
    <dgm:cxn modelId="{4CD59FAD-BDF8-447C-AEA5-3E2AC50E8CA2}" type="presOf" srcId="{D00A6B24-CBD9-4759-912C-FC88B9770D5E}" destId="{E50A88EB-87A5-4A63-8905-4B19A21F9BF2}" srcOrd="0" destOrd="0" presId="urn:microsoft.com/office/officeart/2005/8/layout/vList5"/>
    <dgm:cxn modelId="{C78821B5-7A9F-4E0F-9708-07D15AC38E47}" type="presOf" srcId="{C94DC0E4-5092-492E-8CB2-A8E2F8B54433}" destId="{F6EA527D-F613-4978-BBC9-C6F7CE4C9AF5}" srcOrd="0" destOrd="0" presId="urn:microsoft.com/office/officeart/2005/8/layout/vList5"/>
    <dgm:cxn modelId="{18A4C5BC-4903-42F1-BC1D-85D3AE926B98}" srcId="{CF09F76F-EDBD-4823-9852-D49C385B0C67}" destId="{D00A6B24-CBD9-4759-912C-FC88B9770D5E}" srcOrd="1" destOrd="0" parTransId="{BEFFCBD2-B8C5-4FD8-8A6F-2DB6DBFD8E40}" sibTransId="{AB8DC40B-7A65-4BAA-A93D-D8861C821205}"/>
    <dgm:cxn modelId="{53C0DDD5-2C7C-4388-9718-6A78C0D6146C}" srcId="{CF09F76F-EDBD-4823-9852-D49C385B0C67}" destId="{C94DC0E4-5092-492E-8CB2-A8E2F8B54433}" srcOrd="2" destOrd="0" parTransId="{24A07CB4-345A-4FCF-BC76-875F9247453A}" sibTransId="{9296542D-9DD4-40A5-8BF4-84720940CA2A}"/>
    <dgm:cxn modelId="{DEE8505B-0798-4E14-9370-CBE54B0A50A1}" type="presParOf" srcId="{1C87AA3C-F025-4D11-9DBB-3DE5FDFE0D32}" destId="{35613CA7-43CE-4E9F-BB7E-1E7682D8F78D}" srcOrd="0" destOrd="0" presId="urn:microsoft.com/office/officeart/2005/8/layout/vList5"/>
    <dgm:cxn modelId="{EC7E53B5-9CA3-4F53-8D8D-87AEF998BCB0}" type="presParOf" srcId="{35613CA7-43CE-4E9F-BB7E-1E7682D8F78D}" destId="{31E853AA-43A0-40FE-86BD-0A85F40B748D}" srcOrd="0" destOrd="0" presId="urn:microsoft.com/office/officeart/2005/8/layout/vList5"/>
    <dgm:cxn modelId="{65E9E5E6-3CE5-4AD9-A362-E5FA5F8E39C1}" type="presParOf" srcId="{1C87AA3C-F025-4D11-9DBB-3DE5FDFE0D32}" destId="{C3E7F481-CE43-4588-873E-638065E95EAF}" srcOrd="1" destOrd="0" presId="urn:microsoft.com/office/officeart/2005/8/layout/vList5"/>
    <dgm:cxn modelId="{274963CC-B300-4A2E-BF39-6D8DB9A4859A}" type="presParOf" srcId="{1C87AA3C-F025-4D11-9DBB-3DE5FDFE0D32}" destId="{A8CF371F-D2EC-4324-A1EF-0D6001CA2C19}" srcOrd="2" destOrd="0" presId="urn:microsoft.com/office/officeart/2005/8/layout/vList5"/>
    <dgm:cxn modelId="{4E9EF8DB-2C70-4138-8F68-E32EE4347BD3}" type="presParOf" srcId="{A8CF371F-D2EC-4324-A1EF-0D6001CA2C19}" destId="{E50A88EB-87A5-4A63-8905-4B19A21F9BF2}" srcOrd="0" destOrd="0" presId="urn:microsoft.com/office/officeart/2005/8/layout/vList5"/>
    <dgm:cxn modelId="{846A2460-9FF2-4D20-B69F-5892B233E8E3}" type="presParOf" srcId="{1C87AA3C-F025-4D11-9DBB-3DE5FDFE0D32}" destId="{78B98199-7C35-4A52-AE62-D628E0A68016}" srcOrd="3" destOrd="0" presId="urn:microsoft.com/office/officeart/2005/8/layout/vList5"/>
    <dgm:cxn modelId="{5D1FD140-6B26-4833-86E7-A23A26DCC3B3}" type="presParOf" srcId="{1C87AA3C-F025-4D11-9DBB-3DE5FDFE0D32}" destId="{4C17468F-00A7-4484-8638-7236EA95B28D}" srcOrd="4" destOrd="0" presId="urn:microsoft.com/office/officeart/2005/8/layout/vList5"/>
    <dgm:cxn modelId="{637E105C-8C7D-4388-BA3C-BE52B2AB883E}" type="presParOf" srcId="{4C17468F-00A7-4484-8638-7236EA95B28D}" destId="{F6EA527D-F613-4978-BBC9-C6F7CE4C9AF5}" srcOrd="0"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8ECA460-F73E-4385-A7EB-8D16841562B5}" type="doc">
      <dgm:prSet loTypeId="urn:microsoft.com/office/officeart/2005/8/layout/list1" loCatId="list" qsTypeId="urn:microsoft.com/office/officeart/2005/8/quickstyle/simple3" qsCatId="simple" csTypeId="urn:microsoft.com/office/officeart/2005/8/colors/accent0_3" csCatId="mainScheme" phldr="1"/>
      <dgm:spPr/>
      <dgm:t>
        <a:bodyPr/>
        <a:lstStyle/>
        <a:p>
          <a:endParaRPr lang="en-IN"/>
        </a:p>
      </dgm:t>
    </dgm:pt>
    <dgm:pt modelId="{DCD3E398-A0CC-4AE9-A96E-B36BB832761E}">
      <dgm:prSet/>
      <dgm:spPr/>
      <dgm:t>
        <a:bodyPr/>
        <a:lstStyle/>
        <a:p>
          <a:pPr algn="l">
            <a:spcBef>
              <a:spcPts val="5400"/>
            </a:spcBef>
          </a:pPr>
          <a:r>
            <a:rPr lang="en-IN" b="1" dirty="0"/>
            <a:t>Target Market</a:t>
          </a:r>
          <a:r>
            <a:rPr lang="en-IN" dirty="0"/>
            <a:t>: Focus on households and businesses with gas connections, particularly in urban areas.   </a:t>
          </a:r>
        </a:p>
      </dgm:t>
    </dgm:pt>
    <dgm:pt modelId="{73AA2089-B92B-4E76-ACCC-F5110A2F1B0B}" type="parTrans" cxnId="{8541D7D2-195D-4245-9F43-FC5315FE0263}">
      <dgm:prSet/>
      <dgm:spPr/>
      <dgm:t>
        <a:bodyPr/>
        <a:lstStyle/>
        <a:p>
          <a:endParaRPr lang="en-IN"/>
        </a:p>
      </dgm:t>
    </dgm:pt>
    <dgm:pt modelId="{70CCDFF7-D021-494F-8E11-B862DBF50E09}" type="sibTrans" cxnId="{8541D7D2-195D-4245-9F43-FC5315FE0263}">
      <dgm:prSet/>
      <dgm:spPr/>
      <dgm:t>
        <a:bodyPr/>
        <a:lstStyle/>
        <a:p>
          <a:endParaRPr lang="en-IN"/>
        </a:p>
      </dgm:t>
    </dgm:pt>
    <dgm:pt modelId="{E5014667-1EF6-454B-B85B-00DFD92D94B3}">
      <dgm:prSet/>
      <dgm:spPr/>
      <dgm:t>
        <a:bodyPr/>
        <a:lstStyle/>
        <a:p>
          <a:pPr algn="just">
            <a:spcBef>
              <a:spcPts val="5400"/>
            </a:spcBef>
          </a:pPr>
          <a:r>
            <a:rPr lang="en-IN" b="1" dirty="0"/>
            <a:t>Marketing Channels</a:t>
          </a:r>
          <a:r>
            <a:rPr lang="en-IN" dirty="0"/>
            <a:t>: Utilize a combination of online and offline channels to reach the target audience. This includes digital marketing campaigns, social media presence, partnerships with gas suppliers/dealers or service providers, and participation in relevant industry events or trade shows.</a:t>
          </a:r>
        </a:p>
      </dgm:t>
    </dgm:pt>
    <dgm:pt modelId="{38D5B9FD-6626-40DE-93F8-5BC18FDD904A}" type="parTrans" cxnId="{FC37BCA2-AA2F-4741-8382-2E1CF4470DB4}">
      <dgm:prSet/>
      <dgm:spPr/>
      <dgm:t>
        <a:bodyPr/>
        <a:lstStyle/>
        <a:p>
          <a:endParaRPr lang="en-IN"/>
        </a:p>
      </dgm:t>
    </dgm:pt>
    <dgm:pt modelId="{170D5ABB-532D-422E-A540-EB5088A68C93}" type="sibTrans" cxnId="{FC37BCA2-AA2F-4741-8382-2E1CF4470DB4}">
      <dgm:prSet/>
      <dgm:spPr/>
      <dgm:t>
        <a:bodyPr/>
        <a:lstStyle/>
        <a:p>
          <a:endParaRPr lang="en-IN"/>
        </a:p>
      </dgm:t>
    </dgm:pt>
    <dgm:pt modelId="{EF55D90E-644A-4497-BD99-6D4E58B96A17}">
      <dgm:prSet/>
      <dgm:spPr/>
      <dgm:t>
        <a:bodyPr/>
        <a:lstStyle/>
        <a:p>
          <a:pPr algn="l">
            <a:spcBef>
              <a:spcPts val="5400"/>
            </a:spcBef>
          </a:pPr>
          <a:r>
            <a:rPr lang="en-IN" b="1" dirty="0"/>
            <a:t>Sales Approach</a:t>
          </a:r>
          <a:r>
            <a:rPr lang="en-IN" dirty="0"/>
            <a:t>: Employ a direct sales approach, engaging with potential customers through personalized demonstrations, consultations, and product trials. Leverage customer testimonials and referrals to build trust and credibility.</a:t>
          </a:r>
        </a:p>
      </dgm:t>
    </dgm:pt>
    <dgm:pt modelId="{A8E98005-BBDD-4B23-AD54-61784FA52C9E}" type="parTrans" cxnId="{086B4E02-9709-445F-870A-9A994B3555E8}">
      <dgm:prSet/>
      <dgm:spPr/>
      <dgm:t>
        <a:bodyPr/>
        <a:lstStyle/>
        <a:p>
          <a:endParaRPr lang="en-IN"/>
        </a:p>
      </dgm:t>
    </dgm:pt>
    <dgm:pt modelId="{F1F98A2B-5E8F-460F-91A6-A7FC364B3952}" type="sibTrans" cxnId="{086B4E02-9709-445F-870A-9A994B3555E8}">
      <dgm:prSet/>
      <dgm:spPr/>
      <dgm:t>
        <a:bodyPr/>
        <a:lstStyle/>
        <a:p>
          <a:endParaRPr lang="en-IN"/>
        </a:p>
      </dgm:t>
    </dgm:pt>
    <dgm:pt modelId="{90D989EF-DCA1-4BFC-B682-34515E30BBA6}">
      <dgm:prSet/>
      <dgm:spPr/>
      <dgm:t>
        <a:bodyPr/>
        <a:lstStyle/>
        <a:p>
          <a:pPr algn="l">
            <a:spcBef>
              <a:spcPts val="5400"/>
            </a:spcBef>
          </a:pPr>
          <a:r>
            <a:rPr lang="en-IN" b="1" dirty="0"/>
            <a:t>Pricing Strategy</a:t>
          </a:r>
          <a:r>
            <a:rPr lang="en-IN" dirty="0"/>
            <a:t>: Adopt a competitive pricing strategy that offers value for money while considering the affordability and willingness to pay of the target market. Consider offering flexible payment options or subscription models to enhance customer convenience.</a:t>
          </a:r>
        </a:p>
      </dgm:t>
    </dgm:pt>
    <dgm:pt modelId="{BD6C0943-BCEC-4A13-AA89-9AECAB152A46}" type="parTrans" cxnId="{52A4429E-9132-4324-A563-12E7C86FC592}">
      <dgm:prSet/>
      <dgm:spPr/>
      <dgm:t>
        <a:bodyPr/>
        <a:lstStyle/>
        <a:p>
          <a:endParaRPr lang="en-IN"/>
        </a:p>
      </dgm:t>
    </dgm:pt>
    <dgm:pt modelId="{655280A4-D5A8-495C-AC23-A7B5D309013A}" type="sibTrans" cxnId="{52A4429E-9132-4324-A563-12E7C86FC592}">
      <dgm:prSet/>
      <dgm:spPr/>
      <dgm:t>
        <a:bodyPr/>
        <a:lstStyle/>
        <a:p>
          <a:endParaRPr lang="en-IN"/>
        </a:p>
      </dgm:t>
    </dgm:pt>
    <dgm:pt modelId="{44E1D47C-89BF-4190-8D06-9DF36781C477}">
      <dgm:prSet/>
      <dgm:spPr/>
      <dgm:t>
        <a:bodyPr/>
        <a:lstStyle/>
        <a:p>
          <a:pPr algn="l">
            <a:spcBef>
              <a:spcPts val="5400"/>
            </a:spcBef>
          </a:pPr>
          <a:r>
            <a:rPr lang="en-IN" b="1" dirty="0"/>
            <a:t>Customer Support</a:t>
          </a:r>
          <a:r>
            <a:rPr lang="en-IN" dirty="0"/>
            <a:t>: Provide exceptional customer support through various channels such as phone, email, and live chat. Offer comprehensive product training, troubleshooting guides, and prompt resolution of customer queries or concerns.</a:t>
          </a:r>
        </a:p>
      </dgm:t>
    </dgm:pt>
    <dgm:pt modelId="{5118BC5F-135E-43DF-9DFF-A6F0B3E139EE}" type="parTrans" cxnId="{D856F88D-7A1F-450E-9594-460ADB300B68}">
      <dgm:prSet/>
      <dgm:spPr/>
      <dgm:t>
        <a:bodyPr/>
        <a:lstStyle/>
        <a:p>
          <a:endParaRPr lang="en-IN"/>
        </a:p>
      </dgm:t>
    </dgm:pt>
    <dgm:pt modelId="{B76F0F02-683C-4934-9F82-32EE23C7931B}" type="sibTrans" cxnId="{D856F88D-7A1F-450E-9594-460ADB300B68}">
      <dgm:prSet/>
      <dgm:spPr/>
      <dgm:t>
        <a:bodyPr/>
        <a:lstStyle/>
        <a:p>
          <a:endParaRPr lang="en-IN"/>
        </a:p>
      </dgm:t>
    </dgm:pt>
    <dgm:pt modelId="{E2B8EF5D-6109-4425-9F23-B9BC1ED34031}">
      <dgm:prSet custT="1"/>
      <dgm:spPr/>
      <dgm:t>
        <a:bodyPr/>
        <a:lstStyle/>
        <a:p>
          <a:r>
            <a:rPr lang="en-IN" sz="3600" b="1" dirty="0"/>
            <a:t>GTM (Go-To-Market) Strategy</a:t>
          </a:r>
        </a:p>
      </dgm:t>
    </dgm:pt>
    <dgm:pt modelId="{607F7657-9FE5-4A9C-AD29-4E447BB18236}" type="sibTrans" cxnId="{12119B41-BE4E-453E-A296-9A8463240D5F}">
      <dgm:prSet/>
      <dgm:spPr/>
      <dgm:t>
        <a:bodyPr/>
        <a:lstStyle/>
        <a:p>
          <a:endParaRPr lang="en-IN"/>
        </a:p>
      </dgm:t>
    </dgm:pt>
    <dgm:pt modelId="{64A33578-B208-48A6-AB60-BC9C57D6BBEC}" type="parTrans" cxnId="{12119B41-BE4E-453E-A296-9A8463240D5F}">
      <dgm:prSet/>
      <dgm:spPr/>
      <dgm:t>
        <a:bodyPr/>
        <a:lstStyle/>
        <a:p>
          <a:endParaRPr lang="en-IN"/>
        </a:p>
      </dgm:t>
    </dgm:pt>
    <dgm:pt modelId="{04814E2B-0072-42FC-A241-A10190F36204}" type="pres">
      <dgm:prSet presAssocID="{48ECA460-F73E-4385-A7EB-8D16841562B5}" presName="linear" presStyleCnt="0">
        <dgm:presLayoutVars>
          <dgm:dir/>
          <dgm:animLvl val="lvl"/>
          <dgm:resizeHandles val="exact"/>
        </dgm:presLayoutVars>
      </dgm:prSet>
      <dgm:spPr/>
    </dgm:pt>
    <dgm:pt modelId="{156D61C9-AEB4-4C5E-9EF4-71FC6A8FB8B8}" type="pres">
      <dgm:prSet presAssocID="{E2B8EF5D-6109-4425-9F23-B9BC1ED34031}" presName="parentLin" presStyleCnt="0"/>
      <dgm:spPr/>
    </dgm:pt>
    <dgm:pt modelId="{4073EE34-D110-496B-A827-28C17B7B5A61}" type="pres">
      <dgm:prSet presAssocID="{E2B8EF5D-6109-4425-9F23-B9BC1ED34031}" presName="parentLeftMargin" presStyleLbl="node1" presStyleIdx="0" presStyleCnt="1"/>
      <dgm:spPr/>
    </dgm:pt>
    <dgm:pt modelId="{AA68C208-8529-4111-9DF9-CB1BBCD4BEDC}" type="pres">
      <dgm:prSet presAssocID="{E2B8EF5D-6109-4425-9F23-B9BC1ED34031}" presName="parentText" presStyleLbl="node1" presStyleIdx="0" presStyleCnt="1">
        <dgm:presLayoutVars>
          <dgm:chMax val="0"/>
          <dgm:bulletEnabled val="1"/>
        </dgm:presLayoutVars>
      </dgm:prSet>
      <dgm:spPr/>
    </dgm:pt>
    <dgm:pt modelId="{5A81AFE7-8945-4407-9B85-7109A77BE4F7}" type="pres">
      <dgm:prSet presAssocID="{E2B8EF5D-6109-4425-9F23-B9BC1ED34031}" presName="negativeSpace" presStyleCnt="0"/>
      <dgm:spPr/>
    </dgm:pt>
    <dgm:pt modelId="{023ED9BE-4F4F-4AC7-B7CC-280A1377293F}" type="pres">
      <dgm:prSet presAssocID="{E2B8EF5D-6109-4425-9F23-B9BC1ED34031}" presName="childText" presStyleLbl="conFgAcc1" presStyleIdx="0" presStyleCnt="1" custScaleY="107357">
        <dgm:presLayoutVars>
          <dgm:bulletEnabled val="1"/>
        </dgm:presLayoutVars>
      </dgm:prSet>
      <dgm:spPr/>
    </dgm:pt>
  </dgm:ptLst>
  <dgm:cxnLst>
    <dgm:cxn modelId="{086B4E02-9709-445F-870A-9A994B3555E8}" srcId="{E2B8EF5D-6109-4425-9F23-B9BC1ED34031}" destId="{EF55D90E-644A-4497-BD99-6D4E58B96A17}" srcOrd="2" destOrd="0" parTransId="{A8E98005-BBDD-4B23-AD54-61784FA52C9E}" sibTransId="{F1F98A2B-5E8F-460F-91A6-A7FC364B3952}"/>
    <dgm:cxn modelId="{EBA2D30F-ECF8-4F74-A4F9-B4EF5FBBAEA3}" type="presOf" srcId="{DCD3E398-A0CC-4AE9-A96E-B36BB832761E}" destId="{023ED9BE-4F4F-4AC7-B7CC-280A1377293F}" srcOrd="0" destOrd="0" presId="urn:microsoft.com/office/officeart/2005/8/layout/list1"/>
    <dgm:cxn modelId="{84617C19-8679-4072-B548-5C8B39CC26F9}" type="presOf" srcId="{E2B8EF5D-6109-4425-9F23-B9BC1ED34031}" destId="{AA68C208-8529-4111-9DF9-CB1BBCD4BEDC}" srcOrd="1" destOrd="0" presId="urn:microsoft.com/office/officeart/2005/8/layout/list1"/>
    <dgm:cxn modelId="{12119B41-BE4E-453E-A296-9A8463240D5F}" srcId="{48ECA460-F73E-4385-A7EB-8D16841562B5}" destId="{E2B8EF5D-6109-4425-9F23-B9BC1ED34031}" srcOrd="0" destOrd="0" parTransId="{64A33578-B208-48A6-AB60-BC9C57D6BBEC}" sibTransId="{607F7657-9FE5-4A9C-AD29-4E447BB18236}"/>
    <dgm:cxn modelId="{100F2042-383E-47E2-A279-53CABD876739}" type="presOf" srcId="{E5014667-1EF6-454B-B85B-00DFD92D94B3}" destId="{023ED9BE-4F4F-4AC7-B7CC-280A1377293F}" srcOrd="0" destOrd="1" presId="urn:microsoft.com/office/officeart/2005/8/layout/list1"/>
    <dgm:cxn modelId="{025E6448-A65A-4211-B253-57703DD741E1}" type="presOf" srcId="{44E1D47C-89BF-4190-8D06-9DF36781C477}" destId="{023ED9BE-4F4F-4AC7-B7CC-280A1377293F}" srcOrd="0" destOrd="4" presId="urn:microsoft.com/office/officeart/2005/8/layout/list1"/>
    <dgm:cxn modelId="{F1A3CA69-05E4-441B-AC22-6F1EC7E70422}" type="presOf" srcId="{EF55D90E-644A-4497-BD99-6D4E58B96A17}" destId="{023ED9BE-4F4F-4AC7-B7CC-280A1377293F}" srcOrd="0" destOrd="2" presId="urn:microsoft.com/office/officeart/2005/8/layout/list1"/>
    <dgm:cxn modelId="{25D0605A-9EF4-45F7-9C36-028ACF988DC9}" type="presOf" srcId="{E2B8EF5D-6109-4425-9F23-B9BC1ED34031}" destId="{4073EE34-D110-496B-A827-28C17B7B5A61}" srcOrd="0" destOrd="0" presId="urn:microsoft.com/office/officeart/2005/8/layout/list1"/>
    <dgm:cxn modelId="{D856F88D-7A1F-450E-9594-460ADB300B68}" srcId="{E2B8EF5D-6109-4425-9F23-B9BC1ED34031}" destId="{44E1D47C-89BF-4190-8D06-9DF36781C477}" srcOrd="4" destOrd="0" parTransId="{5118BC5F-135E-43DF-9DFF-A6F0B3E139EE}" sibTransId="{B76F0F02-683C-4934-9F82-32EE23C7931B}"/>
    <dgm:cxn modelId="{1AAB8D95-4FA8-4A50-9BCE-AC2A291D8301}" type="presOf" srcId="{90D989EF-DCA1-4BFC-B682-34515E30BBA6}" destId="{023ED9BE-4F4F-4AC7-B7CC-280A1377293F}" srcOrd="0" destOrd="3" presId="urn:microsoft.com/office/officeart/2005/8/layout/list1"/>
    <dgm:cxn modelId="{52A4429E-9132-4324-A563-12E7C86FC592}" srcId="{E2B8EF5D-6109-4425-9F23-B9BC1ED34031}" destId="{90D989EF-DCA1-4BFC-B682-34515E30BBA6}" srcOrd="3" destOrd="0" parTransId="{BD6C0943-BCEC-4A13-AA89-9AECAB152A46}" sibTransId="{655280A4-D5A8-495C-AC23-A7B5D309013A}"/>
    <dgm:cxn modelId="{FC37BCA2-AA2F-4741-8382-2E1CF4470DB4}" srcId="{E2B8EF5D-6109-4425-9F23-B9BC1ED34031}" destId="{E5014667-1EF6-454B-B85B-00DFD92D94B3}" srcOrd="1" destOrd="0" parTransId="{38D5B9FD-6626-40DE-93F8-5BC18FDD904A}" sibTransId="{170D5ABB-532D-422E-A540-EB5088A68C93}"/>
    <dgm:cxn modelId="{8541D7D2-195D-4245-9F43-FC5315FE0263}" srcId="{E2B8EF5D-6109-4425-9F23-B9BC1ED34031}" destId="{DCD3E398-A0CC-4AE9-A96E-B36BB832761E}" srcOrd="0" destOrd="0" parTransId="{73AA2089-B92B-4E76-ACCC-F5110A2F1B0B}" sibTransId="{70CCDFF7-D021-494F-8E11-B862DBF50E09}"/>
    <dgm:cxn modelId="{5055E0D4-1919-4DD6-8B11-D2E9FE241BB0}" type="presOf" srcId="{48ECA460-F73E-4385-A7EB-8D16841562B5}" destId="{04814E2B-0072-42FC-A241-A10190F36204}" srcOrd="0" destOrd="0" presId="urn:microsoft.com/office/officeart/2005/8/layout/list1"/>
    <dgm:cxn modelId="{657F40B1-CBDD-4BE6-AD97-68B4CB22CD89}" type="presParOf" srcId="{04814E2B-0072-42FC-A241-A10190F36204}" destId="{156D61C9-AEB4-4C5E-9EF4-71FC6A8FB8B8}" srcOrd="0" destOrd="0" presId="urn:microsoft.com/office/officeart/2005/8/layout/list1"/>
    <dgm:cxn modelId="{CBADF7E3-F25D-4B0A-8E64-14C585180880}" type="presParOf" srcId="{156D61C9-AEB4-4C5E-9EF4-71FC6A8FB8B8}" destId="{4073EE34-D110-496B-A827-28C17B7B5A61}" srcOrd="0" destOrd="0" presId="urn:microsoft.com/office/officeart/2005/8/layout/list1"/>
    <dgm:cxn modelId="{A0F09A49-328A-4F70-B896-61584BBD6931}" type="presParOf" srcId="{156D61C9-AEB4-4C5E-9EF4-71FC6A8FB8B8}" destId="{AA68C208-8529-4111-9DF9-CB1BBCD4BEDC}" srcOrd="1" destOrd="0" presId="urn:microsoft.com/office/officeart/2005/8/layout/list1"/>
    <dgm:cxn modelId="{30FE7B1B-8D33-410F-A7DB-667A1ADA792D}" type="presParOf" srcId="{04814E2B-0072-42FC-A241-A10190F36204}" destId="{5A81AFE7-8945-4407-9B85-7109A77BE4F7}" srcOrd="1" destOrd="0" presId="urn:microsoft.com/office/officeart/2005/8/layout/list1"/>
    <dgm:cxn modelId="{EE0E30FD-38FD-4DFF-B197-6E27BE3692A3}" type="presParOf" srcId="{04814E2B-0072-42FC-A241-A10190F36204}" destId="{023ED9BE-4F4F-4AC7-B7CC-280A1377293F}"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9C49330-584C-4A57-AE1E-86FC8A9E2062}" type="doc">
      <dgm:prSet loTypeId="urn:microsoft.com/office/officeart/2011/layout/InterconnectedBlockProcess" loCatId="officeonline" qsTypeId="urn:microsoft.com/office/officeart/2005/8/quickstyle/simple1" qsCatId="simple" csTypeId="urn:microsoft.com/office/officeart/2005/8/colors/accent1_2" csCatId="accent1" phldr="1"/>
      <dgm:spPr/>
      <dgm:t>
        <a:bodyPr/>
        <a:lstStyle/>
        <a:p>
          <a:endParaRPr lang="en-IN"/>
        </a:p>
      </dgm:t>
    </dgm:pt>
    <dgm:pt modelId="{17DC5FA4-96F2-4663-BDB8-FF59F1133228}">
      <dgm:prSet/>
      <dgm:spPr/>
      <dgm:t>
        <a:bodyPr/>
        <a:lstStyle/>
        <a:p>
          <a:r>
            <a:rPr lang="en-IN" dirty="0"/>
            <a:t>Brand Identity</a:t>
          </a:r>
        </a:p>
      </dgm:t>
    </dgm:pt>
    <dgm:pt modelId="{1AA0FCCC-53E6-4F2B-A92C-95F848CF2C4F}" type="parTrans" cxnId="{788A6634-F877-4720-B8F1-E68CC34BB1A4}">
      <dgm:prSet/>
      <dgm:spPr/>
      <dgm:t>
        <a:bodyPr/>
        <a:lstStyle/>
        <a:p>
          <a:endParaRPr lang="en-IN"/>
        </a:p>
      </dgm:t>
    </dgm:pt>
    <dgm:pt modelId="{77892D3C-C530-4C98-A3C3-FBB266597E42}" type="sibTrans" cxnId="{788A6634-F877-4720-B8F1-E68CC34BB1A4}">
      <dgm:prSet/>
      <dgm:spPr/>
      <dgm:t>
        <a:bodyPr/>
        <a:lstStyle/>
        <a:p>
          <a:endParaRPr lang="en-IN"/>
        </a:p>
      </dgm:t>
    </dgm:pt>
    <dgm:pt modelId="{76369286-0343-4E9F-AB1A-2E8294BB6515}">
      <dgm:prSet/>
      <dgm:spPr/>
      <dgm:t>
        <a:bodyPr/>
        <a:lstStyle/>
        <a:p>
          <a:r>
            <a:rPr lang="en-IN" dirty="0"/>
            <a:t>Brand Messaging</a:t>
          </a:r>
        </a:p>
      </dgm:t>
    </dgm:pt>
    <dgm:pt modelId="{7D2A2EB2-A0C1-4C26-B4F8-C1A319C0FF8B}" type="parTrans" cxnId="{2D279362-F9FD-4142-9D12-32ACE30917C4}">
      <dgm:prSet/>
      <dgm:spPr/>
      <dgm:t>
        <a:bodyPr/>
        <a:lstStyle/>
        <a:p>
          <a:endParaRPr lang="en-IN"/>
        </a:p>
      </dgm:t>
    </dgm:pt>
    <dgm:pt modelId="{CBD026D2-61AE-49CF-B29B-830D56020913}" type="sibTrans" cxnId="{2D279362-F9FD-4142-9D12-32ACE30917C4}">
      <dgm:prSet/>
      <dgm:spPr/>
      <dgm:t>
        <a:bodyPr/>
        <a:lstStyle/>
        <a:p>
          <a:endParaRPr lang="en-IN"/>
        </a:p>
      </dgm:t>
    </dgm:pt>
    <dgm:pt modelId="{A2918262-F9CB-4EE2-AA64-ED2535D26EF1}">
      <dgm:prSet/>
      <dgm:spPr/>
      <dgm:t>
        <a:bodyPr/>
        <a:lstStyle/>
        <a:p>
          <a:r>
            <a:rPr lang="en-IN" dirty="0">
              <a:solidFill>
                <a:schemeClr val="tx1"/>
              </a:solidFill>
            </a:rPr>
            <a:t>Brand Voice</a:t>
          </a:r>
        </a:p>
      </dgm:t>
    </dgm:pt>
    <dgm:pt modelId="{1DC2D28A-98BF-473D-B657-168A777C0DA4}" type="parTrans" cxnId="{0A94D0DC-5197-418D-9256-EA95295CB12A}">
      <dgm:prSet/>
      <dgm:spPr/>
      <dgm:t>
        <a:bodyPr/>
        <a:lstStyle/>
        <a:p>
          <a:endParaRPr lang="en-IN"/>
        </a:p>
      </dgm:t>
    </dgm:pt>
    <dgm:pt modelId="{08E642AE-FAE4-4F41-83A1-4F0523725E36}" type="sibTrans" cxnId="{0A94D0DC-5197-418D-9256-EA95295CB12A}">
      <dgm:prSet/>
      <dgm:spPr/>
      <dgm:t>
        <a:bodyPr/>
        <a:lstStyle/>
        <a:p>
          <a:endParaRPr lang="en-IN"/>
        </a:p>
      </dgm:t>
    </dgm:pt>
    <dgm:pt modelId="{4A56B36F-C05A-478F-86C4-C27CBD275972}">
      <dgm:prSet/>
      <dgm:spPr/>
      <dgm:t>
        <a:bodyPr/>
        <a:lstStyle/>
        <a:p>
          <a:r>
            <a:rPr lang="en-IN" dirty="0"/>
            <a:t>Brand Differentiation</a:t>
          </a:r>
        </a:p>
      </dgm:t>
    </dgm:pt>
    <dgm:pt modelId="{6996A9C1-E885-46E7-87A4-EDA81EAE16FE}" type="parTrans" cxnId="{F9E011A3-ADD0-485C-A302-C3C6E169EB9A}">
      <dgm:prSet/>
      <dgm:spPr/>
      <dgm:t>
        <a:bodyPr/>
        <a:lstStyle/>
        <a:p>
          <a:endParaRPr lang="en-IN"/>
        </a:p>
      </dgm:t>
    </dgm:pt>
    <dgm:pt modelId="{62E1687A-1313-4B9F-91D9-689331FD8873}" type="sibTrans" cxnId="{F9E011A3-ADD0-485C-A302-C3C6E169EB9A}">
      <dgm:prSet/>
      <dgm:spPr/>
      <dgm:t>
        <a:bodyPr/>
        <a:lstStyle/>
        <a:p>
          <a:endParaRPr lang="en-IN"/>
        </a:p>
      </dgm:t>
    </dgm:pt>
    <dgm:pt modelId="{89EA0E9C-98DB-406C-BB05-947C03E2E5C3}">
      <dgm:prSet/>
      <dgm:spPr/>
      <dgm:t>
        <a:bodyPr/>
        <a:lstStyle/>
        <a:p>
          <a:r>
            <a:rPr lang="en-IN" dirty="0"/>
            <a:t>Brand Awareness</a:t>
          </a:r>
        </a:p>
      </dgm:t>
    </dgm:pt>
    <dgm:pt modelId="{46240799-CC57-47BE-9458-4AC34E5E7233}" type="parTrans" cxnId="{1C6CCCF9-5DC3-4272-8F34-DE1550BFC9C3}">
      <dgm:prSet/>
      <dgm:spPr/>
      <dgm:t>
        <a:bodyPr/>
        <a:lstStyle/>
        <a:p>
          <a:endParaRPr lang="en-IN"/>
        </a:p>
      </dgm:t>
    </dgm:pt>
    <dgm:pt modelId="{B92FA5A5-67D6-4179-AC7E-C33681141EB5}" type="sibTrans" cxnId="{1C6CCCF9-5DC3-4272-8F34-DE1550BFC9C3}">
      <dgm:prSet/>
      <dgm:spPr/>
      <dgm:t>
        <a:bodyPr/>
        <a:lstStyle/>
        <a:p>
          <a:endParaRPr lang="en-IN"/>
        </a:p>
      </dgm:t>
    </dgm:pt>
    <dgm:pt modelId="{1F358DED-CB65-474D-92A8-4567359AD5E5}">
      <dgm:prSet/>
      <dgm:spPr/>
      <dgm:t>
        <a:bodyPr/>
        <a:lstStyle/>
        <a:p>
          <a:r>
            <a:rPr lang="en-IN" dirty="0"/>
            <a:t>Customer Engagement</a:t>
          </a:r>
        </a:p>
      </dgm:t>
    </dgm:pt>
    <dgm:pt modelId="{3C8C53E5-6E7A-4435-9D6F-00AE6984B752}" type="parTrans" cxnId="{3E5C5FE6-9E84-4C4E-BFF1-885AF98B221E}">
      <dgm:prSet/>
      <dgm:spPr/>
      <dgm:t>
        <a:bodyPr/>
        <a:lstStyle/>
        <a:p>
          <a:endParaRPr lang="en-IN"/>
        </a:p>
      </dgm:t>
    </dgm:pt>
    <dgm:pt modelId="{F410576C-277D-499C-BF01-1CAE1BE8C477}" type="sibTrans" cxnId="{3E5C5FE6-9E84-4C4E-BFF1-885AF98B221E}">
      <dgm:prSet/>
      <dgm:spPr/>
      <dgm:t>
        <a:bodyPr/>
        <a:lstStyle/>
        <a:p>
          <a:endParaRPr lang="en-IN"/>
        </a:p>
      </dgm:t>
    </dgm:pt>
    <dgm:pt modelId="{6D0B29CE-2007-4A3C-855D-C0BB8EF2CD6C}">
      <dgm:prSet/>
      <dgm:spPr/>
      <dgm:t>
        <a:bodyPr/>
        <a:lstStyle/>
        <a:p>
          <a:pPr algn="l"/>
          <a:r>
            <a:rPr lang="en-US" dirty="0">
              <a:solidFill>
                <a:schemeClr val="bg1"/>
              </a:solidFill>
            </a:rPr>
            <a:t>Develop a brand identity that reflects the key values of safety, reliability, and convenience. Use a combination of colors, typography, and visuals that </a:t>
          </a:r>
          <a:r>
            <a:rPr lang="en-US" dirty="0" err="1">
              <a:solidFill>
                <a:schemeClr val="bg1"/>
              </a:solidFill>
            </a:rPr>
            <a:t>voke</a:t>
          </a:r>
          <a:r>
            <a:rPr lang="en-US" dirty="0">
              <a:solidFill>
                <a:schemeClr val="bg1"/>
              </a:solidFill>
            </a:rPr>
            <a:t> trust, security, and modernity.</a:t>
          </a:r>
          <a:endParaRPr lang="en-IN" dirty="0">
            <a:solidFill>
              <a:schemeClr val="bg1"/>
            </a:solidFill>
          </a:endParaRPr>
        </a:p>
      </dgm:t>
    </dgm:pt>
    <dgm:pt modelId="{73F40226-6DD8-4D68-A08B-E53DAA2646D9}" type="parTrans" cxnId="{B74765D2-62F4-4847-9804-A632887CE95F}">
      <dgm:prSet/>
      <dgm:spPr/>
      <dgm:t>
        <a:bodyPr/>
        <a:lstStyle/>
        <a:p>
          <a:endParaRPr lang="en-IN"/>
        </a:p>
      </dgm:t>
    </dgm:pt>
    <dgm:pt modelId="{327A4ABD-26FD-48B9-A8EB-459BA1685CD5}" type="sibTrans" cxnId="{B74765D2-62F4-4847-9804-A632887CE95F}">
      <dgm:prSet/>
      <dgm:spPr/>
      <dgm:t>
        <a:bodyPr/>
        <a:lstStyle/>
        <a:p>
          <a:endParaRPr lang="en-IN"/>
        </a:p>
      </dgm:t>
    </dgm:pt>
    <dgm:pt modelId="{2558A2E4-C884-4055-AE5B-EBA66E7FFAC4}">
      <dgm:prSet/>
      <dgm:spPr/>
      <dgm:t>
        <a:bodyPr/>
        <a:lstStyle/>
        <a:p>
          <a:pPr algn="r"/>
          <a:endParaRPr lang="en-IN">
            <a:solidFill>
              <a:schemeClr val="bg1"/>
            </a:solidFill>
          </a:endParaRPr>
        </a:p>
      </dgm:t>
    </dgm:pt>
    <dgm:pt modelId="{D2BDDE5C-ECF6-49F4-8944-F8740F4FEA56}" type="parTrans" cxnId="{67545A84-CA9F-42FC-AE19-F3F65D3004CE}">
      <dgm:prSet/>
      <dgm:spPr/>
      <dgm:t>
        <a:bodyPr/>
        <a:lstStyle/>
        <a:p>
          <a:endParaRPr lang="en-IN"/>
        </a:p>
      </dgm:t>
    </dgm:pt>
    <dgm:pt modelId="{FBC24638-8AEF-4F9D-8DFE-E56C27AA3866}" type="sibTrans" cxnId="{67545A84-CA9F-42FC-AE19-F3F65D3004CE}">
      <dgm:prSet/>
      <dgm:spPr/>
      <dgm:t>
        <a:bodyPr/>
        <a:lstStyle/>
        <a:p>
          <a:endParaRPr lang="en-IN"/>
        </a:p>
      </dgm:t>
    </dgm:pt>
    <dgm:pt modelId="{0F8C5E67-FA7F-4C9A-A451-66C5159E39A6}">
      <dgm:prSet/>
      <dgm:spPr/>
      <dgm:t>
        <a:bodyPr/>
        <a:lstStyle/>
        <a:p>
          <a:pPr algn="l"/>
          <a:r>
            <a:rPr lang="en-IN" dirty="0">
              <a:solidFill>
                <a:schemeClr val="bg1"/>
              </a:solidFill>
            </a:rPr>
            <a:t>Craft a clear and compelling brand message that emphasizes the importance of gas safety and the role of the company in providing reliable solutions. Highlight the benefits of peace of mind, protection, and the ease of use that the product offers.</a:t>
          </a:r>
        </a:p>
      </dgm:t>
    </dgm:pt>
    <dgm:pt modelId="{B777B3F8-E5B0-4281-8D6C-5CF6CD86D2D7}" type="parTrans" cxnId="{7B2A27EF-3F50-4165-9FEF-5881BA4BD517}">
      <dgm:prSet/>
      <dgm:spPr/>
      <dgm:t>
        <a:bodyPr/>
        <a:lstStyle/>
        <a:p>
          <a:endParaRPr lang="en-IN"/>
        </a:p>
      </dgm:t>
    </dgm:pt>
    <dgm:pt modelId="{0AC8B57B-16FA-4FC5-B431-8E9F7CEDB4AC}" type="sibTrans" cxnId="{7B2A27EF-3F50-4165-9FEF-5881BA4BD517}">
      <dgm:prSet/>
      <dgm:spPr/>
      <dgm:t>
        <a:bodyPr/>
        <a:lstStyle/>
        <a:p>
          <a:endParaRPr lang="en-IN"/>
        </a:p>
      </dgm:t>
    </dgm:pt>
    <dgm:pt modelId="{992A1AD3-5757-4D17-A0FC-8B7A6511A01B}">
      <dgm:prSet/>
      <dgm:spPr/>
      <dgm:t>
        <a:bodyPr/>
        <a:lstStyle/>
        <a:p>
          <a:pPr algn="l"/>
          <a:r>
            <a:rPr lang="en-IN" dirty="0">
              <a:solidFill>
                <a:schemeClr val="bg1"/>
              </a:solidFill>
            </a:rPr>
            <a:t>Establish a consistent brand voice that is informative, friendly, and empathetic. Communicate the brand's expertise, commitment to customer safety, and dedication to delivering excellent user experiences.</a:t>
          </a:r>
        </a:p>
      </dgm:t>
    </dgm:pt>
    <dgm:pt modelId="{5AF255E7-66AE-4A36-9EEC-6711D9787950}" type="parTrans" cxnId="{A34C8670-D5A4-402F-A2B4-AF3062CB0062}">
      <dgm:prSet/>
      <dgm:spPr/>
      <dgm:t>
        <a:bodyPr/>
        <a:lstStyle/>
        <a:p>
          <a:endParaRPr lang="en-IN"/>
        </a:p>
      </dgm:t>
    </dgm:pt>
    <dgm:pt modelId="{B3E97064-22CC-41AE-B850-4DB5B5603A27}" type="sibTrans" cxnId="{A34C8670-D5A4-402F-A2B4-AF3062CB0062}">
      <dgm:prSet/>
      <dgm:spPr/>
      <dgm:t>
        <a:bodyPr/>
        <a:lstStyle/>
        <a:p>
          <a:endParaRPr lang="en-IN"/>
        </a:p>
      </dgm:t>
    </dgm:pt>
    <dgm:pt modelId="{32BD3081-B4C3-4923-8F71-50AFCD0689FF}">
      <dgm:prSet/>
      <dgm:spPr/>
      <dgm:t>
        <a:bodyPr/>
        <a:lstStyle/>
        <a:p>
          <a:pPr algn="l"/>
          <a:r>
            <a:rPr lang="en-IN" dirty="0">
              <a:solidFill>
                <a:schemeClr val="bg1"/>
              </a:solidFill>
            </a:rPr>
            <a:t>Highlight the unique features and advantages of the product compared to competitors. Emphasize the advanced technology, accuracy, ease of installation, and user-friendly interface that sets your solution apart</a:t>
          </a:r>
        </a:p>
      </dgm:t>
    </dgm:pt>
    <dgm:pt modelId="{97DF7C51-DC5B-4AA4-9D9A-0B5B611F3F12}" type="parTrans" cxnId="{EA3F69FC-57D1-49D8-8622-6E29B9A88E07}">
      <dgm:prSet/>
      <dgm:spPr/>
      <dgm:t>
        <a:bodyPr/>
        <a:lstStyle/>
        <a:p>
          <a:endParaRPr lang="en-IN"/>
        </a:p>
      </dgm:t>
    </dgm:pt>
    <dgm:pt modelId="{63EB6AC1-8254-483E-A73D-A4D822B16C45}" type="sibTrans" cxnId="{EA3F69FC-57D1-49D8-8622-6E29B9A88E07}">
      <dgm:prSet/>
      <dgm:spPr/>
      <dgm:t>
        <a:bodyPr/>
        <a:lstStyle/>
        <a:p>
          <a:endParaRPr lang="en-IN"/>
        </a:p>
      </dgm:t>
    </dgm:pt>
    <dgm:pt modelId="{B5548534-B675-4DF1-80AE-8F5C62EF0F88}">
      <dgm:prSet/>
      <dgm:spPr/>
      <dgm:t>
        <a:bodyPr/>
        <a:lstStyle/>
        <a:p>
          <a:pPr algn="l"/>
          <a:r>
            <a:rPr lang="en-IN" dirty="0">
              <a:solidFill>
                <a:schemeClr val="bg1"/>
              </a:solidFill>
            </a:rPr>
            <a:t>Implement targeted marketing campaigns to raise brand awareness and reach the target audience effectively. Leverage social media platforms, online advertising, content marketing, and strategic partnerships to expand the brand's visibility and reach.</a:t>
          </a:r>
        </a:p>
      </dgm:t>
    </dgm:pt>
    <dgm:pt modelId="{4517D797-AC45-4A23-B65E-AB8EDD5ABD47}" type="parTrans" cxnId="{8A6A9CB5-21AD-42EF-9CCD-7E12F9F8C583}">
      <dgm:prSet/>
      <dgm:spPr/>
      <dgm:t>
        <a:bodyPr/>
        <a:lstStyle/>
        <a:p>
          <a:endParaRPr lang="en-IN"/>
        </a:p>
      </dgm:t>
    </dgm:pt>
    <dgm:pt modelId="{79B81BD3-489D-4334-BDB3-C3B73B1C7E97}" type="sibTrans" cxnId="{8A6A9CB5-21AD-42EF-9CCD-7E12F9F8C583}">
      <dgm:prSet/>
      <dgm:spPr/>
      <dgm:t>
        <a:bodyPr/>
        <a:lstStyle/>
        <a:p>
          <a:endParaRPr lang="en-IN"/>
        </a:p>
      </dgm:t>
    </dgm:pt>
    <dgm:pt modelId="{2398AC5C-38F1-4EB8-8C81-7DC30AE637A5}">
      <dgm:prSet/>
      <dgm:spPr/>
      <dgm:t>
        <a:bodyPr/>
        <a:lstStyle/>
        <a:p>
          <a:pPr algn="l"/>
          <a:r>
            <a:rPr lang="en-IN" dirty="0">
              <a:solidFill>
                <a:schemeClr val="bg1"/>
              </a:solidFill>
            </a:rPr>
            <a:t>Foster strong customer relationships by engaging with customers through social media platforms, email newsletters, and educational content. Encourage customer feedback, reviews, and testimonials to build trust and credibility.</a:t>
          </a:r>
        </a:p>
      </dgm:t>
    </dgm:pt>
    <dgm:pt modelId="{478168FA-7D43-4D28-ABC1-3F32C8947DF2}" type="parTrans" cxnId="{39BEC382-EA58-4E5C-8938-CE6FE3DC977A}">
      <dgm:prSet/>
      <dgm:spPr/>
      <dgm:t>
        <a:bodyPr/>
        <a:lstStyle/>
        <a:p>
          <a:endParaRPr lang="en-IN"/>
        </a:p>
      </dgm:t>
    </dgm:pt>
    <dgm:pt modelId="{03FD9619-7778-406F-8F72-EF5C85C89B59}" type="sibTrans" cxnId="{39BEC382-EA58-4E5C-8938-CE6FE3DC977A}">
      <dgm:prSet/>
      <dgm:spPr/>
      <dgm:t>
        <a:bodyPr/>
        <a:lstStyle/>
        <a:p>
          <a:endParaRPr lang="en-IN"/>
        </a:p>
      </dgm:t>
    </dgm:pt>
    <dgm:pt modelId="{16EEEE97-2889-49AF-9AA8-D05C3454613F}" type="pres">
      <dgm:prSet presAssocID="{99C49330-584C-4A57-AE1E-86FC8A9E2062}" presName="Name0" presStyleCnt="0">
        <dgm:presLayoutVars>
          <dgm:chMax val="7"/>
          <dgm:chPref val="5"/>
          <dgm:dir/>
          <dgm:animOne val="branch"/>
          <dgm:animLvl val="lvl"/>
        </dgm:presLayoutVars>
      </dgm:prSet>
      <dgm:spPr/>
    </dgm:pt>
    <dgm:pt modelId="{A56B6E81-BCF4-453D-9AA4-C7ED74BA9B33}" type="pres">
      <dgm:prSet presAssocID="{1F358DED-CB65-474D-92A8-4567359AD5E5}" presName="ChildAccent6" presStyleCnt="0"/>
      <dgm:spPr/>
    </dgm:pt>
    <dgm:pt modelId="{B40C3273-7DEA-4AB3-80AD-79C69E5EE051}" type="pres">
      <dgm:prSet presAssocID="{1F358DED-CB65-474D-92A8-4567359AD5E5}" presName="ChildAccent" presStyleLbl="alignImgPlace1" presStyleIdx="0" presStyleCnt="6" custLinFactNeighborX="523" custLinFactNeighborY="1292"/>
      <dgm:spPr/>
    </dgm:pt>
    <dgm:pt modelId="{0C192DA6-49D5-4F5D-A01D-4AAD1A513C30}" type="pres">
      <dgm:prSet presAssocID="{1F358DED-CB65-474D-92A8-4567359AD5E5}" presName="Child6" presStyleLbl="revTx" presStyleIdx="0" presStyleCnt="0">
        <dgm:presLayoutVars>
          <dgm:chMax val="0"/>
          <dgm:chPref val="0"/>
          <dgm:bulletEnabled val="1"/>
        </dgm:presLayoutVars>
      </dgm:prSet>
      <dgm:spPr/>
    </dgm:pt>
    <dgm:pt modelId="{9413B404-097D-421F-ABCC-7C32D39645D4}" type="pres">
      <dgm:prSet presAssocID="{1F358DED-CB65-474D-92A8-4567359AD5E5}" presName="Parent6" presStyleLbl="node1" presStyleIdx="0" presStyleCnt="6">
        <dgm:presLayoutVars>
          <dgm:chMax val="2"/>
          <dgm:chPref val="1"/>
          <dgm:bulletEnabled val="1"/>
        </dgm:presLayoutVars>
      </dgm:prSet>
      <dgm:spPr/>
    </dgm:pt>
    <dgm:pt modelId="{3CFC708A-E0AD-4D83-8BFA-C643A068560B}" type="pres">
      <dgm:prSet presAssocID="{89EA0E9C-98DB-406C-BB05-947C03E2E5C3}" presName="ChildAccent5" presStyleCnt="0"/>
      <dgm:spPr/>
    </dgm:pt>
    <dgm:pt modelId="{F887311D-F6E8-4FF9-BC98-C759ADF88AA3}" type="pres">
      <dgm:prSet presAssocID="{89EA0E9C-98DB-406C-BB05-947C03E2E5C3}" presName="ChildAccent" presStyleLbl="alignImgPlace1" presStyleIdx="1" presStyleCnt="6" custLinFactNeighborX="-1608" custLinFactNeighborY="-727"/>
      <dgm:spPr/>
    </dgm:pt>
    <dgm:pt modelId="{FBD3FEAD-3942-4DCC-A7B2-F705DD536C89}" type="pres">
      <dgm:prSet presAssocID="{89EA0E9C-98DB-406C-BB05-947C03E2E5C3}" presName="Child5" presStyleLbl="revTx" presStyleIdx="0" presStyleCnt="0">
        <dgm:presLayoutVars>
          <dgm:chMax val="0"/>
          <dgm:chPref val="0"/>
          <dgm:bulletEnabled val="1"/>
        </dgm:presLayoutVars>
      </dgm:prSet>
      <dgm:spPr/>
    </dgm:pt>
    <dgm:pt modelId="{04E6D9B3-B6B8-4B1A-83FF-D68B1CCD0156}" type="pres">
      <dgm:prSet presAssocID="{89EA0E9C-98DB-406C-BB05-947C03E2E5C3}" presName="Parent5" presStyleLbl="node1" presStyleIdx="1" presStyleCnt="6">
        <dgm:presLayoutVars>
          <dgm:chMax val="2"/>
          <dgm:chPref val="1"/>
          <dgm:bulletEnabled val="1"/>
        </dgm:presLayoutVars>
      </dgm:prSet>
      <dgm:spPr/>
    </dgm:pt>
    <dgm:pt modelId="{1C07903E-B28F-412F-94E5-4AF93F5B97B7}" type="pres">
      <dgm:prSet presAssocID="{4A56B36F-C05A-478F-86C4-C27CBD275972}" presName="ChildAccent4" presStyleCnt="0"/>
      <dgm:spPr/>
    </dgm:pt>
    <dgm:pt modelId="{E30417AF-0931-493D-B878-9542F51B0371}" type="pres">
      <dgm:prSet presAssocID="{4A56B36F-C05A-478F-86C4-C27CBD275972}" presName="ChildAccent" presStyleLbl="alignImgPlace1" presStyleIdx="2" presStyleCnt="6" custLinFactNeighborX="-3200" custLinFactNeighborY="-775"/>
      <dgm:spPr/>
    </dgm:pt>
    <dgm:pt modelId="{629A4193-B797-4425-9CB3-35535A4F1557}" type="pres">
      <dgm:prSet presAssocID="{4A56B36F-C05A-478F-86C4-C27CBD275972}" presName="Child4" presStyleLbl="revTx" presStyleIdx="0" presStyleCnt="0">
        <dgm:presLayoutVars>
          <dgm:chMax val="0"/>
          <dgm:chPref val="0"/>
          <dgm:bulletEnabled val="1"/>
        </dgm:presLayoutVars>
      </dgm:prSet>
      <dgm:spPr/>
    </dgm:pt>
    <dgm:pt modelId="{0CEEE0FA-FBE3-4D31-848D-4F5C838A8580}" type="pres">
      <dgm:prSet presAssocID="{4A56B36F-C05A-478F-86C4-C27CBD275972}" presName="Parent4" presStyleLbl="node1" presStyleIdx="2" presStyleCnt="6">
        <dgm:presLayoutVars>
          <dgm:chMax val="2"/>
          <dgm:chPref val="1"/>
          <dgm:bulletEnabled val="1"/>
        </dgm:presLayoutVars>
      </dgm:prSet>
      <dgm:spPr/>
    </dgm:pt>
    <dgm:pt modelId="{41475E0D-89D6-4506-8389-41D35A3DDB02}" type="pres">
      <dgm:prSet presAssocID="{A2918262-F9CB-4EE2-AA64-ED2535D26EF1}" presName="ChildAccent3" presStyleCnt="0"/>
      <dgm:spPr/>
    </dgm:pt>
    <dgm:pt modelId="{BF1C9798-1605-4CC7-B595-D62EC40C0F13}" type="pres">
      <dgm:prSet presAssocID="{A2918262-F9CB-4EE2-AA64-ED2535D26EF1}" presName="ChildAccent" presStyleLbl="alignImgPlace1" presStyleIdx="3" presStyleCnt="6" custLinFactNeighborX="839" custLinFactNeighborY="-831"/>
      <dgm:spPr/>
    </dgm:pt>
    <dgm:pt modelId="{64FA302C-C59C-4C10-B874-F6BEEB66BA17}" type="pres">
      <dgm:prSet presAssocID="{A2918262-F9CB-4EE2-AA64-ED2535D26EF1}" presName="Child3" presStyleLbl="revTx" presStyleIdx="0" presStyleCnt="0">
        <dgm:presLayoutVars>
          <dgm:chMax val="0"/>
          <dgm:chPref val="0"/>
          <dgm:bulletEnabled val="1"/>
        </dgm:presLayoutVars>
      </dgm:prSet>
      <dgm:spPr/>
    </dgm:pt>
    <dgm:pt modelId="{B21489DC-16FA-4345-93E8-BC45D24FFBAF}" type="pres">
      <dgm:prSet presAssocID="{A2918262-F9CB-4EE2-AA64-ED2535D26EF1}" presName="Parent3" presStyleLbl="node1" presStyleIdx="3" presStyleCnt="6">
        <dgm:presLayoutVars>
          <dgm:chMax val="2"/>
          <dgm:chPref val="1"/>
          <dgm:bulletEnabled val="1"/>
        </dgm:presLayoutVars>
      </dgm:prSet>
      <dgm:spPr/>
    </dgm:pt>
    <dgm:pt modelId="{20740DF2-C6DD-4B1E-A9F6-A70B60BE95AC}" type="pres">
      <dgm:prSet presAssocID="{76369286-0343-4E9F-AB1A-2E8294BB6515}" presName="ChildAccent2" presStyleCnt="0"/>
      <dgm:spPr/>
    </dgm:pt>
    <dgm:pt modelId="{ADD131F3-5465-449F-AF32-CE86AF1208F4}" type="pres">
      <dgm:prSet presAssocID="{76369286-0343-4E9F-AB1A-2E8294BB6515}" presName="ChildAccent" presStyleLbl="alignImgPlace1" presStyleIdx="4" presStyleCnt="6" custScaleX="101032" custScaleY="82223" custLinFactX="-1290" custLinFactNeighborX="-100000" custLinFactNeighborY="-9783"/>
      <dgm:spPr/>
    </dgm:pt>
    <dgm:pt modelId="{2F34CA4F-35C4-4321-B632-AEEB5CFBBF8F}" type="pres">
      <dgm:prSet presAssocID="{76369286-0343-4E9F-AB1A-2E8294BB6515}" presName="Child2" presStyleLbl="revTx" presStyleIdx="0" presStyleCnt="0">
        <dgm:presLayoutVars>
          <dgm:chMax val="0"/>
          <dgm:chPref val="0"/>
          <dgm:bulletEnabled val="1"/>
        </dgm:presLayoutVars>
      </dgm:prSet>
      <dgm:spPr/>
    </dgm:pt>
    <dgm:pt modelId="{FA6D836D-5008-4D79-9073-962B3115A62D}" type="pres">
      <dgm:prSet presAssocID="{76369286-0343-4E9F-AB1A-2E8294BB6515}" presName="Parent2" presStyleLbl="node1" presStyleIdx="4" presStyleCnt="6">
        <dgm:presLayoutVars>
          <dgm:chMax val="2"/>
          <dgm:chPref val="1"/>
          <dgm:bulletEnabled val="1"/>
        </dgm:presLayoutVars>
      </dgm:prSet>
      <dgm:spPr/>
    </dgm:pt>
    <dgm:pt modelId="{CF8F7903-2CEA-4CBC-AD27-6DE3727415B0}" type="pres">
      <dgm:prSet presAssocID="{17DC5FA4-96F2-4663-BDB8-FF59F1133228}" presName="ChildAccent1" presStyleCnt="0"/>
      <dgm:spPr/>
    </dgm:pt>
    <dgm:pt modelId="{B73D1782-1E40-4C00-BEF0-B333AAE8E18A}" type="pres">
      <dgm:prSet presAssocID="{17DC5FA4-96F2-4663-BDB8-FF59F1133228}" presName="ChildAccent" presStyleLbl="alignImgPlace1" presStyleIdx="5" presStyleCnt="6" custLinFactNeighborX="99487" custLinFactNeighborY="-969"/>
      <dgm:spPr/>
    </dgm:pt>
    <dgm:pt modelId="{A61BA659-6502-403F-B7F4-C7915B3C0447}" type="pres">
      <dgm:prSet presAssocID="{17DC5FA4-96F2-4663-BDB8-FF59F1133228}" presName="Child1" presStyleLbl="revTx" presStyleIdx="0" presStyleCnt="0">
        <dgm:presLayoutVars>
          <dgm:chMax val="0"/>
          <dgm:chPref val="0"/>
          <dgm:bulletEnabled val="1"/>
        </dgm:presLayoutVars>
      </dgm:prSet>
      <dgm:spPr/>
    </dgm:pt>
    <dgm:pt modelId="{B8301C62-1486-42C5-855E-BEA3E0AD30A8}" type="pres">
      <dgm:prSet presAssocID="{17DC5FA4-96F2-4663-BDB8-FF59F1133228}" presName="Parent1" presStyleLbl="node1" presStyleIdx="5" presStyleCnt="6">
        <dgm:presLayoutVars>
          <dgm:chMax val="2"/>
          <dgm:chPref val="1"/>
          <dgm:bulletEnabled val="1"/>
        </dgm:presLayoutVars>
      </dgm:prSet>
      <dgm:spPr/>
    </dgm:pt>
  </dgm:ptLst>
  <dgm:cxnLst>
    <dgm:cxn modelId="{1527F408-A72B-44A2-B149-1299308B8A34}" type="presOf" srcId="{89EA0E9C-98DB-406C-BB05-947C03E2E5C3}" destId="{04E6D9B3-B6B8-4B1A-83FF-D68B1CCD0156}" srcOrd="0" destOrd="0" presId="urn:microsoft.com/office/officeart/2011/layout/InterconnectedBlockProcess"/>
    <dgm:cxn modelId="{8F9B921B-83E6-4233-A037-A6D62A2F9AE5}" type="presOf" srcId="{99C49330-584C-4A57-AE1E-86FC8A9E2062}" destId="{16EEEE97-2889-49AF-9AA8-D05C3454613F}" srcOrd="0" destOrd="0" presId="urn:microsoft.com/office/officeart/2011/layout/InterconnectedBlockProcess"/>
    <dgm:cxn modelId="{4F4F4527-F1E9-4B72-8F80-ECC6026BDAF3}" type="presOf" srcId="{0F8C5E67-FA7F-4C9A-A451-66C5159E39A6}" destId="{ADD131F3-5465-449F-AF32-CE86AF1208F4}" srcOrd="0" destOrd="0" presId="urn:microsoft.com/office/officeart/2011/layout/InterconnectedBlockProcess"/>
    <dgm:cxn modelId="{01D51A2A-5795-4A2B-8519-61771076AED8}" type="presOf" srcId="{992A1AD3-5757-4D17-A0FC-8B7A6511A01B}" destId="{BF1C9798-1605-4CC7-B595-D62EC40C0F13}" srcOrd="0" destOrd="0" presId="urn:microsoft.com/office/officeart/2011/layout/InterconnectedBlockProcess"/>
    <dgm:cxn modelId="{788A6634-F877-4720-B8F1-E68CC34BB1A4}" srcId="{99C49330-584C-4A57-AE1E-86FC8A9E2062}" destId="{17DC5FA4-96F2-4663-BDB8-FF59F1133228}" srcOrd="0" destOrd="0" parTransId="{1AA0FCCC-53E6-4F2B-A92C-95F848CF2C4F}" sibTransId="{77892D3C-C530-4C98-A3C3-FBB266597E42}"/>
    <dgm:cxn modelId="{9AF4A561-5621-45A4-9EE1-65002175A75C}" type="presOf" srcId="{1F358DED-CB65-474D-92A8-4567359AD5E5}" destId="{9413B404-097D-421F-ABCC-7C32D39645D4}" srcOrd="0" destOrd="0" presId="urn:microsoft.com/office/officeart/2011/layout/InterconnectedBlockProcess"/>
    <dgm:cxn modelId="{2D279362-F9FD-4142-9D12-32ACE30917C4}" srcId="{99C49330-584C-4A57-AE1E-86FC8A9E2062}" destId="{76369286-0343-4E9F-AB1A-2E8294BB6515}" srcOrd="1" destOrd="0" parTransId="{7D2A2EB2-A0C1-4C26-B4F8-C1A319C0FF8B}" sibTransId="{CBD026D2-61AE-49CF-B29B-830D56020913}"/>
    <dgm:cxn modelId="{4F0F6645-D47C-4C7F-9F05-2F0ABC93B3A1}" type="presOf" srcId="{32BD3081-B4C3-4923-8F71-50AFCD0689FF}" destId="{629A4193-B797-4425-9CB3-35535A4F1557}" srcOrd="1" destOrd="0" presId="urn:microsoft.com/office/officeart/2011/layout/InterconnectedBlockProcess"/>
    <dgm:cxn modelId="{4312E847-1034-4684-B7E0-A55B3A46A014}" type="presOf" srcId="{4A56B36F-C05A-478F-86C4-C27CBD275972}" destId="{0CEEE0FA-FBE3-4D31-848D-4F5C838A8580}" srcOrd="0" destOrd="0" presId="urn:microsoft.com/office/officeart/2011/layout/InterconnectedBlockProcess"/>
    <dgm:cxn modelId="{7EB4B068-6D2B-4F5D-9920-9922FC567078}" type="presOf" srcId="{32BD3081-B4C3-4923-8F71-50AFCD0689FF}" destId="{E30417AF-0931-493D-B878-9542F51B0371}" srcOrd="0" destOrd="0" presId="urn:microsoft.com/office/officeart/2011/layout/InterconnectedBlockProcess"/>
    <dgm:cxn modelId="{59CB6E69-CC5F-4BBA-81E1-F1A888DF351E}" type="presOf" srcId="{2398AC5C-38F1-4EB8-8C81-7DC30AE637A5}" destId="{0C192DA6-49D5-4F5D-A01D-4AAD1A513C30}" srcOrd="1" destOrd="0" presId="urn:microsoft.com/office/officeart/2011/layout/InterconnectedBlockProcess"/>
    <dgm:cxn modelId="{EBF5A74B-953F-4E29-8FDC-40D0947DB449}" type="presOf" srcId="{17DC5FA4-96F2-4663-BDB8-FF59F1133228}" destId="{B8301C62-1486-42C5-855E-BEA3E0AD30A8}" srcOrd="0" destOrd="0" presId="urn:microsoft.com/office/officeart/2011/layout/InterconnectedBlockProcess"/>
    <dgm:cxn modelId="{E3C0966E-F24D-4B13-BF19-256E6CB1A695}" type="presOf" srcId="{6D0B29CE-2007-4A3C-855D-C0BB8EF2CD6C}" destId="{A61BA659-6502-403F-B7F4-C7915B3C0447}" srcOrd="1" destOrd="0" presId="urn:microsoft.com/office/officeart/2011/layout/InterconnectedBlockProcess"/>
    <dgm:cxn modelId="{A34C8670-D5A4-402F-A2B4-AF3062CB0062}" srcId="{A2918262-F9CB-4EE2-AA64-ED2535D26EF1}" destId="{992A1AD3-5757-4D17-A0FC-8B7A6511A01B}" srcOrd="0" destOrd="0" parTransId="{5AF255E7-66AE-4A36-9EEC-6711D9787950}" sibTransId="{B3E97064-22CC-41AE-B850-4DB5B5603A27}"/>
    <dgm:cxn modelId="{E02A4358-9DC8-4C8E-A260-A84C0D62B743}" type="presOf" srcId="{0F8C5E67-FA7F-4C9A-A451-66C5159E39A6}" destId="{2F34CA4F-35C4-4321-B632-AEEB5CFBBF8F}" srcOrd="1" destOrd="0" presId="urn:microsoft.com/office/officeart/2011/layout/InterconnectedBlockProcess"/>
    <dgm:cxn modelId="{39BEC382-EA58-4E5C-8938-CE6FE3DC977A}" srcId="{1F358DED-CB65-474D-92A8-4567359AD5E5}" destId="{2398AC5C-38F1-4EB8-8C81-7DC30AE637A5}" srcOrd="0" destOrd="0" parTransId="{478168FA-7D43-4D28-ABC1-3F32C8947DF2}" sibTransId="{03FD9619-7778-406F-8F72-EF5C85C89B59}"/>
    <dgm:cxn modelId="{67545A84-CA9F-42FC-AE19-F3F65D3004CE}" srcId="{17DC5FA4-96F2-4663-BDB8-FF59F1133228}" destId="{2558A2E4-C884-4055-AE5B-EBA66E7FFAC4}" srcOrd="1" destOrd="0" parTransId="{D2BDDE5C-ECF6-49F4-8944-F8740F4FEA56}" sibTransId="{FBC24638-8AEF-4F9D-8DFE-E56C27AA3866}"/>
    <dgm:cxn modelId="{E9FA6A95-4D4F-4616-AC4F-D4DE74886EDB}" type="presOf" srcId="{992A1AD3-5757-4D17-A0FC-8B7A6511A01B}" destId="{64FA302C-C59C-4C10-B874-F6BEEB66BA17}" srcOrd="1" destOrd="0" presId="urn:microsoft.com/office/officeart/2011/layout/InterconnectedBlockProcess"/>
    <dgm:cxn modelId="{E214A898-26AA-4A7A-A6BB-D34F6A0B074D}" type="presOf" srcId="{A2918262-F9CB-4EE2-AA64-ED2535D26EF1}" destId="{B21489DC-16FA-4345-93E8-BC45D24FFBAF}" srcOrd="0" destOrd="0" presId="urn:microsoft.com/office/officeart/2011/layout/InterconnectedBlockProcess"/>
    <dgm:cxn modelId="{8540D998-FFEF-4312-B53D-2EB2777F7953}" type="presOf" srcId="{B5548534-B675-4DF1-80AE-8F5C62EF0F88}" destId="{FBD3FEAD-3942-4DCC-A7B2-F705DD536C89}" srcOrd="1" destOrd="0" presId="urn:microsoft.com/office/officeart/2011/layout/InterconnectedBlockProcess"/>
    <dgm:cxn modelId="{F9E011A3-ADD0-485C-A302-C3C6E169EB9A}" srcId="{99C49330-584C-4A57-AE1E-86FC8A9E2062}" destId="{4A56B36F-C05A-478F-86C4-C27CBD275972}" srcOrd="3" destOrd="0" parTransId="{6996A9C1-E885-46E7-87A4-EDA81EAE16FE}" sibTransId="{62E1687A-1313-4B9F-91D9-689331FD8873}"/>
    <dgm:cxn modelId="{E313C0A6-7C5E-4976-9FF3-435BC062CBA1}" type="presOf" srcId="{B5548534-B675-4DF1-80AE-8F5C62EF0F88}" destId="{F887311D-F6E8-4FF9-BC98-C759ADF88AA3}" srcOrd="0" destOrd="0" presId="urn:microsoft.com/office/officeart/2011/layout/InterconnectedBlockProcess"/>
    <dgm:cxn modelId="{68FF75AF-AC88-493C-957B-131845B3ED3D}" type="presOf" srcId="{2558A2E4-C884-4055-AE5B-EBA66E7FFAC4}" destId="{A61BA659-6502-403F-B7F4-C7915B3C0447}" srcOrd="1" destOrd="1" presId="urn:microsoft.com/office/officeart/2011/layout/InterconnectedBlockProcess"/>
    <dgm:cxn modelId="{24E752B4-8575-46F1-B2DA-F06DF910FCF9}" type="presOf" srcId="{76369286-0343-4E9F-AB1A-2E8294BB6515}" destId="{FA6D836D-5008-4D79-9073-962B3115A62D}" srcOrd="0" destOrd="0" presId="urn:microsoft.com/office/officeart/2011/layout/InterconnectedBlockProcess"/>
    <dgm:cxn modelId="{8A6A9CB5-21AD-42EF-9CCD-7E12F9F8C583}" srcId="{89EA0E9C-98DB-406C-BB05-947C03E2E5C3}" destId="{B5548534-B675-4DF1-80AE-8F5C62EF0F88}" srcOrd="0" destOrd="0" parTransId="{4517D797-AC45-4A23-B65E-AB8EDD5ABD47}" sibTransId="{79B81BD3-489D-4334-BDB3-C3B73B1C7E97}"/>
    <dgm:cxn modelId="{73F348BA-7A13-4988-A7F7-C0A1ED9CF3BE}" type="presOf" srcId="{2558A2E4-C884-4055-AE5B-EBA66E7FFAC4}" destId="{B73D1782-1E40-4C00-BEF0-B333AAE8E18A}" srcOrd="0" destOrd="1" presId="urn:microsoft.com/office/officeart/2011/layout/InterconnectedBlockProcess"/>
    <dgm:cxn modelId="{B74765D2-62F4-4847-9804-A632887CE95F}" srcId="{17DC5FA4-96F2-4663-BDB8-FF59F1133228}" destId="{6D0B29CE-2007-4A3C-855D-C0BB8EF2CD6C}" srcOrd="0" destOrd="0" parTransId="{73F40226-6DD8-4D68-A08B-E53DAA2646D9}" sibTransId="{327A4ABD-26FD-48B9-A8EB-459BA1685CD5}"/>
    <dgm:cxn modelId="{0A94D0DC-5197-418D-9256-EA95295CB12A}" srcId="{99C49330-584C-4A57-AE1E-86FC8A9E2062}" destId="{A2918262-F9CB-4EE2-AA64-ED2535D26EF1}" srcOrd="2" destOrd="0" parTransId="{1DC2D28A-98BF-473D-B657-168A777C0DA4}" sibTransId="{08E642AE-FAE4-4F41-83A1-4F0523725E36}"/>
    <dgm:cxn modelId="{AAD2B5E4-B480-4E50-BA13-16281C25A428}" type="presOf" srcId="{6D0B29CE-2007-4A3C-855D-C0BB8EF2CD6C}" destId="{B73D1782-1E40-4C00-BEF0-B333AAE8E18A}" srcOrd="0" destOrd="0" presId="urn:microsoft.com/office/officeart/2011/layout/InterconnectedBlockProcess"/>
    <dgm:cxn modelId="{3E5C5FE6-9E84-4C4E-BFF1-885AF98B221E}" srcId="{99C49330-584C-4A57-AE1E-86FC8A9E2062}" destId="{1F358DED-CB65-474D-92A8-4567359AD5E5}" srcOrd="5" destOrd="0" parTransId="{3C8C53E5-6E7A-4435-9D6F-00AE6984B752}" sibTransId="{F410576C-277D-499C-BF01-1CAE1BE8C477}"/>
    <dgm:cxn modelId="{7B2A27EF-3F50-4165-9FEF-5881BA4BD517}" srcId="{76369286-0343-4E9F-AB1A-2E8294BB6515}" destId="{0F8C5E67-FA7F-4C9A-A451-66C5159E39A6}" srcOrd="0" destOrd="0" parTransId="{B777B3F8-E5B0-4281-8D6C-5CF6CD86D2D7}" sibTransId="{0AC8B57B-16FA-4FC5-B431-8E9F7CEDB4AC}"/>
    <dgm:cxn modelId="{EA2CC9F9-5192-4837-8589-45626AEEDF73}" type="presOf" srcId="{2398AC5C-38F1-4EB8-8C81-7DC30AE637A5}" destId="{B40C3273-7DEA-4AB3-80AD-79C69E5EE051}" srcOrd="0" destOrd="0" presId="urn:microsoft.com/office/officeart/2011/layout/InterconnectedBlockProcess"/>
    <dgm:cxn modelId="{1C6CCCF9-5DC3-4272-8F34-DE1550BFC9C3}" srcId="{99C49330-584C-4A57-AE1E-86FC8A9E2062}" destId="{89EA0E9C-98DB-406C-BB05-947C03E2E5C3}" srcOrd="4" destOrd="0" parTransId="{46240799-CC57-47BE-9458-4AC34E5E7233}" sibTransId="{B92FA5A5-67D6-4179-AC7E-C33681141EB5}"/>
    <dgm:cxn modelId="{EA3F69FC-57D1-49D8-8622-6E29B9A88E07}" srcId="{4A56B36F-C05A-478F-86C4-C27CBD275972}" destId="{32BD3081-B4C3-4923-8F71-50AFCD0689FF}" srcOrd="0" destOrd="0" parTransId="{97DF7C51-DC5B-4AA4-9D9A-0B5B611F3F12}" sibTransId="{63EB6AC1-8254-483E-A73D-A4D822B16C45}"/>
    <dgm:cxn modelId="{6B05DFA6-4D7C-4F38-B071-E8F3794E6608}" type="presParOf" srcId="{16EEEE97-2889-49AF-9AA8-D05C3454613F}" destId="{A56B6E81-BCF4-453D-9AA4-C7ED74BA9B33}" srcOrd="0" destOrd="0" presId="urn:microsoft.com/office/officeart/2011/layout/InterconnectedBlockProcess"/>
    <dgm:cxn modelId="{94C983F7-7659-49B4-8A32-7BC62D65DBC4}" type="presParOf" srcId="{A56B6E81-BCF4-453D-9AA4-C7ED74BA9B33}" destId="{B40C3273-7DEA-4AB3-80AD-79C69E5EE051}" srcOrd="0" destOrd="0" presId="urn:microsoft.com/office/officeart/2011/layout/InterconnectedBlockProcess"/>
    <dgm:cxn modelId="{1FF1C328-A9BB-4FFE-B4BD-9CDDE11286D7}" type="presParOf" srcId="{16EEEE97-2889-49AF-9AA8-D05C3454613F}" destId="{0C192DA6-49D5-4F5D-A01D-4AAD1A513C30}" srcOrd="1" destOrd="0" presId="urn:microsoft.com/office/officeart/2011/layout/InterconnectedBlockProcess"/>
    <dgm:cxn modelId="{983ACE8B-5ACE-4BA4-AA10-821D2F2A2BFB}" type="presParOf" srcId="{16EEEE97-2889-49AF-9AA8-D05C3454613F}" destId="{9413B404-097D-421F-ABCC-7C32D39645D4}" srcOrd="2" destOrd="0" presId="urn:microsoft.com/office/officeart/2011/layout/InterconnectedBlockProcess"/>
    <dgm:cxn modelId="{5E9376A8-8167-46BD-9444-39067A9BFB33}" type="presParOf" srcId="{16EEEE97-2889-49AF-9AA8-D05C3454613F}" destId="{3CFC708A-E0AD-4D83-8BFA-C643A068560B}" srcOrd="3" destOrd="0" presId="urn:microsoft.com/office/officeart/2011/layout/InterconnectedBlockProcess"/>
    <dgm:cxn modelId="{865F8679-0C02-44AF-8185-75DD5D117B07}" type="presParOf" srcId="{3CFC708A-E0AD-4D83-8BFA-C643A068560B}" destId="{F887311D-F6E8-4FF9-BC98-C759ADF88AA3}" srcOrd="0" destOrd="0" presId="urn:microsoft.com/office/officeart/2011/layout/InterconnectedBlockProcess"/>
    <dgm:cxn modelId="{0B6EFCF5-18F3-40AB-9E11-8B83E9E41628}" type="presParOf" srcId="{16EEEE97-2889-49AF-9AA8-D05C3454613F}" destId="{FBD3FEAD-3942-4DCC-A7B2-F705DD536C89}" srcOrd="4" destOrd="0" presId="urn:microsoft.com/office/officeart/2011/layout/InterconnectedBlockProcess"/>
    <dgm:cxn modelId="{7AC6DBAA-212A-4527-9ABD-6515A6625CC4}" type="presParOf" srcId="{16EEEE97-2889-49AF-9AA8-D05C3454613F}" destId="{04E6D9B3-B6B8-4B1A-83FF-D68B1CCD0156}" srcOrd="5" destOrd="0" presId="urn:microsoft.com/office/officeart/2011/layout/InterconnectedBlockProcess"/>
    <dgm:cxn modelId="{435D3E18-EB73-4C68-BCD8-CE07454D3C45}" type="presParOf" srcId="{16EEEE97-2889-49AF-9AA8-D05C3454613F}" destId="{1C07903E-B28F-412F-94E5-4AF93F5B97B7}" srcOrd="6" destOrd="0" presId="urn:microsoft.com/office/officeart/2011/layout/InterconnectedBlockProcess"/>
    <dgm:cxn modelId="{9EC6AA17-5842-4EA9-BBB8-E883478E491E}" type="presParOf" srcId="{1C07903E-B28F-412F-94E5-4AF93F5B97B7}" destId="{E30417AF-0931-493D-B878-9542F51B0371}" srcOrd="0" destOrd="0" presId="urn:microsoft.com/office/officeart/2011/layout/InterconnectedBlockProcess"/>
    <dgm:cxn modelId="{B2C7E186-2E72-4538-A62D-2C9048C11CC0}" type="presParOf" srcId="{16EEEE97-2889-49AF-9AA8-D05C3454613F}" destId="{629A4193-B797-4425-9CB3-35535A4F1557}" srcOrd="7" destOrd="0" presId="urn:microsoft.com/office/officeart/2011/layout/InterconnectedBlockProcess"/>
    <dgm:cxn modelId="{C5F5B976-A7BF-4DBB-AA6B-8FED997BE12B}" type="presParOf" srcId="{16EEEE97-2889-49AF-9AA8-D05C3454613F}" destId="{0CEEE0FA-FBE3-4D31-848D-4F5C838A8580}" srcOrd="8" destOrd="0" presId="urn:microsoft.com/office/officeart/2011/layout/InterconnectedBlockProcess"/>
    <dgm:cxn modelId="{B7EA4015-2902-493A-B6FA-D8C214DB8B17}" type="presParOf" srcId="{16EEEE97-2889-49AF-9AA8-D05C3454613F}" destId="{41475E0D-89D6-4506-8389-41D35A3DDB02}" srcOrd="9" destOrd="0" presId="urn:microsoft.com/office/officeart/2011/layout/InterconnectedBlockProcess"/>
    <dgm:cxn modelId="{C1201A2D-7042-4090-AA5C-77F2FDF19F35}" type="presParOf" srcId="{41475E0D-89D6-4506-8389-41D35A3DDB02}" destId="{BF1C9798-1605-4CC7-B595-D62EC40C0F13}" srcOrd="0" destOrd="0" presId="urn:microsoft.com/office/officeart/2011/layout/InterconnectedBlockProcess"/>
    <dgm:cxn modelId="{F31E585C-D411-4F57-84EC-A1AA8C0CB684}" type="presParOf" srcId="{16EEEE97-2889-49AF-9AA8-D05C3454613F}" destId="{64FA302C-C59C-4C10-B874-F6BEEB66BA17}" srcOrd="10" destOrd="0" presId="urn:microsoft.com/office/officeart/2011/layout/InterconnectedBlockProcess"/>
    <dgm:cxn modelId="{72D7FB57-D959-47DC-B5AF-EEE51B1BA6B6}" type="presParOf" srcId="{16EEEE97-2889-49AF-9AA8-D05C3454613F}" destId="{B21489DC-16FA-4345-93E8-BC45D24FFBAF}" srcOrd="11" destOrd="0" presId="urn:microsoft.com/office/officeart/2011/layout/InterconnectedBlockProcess"/>
    <dgm:cxn modelId="{6F32E266-4A70-4E51-B6B4-F133A705FA66}" type="presParOf" srcId="{16EEEE97-2889-49AF-9AA8-D05C3454613F}" destId="{20740DF2-C6DD-4B1E-A9F6-A70B60BE95AC}" srcOrd="12" destOrd="0" presId="urn:microsoft.com/office/officeart/2011/layout/InterconnectedBlockProcess"/>
    <dgm:cxn modelId="{E102B795-B590-40A3-8FE2-FCE8782C6713}" type="presParOf" srcId="{20740DF2-C6DD-4B1E-A9F6-A70B60BE95AC}" destId="{ADD131F3-5465-449F-AF32-CE86AF1208F4}" srcOrd="0" destOrd="0" presId="urn:microsoft.com/office/officeart/2011/layout/InterconnectedBlockProcess"/>
    <dgm:cxn modelId="{38C75AC2-572E-4D9C-8926-FA5BD98D15D6}" type="presParOf" srcId="{16EEEE97-2889-49AF-9AA8-D05C3454613F}" destId="{2F34CA4F-35C4-4321-B632-AEEB5CFBBF8F}" srcOrd="13" destOrd="0" presId="urn:microsoft.com/office/officeart/2011/layout/InterconnectedBlockProcess"/>
    <dgm:cxn modelId="{BFEA18FC-7A4E-477F-9688-91F078DB040D}" type="presParOf" srcId="{16EEEE97-2889-49AF-9AA8-D05C3454613F}" destId="{FA6D836D-5008-4D79-9073-962B3115A62D}" srcOrd="14" destOrd="0" presId="urn:microsoft.com/office/officeart/2011/layout/InterconnectedBlockProcess"/>
    <dgm:cxn modelId="{FA2A0990-4439-4DCD-8938-220E6BD24FBE}" type="presParOf" srcId="{16EEEE97-2889-49AF-9AA8-D05C3454613F}" destId="{CF8F7903-2CEA-4CBC-AD27-6DE3727415B0}" srcOrd="15" destOrd="0" presId="urn:microsoft.com/office/officeart/2011/layout/InterconnectedBlockProcess"/>
    <dgm:cxn modelId="{211898C4-CE83-4327-B4AD-30F205C5757C}" type="presParOf" srcId="{CF8F7903-2CEA-4CBC-AD27-6DE3727415B0}" destId="{B73D1782-1E40-4C00-BEF0-B333AAE8E18A}" srcOrd="0" destOrd="0" presId="urn:microsoft.com/office/officeart/2011/layout/InterconnectedBlockProcess"/>
    <dgm:cxn modelId="{47B20B32-CE25-481E-9822-816523D5AD18}" type="presParOf" srcId="{16EEEE97-2889-49AF-9AA8-D05C3454613F}" destId="{A61BA659-6502-403F-B7F4-C7915B3C0447}" srcOrd="16" destOrd="0" presId="urn:microsoft.com/office/officeart/2011/layout/InterconnectedBlockProcess"/>
    <dgm:cxn modelId="{7BC62CB1-7BB2-4E7F-8C40-6D10A1AD5A45}" type="presParOf" srcId="{16EEEE97-2889-49AF-9AA8-D05C3454613F}" destId="{B8301C62-1486-42C5-855E-BEA3E0AD30A8}" srcOrd="17" destOrd="0" presId="urn:microsoft.com/office/officeart/2011/layout/InterconnectedBlock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58A308-85B5-4210-8D08-02E6F4F1F431}">
      <dsp:nvSpPr>
        <dsp:cNvPr id="0" name=""/>
        <dsp:cNvSpPr/>
      </dsp:nvSpPr>
      <dsp:spPr>
        <a:xfrm>
          <a:off x="0" y="0"/>
          <a:ext cx="1077218" cy="1077218"/>
        </a:xfrm>
        <a:prstGeom prst="pie">
          <a:avLst>
            <a:gd name="adj1" fmla="val 5400000"/>
            <a:gd name="adj2" fmla="val 162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E31212-7D80-46D5-AF57-E607967C5618}">
      <dsp:nvSpPr>
        <dsp:cNvPr id="0" name=""/>
        <dsp:cNvSpPr/>
      </dsp:nvSpPr>
      <dsp:spPr>
        <a:xfrm>
          <a:off x="538609" y="0"/>
          <a:ext cx="2890390" cy="1077218"/>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baseline="0"/>
            <a:t>Name: Rajesh Kumar</a:t>
          </a:r>
          <a:endParaRPr lang="en-IN" sz="1000" kern="1200"/>
        </a:p>
      </dsp:txBody>
      <dsp:txXfrm>
        <a:off x="538609" y="0"/>
        <a:ext cx="2890390" cy="228908"/>
      </dsp:txXfrm>
    </dsp:sp>
    <dsp:sp modelId="{A6F32D87-7C47-4748-9A0E-74F9C43ABC72}">
      <dsp:nvSpPr>
        <dsp:cNvPr id="0" name=""/>
        <dsp:cNvSpPr/>
      </dsp:nvSpPr>
      <dsp:spPr>
        <a:xfrm>
          <a:off x="141384" y="228908"/>
          <a:ext cx="794448" cy="794448"/>
        </a:xfrm>
        <a:prstGeom prst="pie">
          <a:avLst>
            <a:gd name="adj1" fmla="val 5400000"/>
            <a:gd name="adj2" fmla="val 162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33B6B41-4578-495A-85D6-95FFEE20228C}">
      <dsp:nvSpPr>
        <dsp:cNvPr id="0" name=""/>
        <dsp:cNvSpPr/>
      </dsp:nvSpPr>
      <dsp:spPr>
        <a:xfrm>
          <a:off x="538609" y="228908"/>
          <a:ext cx="2890390" cy="794448"/>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baseline="0"/>
            <a:t>Age: 35</a:t>
          </a:r>
          <a:endParaRPr lang="en-IN" sz="1000" kern="1200"/>
        </a:p>
      </dsp:txBody>
      <dsp:txXfrm>
        <a:off x="538609" y="228908"/>
        <a:ext cx="2890390" cy="228908"/>
      </dsp:txXfrm>
    </dsp:sp>
    <dsp:sp modelId="{91BA9C6A-345A-4678-B221-EB5377145E2B}">
      <dsp:nvSpPr>
        <dsp:cNvPr id="0" name=""/>
        <dsp:cNvSpPr/>
      </dsp:nvSpPr>
      <dsp:spPr>
        <a:xfrm>
          <a:off x="282769" y="457817"/>
          <a:ext cx="511678" cy="511678"/>
        </a:xfrm>
        <a:prstGeom prst="pie">
          <a:avLst>
            <a:gd name="adj1" fmla="val 5400000"/>
            <a:gd name="adj2" fmla="val 162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7FC542-C87D-40ED-8C06-38996C9DF203}">
      <dsp:nvSpPr>
        <dsp:cNvPr id="0" name=""/>
        <dsp:cNvSpPr/>
      </dsp:nvSpPr>
      <dsp:spPr>
        <a:xfrm>
          <a:off x="538609" y="457817"/>
          <a:ext cx="2890390" cy="511678"/>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baseline="0" dirty="0"/>
            <a:t>Occupation: Software Engineer</a:t>
          </a:r>
          <a:endParaRPr lang="en-IN" sz="1000" kern="1200" dirty="0"/>
        </a:p>
      </dsp:txBody>
      <dsp:txXfrm>
        <a:off x="538609" y="457817"/>
        <a:ext cx="2890390" cy="228908"/>
      </dsp:txXfrm>
    </dsp:sp>
    <dsp:sp modelId="{AC101891-3E6E-4845-A092-CFB834206272}">
      <dsp:nvSpPr>
        <dsp:cNvPr id="0" name=""/>
        <dsp:cNvSpPr/>
      </dsp:nvSpPr>
      <dsp:spPr>
        <a:xfrm>
          <a:off x="424154" y="686726"/>
          <a:ext cx="228908" cy="228908"/>
        </a:xfrm>
        <a:prstGeom prst="pie">
          <a:avLst>
            <a:gd name="adj1" fmla="val 5400000"/>
            <a:gd name="adj2" fmla="val 162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D2D07B-190B-4E19-BCAA-AC59DE8CF8CA}">
      <dsp:nvSpPr>
        <dsp:cNvPr id="0" name=""/>
        <dsp:cNvSpPr/>
      </dsp:nvSpPr>
      <dsp:spPr>
        <a:xfrm>
          <a:off x="538609" y="686726"/>
          <a:ext cx="2890390" cy="228908"/>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baseline="0"/>
            <a:t>Location: Hyderabad, India</a:t>
          </a:r>
          <a:endParaRPr lang="en-IN" sz="1000" kern="1200"/>
        </a:p>
      </dsp:txBody>
      <dsp:txXfrm>
        <a:off x="538609" y="686726"/>
        <a:ext cx="2890390" cy="2289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E853AA-43A0-40FE-86BD-0A85F40B748D}">
      <dsp:nvSpPr>
        <dsp:cNvPr id="0" name=""/>
        <dsp:cNvSpPr/>
      </dsp:nvSpPr>
      <dsp:spPr>
        <a:xfrm>
          <a:off x="2292095" y="360"/>
          <a:ext cx="2578608" cy="238046"/>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t>Safety-conscious: 80%</a:t>
          </a:r>
          <a:endParaRPr lang="en-IN" sz="1200" kern="1200" dirty="0"/>
        </a:p>
      </dsp:txBody>
      <dsp:txXfrm>
        <a:off x="2303715" y="11980"/>
        <a:ext cx="2555368" cy="214806"/>
      </dsp:txXfrm>
    </dsp:sp>
    <dsp:sp modelId="{E50A88EB-87A5-4A63-8905-4B19A21F9BF2}">
      <dsp:nvSpPr>
        <dsp:cNvPr id="0" name=""/>
        <dsp:cNvSpPr/>
      </dsp:nvSpPr>
      <dsp:spPr>
        <a:xfrm>
          <a:off x="2292095" y="250308"/>
          <a:ext cx="2578608" cy="238046"/>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t>Tech-savvy: 70%</a:t>
          </a:r>
          <a:endParaRPr lang="en-IN" sz="1200" kern="1200" dirty="0"/>
        </a:p>
      </dsp:txBody>
      <dsp:txXfrm>
        <a:off x="2303715" y="261928"/>
        <a:ext cx="2555368" cy="214806"/>
      </dsp:txXfrm>
    </dsp:sp>
    <dsp:sp modelId="{F6EA527D-F613-4978-BBC9-C6F7CE4C9AF5}">
      <dsp:nvSpPr>
        <dsp:cNvPr id="0" name=""/>
        <dsp:cNvSpPr/>
      </dsp:nvSpPr>
      <dsp:spPr>
        <a:xfrm>
          <a:off x="2292095" y="500257"/>
          <a:ext cx="2578608" cy="238046"/>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t>Convenience-oriented: 90%</a:t>
          </a:r>
          <a:endParaRPr lang="en-IN" sz="1200" kern="1200" dirty="0"/>
        </a:p>
      </dsp:txBody>
      <dsp:txXfrm>
        <a:off x="2303715" y="511877"/>
        <a:ext cx="2555368" cy="2148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3ED9BE-4F4F-4AC7-B7CC-280A1377293F}">
      <dsp:nvSpPr>
        <dsp:cNvPr id="0" name=""/>
        <dsp:cNvSpPr/>
      </dsp:nvSpPr>
      <dsp:spPr>
        <a:xfrm>
          <a:off x="0" y="361709"/>
          <a:ext cx="11686897" cy="5951872"/>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07033" tIns="416560" rIns="907033" bIns="142240" numCol="1" spcCol="1270" anchor="t" anchorCtr="0">
          <a:noAutofit/>
        </a:bodyPr>
        <a:lstStyle/>
        <a:p>
          <a:pPr marL="228600" lvl="1" indent="-228600" algn="l" defTabSz="889000">
            <a:lnSpc>
              <a:spcPct val="90000"/>
            </a:lnSpc>
            <a:spcBef>
              <a:spcPct val="0"/>
            </a:spcBef>
            <a:spcAft>
              <a:spcPct val="15000"/>
            </a:spcAft>
            <a:buChar char="•"/>
          </a:pPr>
          <a:r>
            <a:rPr lang="en-IN" sz="2000" b="1" kern="1200" dirty="0"/>
            <a:t>Target Market</a:t>
          </a:r>
          <a:r>
            <a:rPr lang="en-IN" sz="2000" kern="1200" dirty="0"/>
            <a:t>: Focus on households and businesses with gas connections, particularly in urban areas.   </a:t>
          </a:r>
        </a:p>
        <a:p>
          <a:pPr marL="228600" lvl="1" indent="-228600" algn="just" defTabSz="889000">
            <a:lnSpc>
              <a:spcPct val="90000"/>
            </a:lnSpc>
            <a:spcBef>
              <a:spcPct val="0"/>
            </a:spcBef>
            <a:spcAft>
              <a:spcPct val="15000"/>
            </a:spcAft>
            <a:buChar char="•"/>
          </a:pPr>
          <a:r>
            <a:rPr lang="en-IN" sz="2000" b="1" kern="1200" dirty="0"/>
            <a:t>Marketing Channels</a:t>
          </a:r>
          <a:r>
            <a:rPr lang="en-IN" sz="2000" kern="1200" dirty="0"/>
            <a:t>: Utilize a combination of online and offline channels to reach the target audience. This includes digital marketing campaigns, social media presence, partnerships with gas suppliers/dealers or service providers, and participation in relevant industry events or trade shows.</a:t>
          </a:r>
        </a:p>
        <a:p>
          <a:pPr marL="228600" lvl="1" indent="-228600" algn="l" defTabSz="889000">
            <a:lnSpc>
              <a:spcPct val="90000"/>
            </a:lnSpc>
            <a:spcBef>
              <a:spcPct val="0"/>
            </a:spcBef>
            <a:spcAft>
              <a:spcPct val="15000"/>
            </a:spcAft>
            <a:buChar char="•"/>
          </a:pPr>
          <a:r>
            <a:rPr lang="en-IN" sz="2000" b="1" kern="1200" dirty="0"/>
            <a:t>Sales Approach</a:t>
          </a:r>
          <a:r>
            <a:rPr lang="en-IN" sz="2000" kern="1200" dirty="0"/>
            <a:t>: Employ a direct sales approach, engaging with potential customers through personalized demonstrations, consultations, and product trials. Leverage customer testimonials and referrals to build trust and credibility.</a:t>
          </a:r>
        </a:p>
        <a:p>
          <a:pPr marL="228600" lvl="1" indent="-228600" algn="l" defTabSz="889000">
            <a:lnSpc>
              <a:spcPct val="90000"/>
            </a:lnSpc>
            <a:spcBef>
              <a:spcPct val="0"/>
            </a:spcBef>
            <a:spcAft>
              <a:spcPct val="15000"/>
            </a:spcAft>
            <a:buChar char="•"/>
          </a:pPr>
          <a:r>
            <a:rPr lang="en-IN" sz="2000" b="1" kern="1200" dirty="0"/>
            <a:t>Pricing Strategy</a:t>
          </a:r>
          <a:r>
            <a:rPr lang="en-IN" sz="2000" kern="1200" dirty="0"/>
            <a:t>: Adopt a competitive pricing strategy that offers value for money while considering the affordability and willingness to pay of the target market. Consider offering flexible payment options or subscription models to enhance customer convenience.</a:t>
          </a:r>
        </a:p>
        <a:p>
          <a:pPr marL="228600" lvl="1" indent="-228600" algn="l" defTabSz="889000">
            <a:lnSpc>
              <a:spcPct val="90000"/>
            </a:lnSpc>
            <a:spcBef>
              <a:spcPct val="0"/>
            </a:spcBef>
            <a:spcAft>
              <a:spcPct val="15000"/>
            </a:spcAft>
            <a:buChar char="•"/>
          </a:pPr>
          <a:r>
            <a:rPr lang="en-IN" sz="2000" b="1" kern="1200" dirty="0"/>
            <a:t>Customer Support</a:t>
          </a:r>
          <a:r>
            <a:rPr lang="en-IN" sz="2000" kern="1200" dirty="0"/>
            <a:t>: Provide exceptional customer support through various channels such as phone, email, and live chat. Offer comprehensive product training, troubleshooting guides, and prompt resolution of customer queries or concerns.</a:t>
          </a:r>
        </a:p>
      </dsp:txBody>
      <dsp:txXfrm>
        <a:off x="0" y="361709"/>
        <a:ext cx="11686897" cy="5951872"/>
      </dsp:txXfrm>
    </dsp:sp>
    <dsp:sp modelId="{AA68C208-8529-4111-9DF9-CB1BBCD4BEDC}">
      <dsp:nvSpPr>
        <dsp:cNvPr id="0" name=""/>
        <dsp:cNvSpPr/>
      </dsp:nvSpPr>
      <dsp:spPr>
        <a:xfrm>
          <a:off x="584344" y="66509"/>
          <a:ext cx="8180827" cy="590400"/>
        </a:xfrm>
        <a:prstGeom prst="roundRect">
          <a:avLst/>
        </a:prstGeom>
        <a:gradFill rotWithShape="0">
          <a:gsLst>
            <a:gs pos="0">
              <a:schemeClr val="dk2">
                <a:hueOff val="0"/>
                <a:satOff val="0"/>
                <a:lumOff val="0"/>
                <a:alphaOff val="0"/>
                <a:tint val="64000"/>
                <a:lumMod val="118000"/>
              </a:schemeClr>
            </a:gs>
            <a:gs pos="100000">
              <a:schemeClr val="dk2">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9216" tIns="0" rIns="309216" bIns="0" numCol="1" spcCol="1270" anchor="ctr" anchorCtr="0">
          <a:noAutofit/>
        </a:bodyPr>
        <a:lstStyle/>
        <a:p>
          <a:pPr marL="0" lvl="0" indent="0" algn="l" defTabSz="1600200">
            <a:lnSpc>
              <a:spcPct val="90000"/>
            </a:lnSpc>
            <a:spcBef>
              <a:spcPct val="0"/>
            </a:spcBef>
            <a:spcAft>
              <a:spcPct val="35000"/>
            </a:spcAft>
            <a:buNone/>
          </a:pPr>
          <a:r>
            <a:rPr lang="en-IN" sz="3600" b="1" kern="1200" dirty="0"/>
            <a:t>GTM (Go-To-Market) Strategy</a:t>
          </a:r>
        </a:p>
      </dsp:txBody>
      <dsp:txXfrm>
        <a:off x="613165" y="95330"/>
        <a:ext cx="8123185" cy="5327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0C3273-7DEA-4AB3-80AD-79C69E5EE051}">
      <dsp:nvSpPr>
        <dsp:cNvPr id="0" name=""/>
        <dsp:cNvSpPr/>
      </dsp:nvSpPr>
      <dsp:spPr>
        <a:xfrm>
          <a:off x="7315203" y="1016983"/>
          <a:ext cx="1429326" cy="3855962"/>
        </a:xfrm>
        <a:prstGeom prst="wedgeRectCallout">
          <a:avLst>
            <a:gd name="adj1" fmla="val 0"/>
            <a:gd name="adj2" fmla="val 0"/>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t" anchorCtr="0">
          <a:noAutofit/>
        </a:bodyPr>
        <a:lstStyle/>
        <a:p>
          <a:pPr marL="0" lvl="0" indent="0" algn="l" defTabSz="444500">
            <a:lnSpc>
              <a:spcPct val="90000"/>
            </a:lnSpc>
            <a:spcBef>
              <a:spcPct val="0"/>
            </a:spcBef>
            <a:spcAft>
              <a:spcPct val="35000"/>
            </a:spcAft>
            <a:buNone/>
          </a:pPr>
          <a:r>
            <a:rPr lang="en-IN" sz="1000" kern="1200" dirty="0">
              <a:solidFill>
                <a:schemeClr val="bg1"/>
              </a:solidFill>
            </a:rPr>
            <a:t>Foster strong customer relationships by engaging with customers through social media platforms, email newsletters, and educational content. Encourage customer feedback, reviews, and testimonials to build trust and credibility.</a:t>
          </a:r>
        </a:p>
      </dsp:txBody>
      <dsp:txXfrm>
        <a:off x="7496651" y="1016983"/>
        <a:ext cx="1247879" cy="3855962"/>
      </dsp:txXfrm>
    </dsp:sp>
    <dsp:sp modelId="{9413B404-097D-421F-ABCC-7C32D39645D4}">
      <dsp:nvSpPr>
        <dsp:cNvPr id="0" name=""/>
        <dsp:cNvSpPr/>
      </dsp:nvSpPr>
      <dsp:spPr>
        <a:xfrm>
          <a:off x="7324846" y="0"/>
          <a:ext cx="1412208" cy="1020882"/>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666750">
            <a:lnSpc>
              <a:spcPct val="90000"/>
            </a:lnSpc>
            <a:spcBef>
              <a:spcPct val="0"/>
            </a:spcBef>
            <a:spcAft>
              <a:spcPct val="35000"/>
            </a:spcAft>
            <a:buNone/>
          </a:pPr>
          <a:r>
            <a:rPr lang="en-IN" sz="1500" kern="1200" dirty="0"/>
            <a:t>Customer Engagement</a:t>
          </a:r>
        </a:p>
      </dsp:txBody>
      <dsp:txXfrm>
        <a:off x="7324846" y="0"/>
        <a:ext cx="1412208" cy="1020882"/>
      </dsp:txXfrm>
    </dsp:sp>
    <dsp:sp modelId="{F887311D-F6E8-4FF9-BC98-C759ADF88AA3}">
      <dsp:nvSpPr>
        <dsp:cNvPr id="0" name=""/>
        <dsp:cNvSpPr/>
      </dsp:nvSpPr>
      <dsp:spPr>
        <a:xfrm>
          <a:off x="5867400" y="990598"/>
          <a:ext cx="1429326" cy="3629370"/>
        </a:xfrm>
        <a:prstGeom prst="wedgeRectCallout">
          <a:avLst>
            <a:gd name="adj1" fmla="val 62500"/>
            <a:gd name="adj2" fmla="val 20830"/>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t" anchorCtr="0">
          <a:noAutofit/>
        </a:bodyPr>
        <a:lstStyle/>
        <a:p>
          <a:pPr marL="0" lvl="0" indent="0" algn="l" defTabSz="444500">
            <a:lnSpc>
              <a:spcPct val="90000"/>
            </a:lnSpc>
            <a:spcBef>
              <a:spcPct val="0"/>
            </a:spcBef>
            <a:spcAft>
              <a:spcPct val="35000"/>
            </a:spcAft>
            <a:buNone/>
          </a:pPr>
          <a:r>
            <a:rPr lang="en-IN" sz="1000" kern="1200" dirty="0">
              <a:solidFill>
                <a:schemeClr val="bg1"/>
              </a:solidFill>
            </a:rPr>
            <a:t>Implement targeted marketing campaigns to raise brand awareness and reach the target audience effectively. Leverage social media platforms, online advertising, content marketing, and strategic partnerships to expand the brand's visibility and reach.</a:t>
          </a:r>
        </a:p>
      </dsp:txBody>
      <dsp:txXfrm>
        <a:off x="6048848" y="990598"/>
        <a:ext cx="1247879" cy="3629370"/>
      </dsp:txXfrm>
    </dsp:sp>
    <dsp:sp modelId="{04E6D9B3-B6B8-4B1A-83FF-D68B1CCD0156}">
      <dsp:nvSpPr>
        <dsp:cNvPr id="0" name=""/>
        <dsp:cNvSpPr/>
      </dsp:nvSpPr>
      <dsp:spPr>
        <a:xfrm>
          <a:off x="5895519" y="109641"/>
          <a:ext cx="1429326" cy="907342"/>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666750">
            <a:lnSpc>
              <a:spcPct val="90000"/>
            </a:lnSpc>
            <a:spcBef>
              <a:spcPct val="0"/>
            </a:spcBef>
            <a:spcAft>
              <a:spcPct val="35000"/>
            </a:spcAft>
            <a:buNone/>
          </a:pPr>
          <a:r>
            <a:rPr lang="en-IN" sz="1500" kern="1200" dirty="0"/>
            <a:t>Brand Awareness</a:t>
          </a:r>
        </a:p>
      </dsp:txBody>
      <dsp:txXfrm>
        <a:off x="5895519" y="109641"/>
        <a:ext cx="1429326" cy="907342"/>
      </dsp:txXfrm>
    </dsp:sp>
    <dsp:sp modelId="{E30417AF-0931-493D-B878-9542F51B0371}">
      <dsp:nvSpPr>
        <dsp:cNvPr id="0" name=""/>
        <dsp:cNvSpPr/>
      </dsp:nvSpPr>
      <dsp:spPr>
        <a:xfrm>
          <a:off x="4419598" y="990616"/>
          <a:ext cx="1429326" cy="3402290"/>
        </a:xfrm>
        <a:prstGeom prst="wedgeRectCallout">
          <a:avLst>
            <a:gd name="adj1" fmla="val 62500"/>
            <a:gd name="adj2" fmla="val 20830"/>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t" anchorCtr="0">
          <a:noAutofit/>
        </a:bodyPr>
        <a:lstStyle/>
        <a:p>
          <a:pPr marL="0" lvl="0" indent="0" algn="l" defTabSz="444500">
            <a:lnSpc>
              <a:spcPct val="90000"/>
            </a:lnSpc>
            <a:spcBef>
              <a:spcPct val="0"/>
            </a:spcBef>
            <a:spcAft>
              <a:spcPct val="35000"/>
            </a:spcAft>
            <a:buNone/>
          </a:pPr>
          <a:r>
            <a:rPr lang="en-IN" sz="1000" kern="1200" dirty="0">
              <a:solidFill>
                <a:schemeClr val="bg1"/>
              </a:solidFill>
            </a:rPr>
            <a:t>Highlight the unique features and advantages of the product compared to competitors. Emphasize the advanced technology, accuracy, ease of installation, and user-friendly interface that sets your solution apart</a:t>
          </a:r>
        </a:p>
      </dsp:txBody>
      <dsp:txXfrm>
        <a:off x="4601045" y="990616"/>
        <a:ext cx="1247879" cy="3402290"/>
      </dsp:txXfrm>
    </dsp:sp>
    <dsp:sp modelId="{0CEEE0FA-FBE3-4D31-848D-4F5C838A8580}">
      <dsp:nvSpPr>
        <dsp:cNvPr id="0" name=""/>
        <dsp:cNvSpPr/>
      </dsp:nvSpPr>
      <dsp:spPr>
        <a:xfrm>
          <a:off x="4466192" y="223180"/>
          <a:ext cx="1429326" cy="793802"/>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666750">
            <a:lnSpc>
              <a:spcPct val="90000"/>
            </a:lnSpc>
            <a:spcBef>
              <a:spcPct val="0"/>
            </a:spcBef>
            <a:spcAft>
              <a:spcPct val="35000"/>
            </a:spcAft>
            <a:buNone/>
          </a:pPr>
          <a:r>
            <a:rPr lang="en-IN" sz="1500" kern="1200" dirty="0"/>
            <a:t>Brand Differentiation</a:t>
          </a:r>
        </a:p>
      </dsp:txBody>
      <dsp:txXfrm>
        <a:off x="4466192" y="223180"/>
        <a:ext cx="1429326" cy="793802"/>
      </dsp:txXfrm>
    </dsp:sp>
    <dsp:sp modelId="{BF1C9798-1605-4CC7-B595-D62EC40C0F13}">
      <dsp:nvSpPr>
        <dsp:cNvPr id="0" name=""/>
        <dsp:cNvSpPr/>
      </dsp:nvSpPr>
      <dsp:spPr>
        <a:xfrm>
          <a:off x="3048002" y="990593"/>
          <a:ext cx="1429326" cy="3175698"/>
        </a:xfrm>
        <a:prstGeom prst="wedgeRectCallout">
          <a:avLst>
            <a:gd name="adj1" fmla="val 62500"/>
            <a:gd name="adj2" fmla="val 20830"/>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t" anchorCtr="0">
          <a:noAutofit/>
        </a:bodyPr>
        <a:lstStyle/>
        <a:p>
          <a:pPr marL="0" lvl="0" indent="0" algn="l" defTabSz="444500">
            <a:lnSpc>
              <a:spcPct val="90000"/>
            </a:lnSpc>
            <a:spcBef>
              <a:spcPct val="0"/>
            </a:spcBef>
            <a:spcAft>
              <a:spcPct val="35000"/>
            </a:spcAft>
            <a:buNone/>
          </a:pPr>
          <a:r>
            <a:rPr lang="en-IN" sz="1000" kern="1200" dirty="0">
              <a:solidFill>
                <a:schemeClr val="bg1"/>
              </a:solidFill>
            </a:rPr>
            <a:t>Establish a consistent brand voice that is informative, friendly, and empathetic. Communicate the brand's expertise, commitment to customer safety, and dedication to delivering excellent user experiences.</a:t>
          </a:r>
        </a:p>
      </dsp:txBody>
      <dsp:txXfrm>
        <a:off x="3229449" y="990593"/>
        <a:ext cx="1247879" cy="3175698"/>
      </dsp:txXfrm>
    </dsp:sp>
    <dsp:sp modelId="{B21489DC-16FA-4345-93E8-BC45D24FFBAF}">
      <dsp:nvSpPr>
        <dsp:cNvPr id="0" name=""/>
        <dsp:cNvSpPr/>
      </dsp:nvSpPr>
      <dsp:spPr>
        <a:xfrm>
          <a:off x="3036010" y="340131"/>
          <a:ext cx="1429326" cy="680263"/>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666750">
            <a:lnSpc>
              <a:spcPct val="90000"/>
            </a:lnSpc>
            <a:spcBef>
              <a:spcPct val="0"/>
            </a:spcBef>
            <a:spcAft>
              <a:spcPct val="35000"/>
            </a:spcAft>
            <a:buNone/>
          </a:pPr>
          <a:r>
            <a:rPr lang="en-IN" sz="1500" kern="1200" dirty="0">
              <a:solidFill>
                <a:schemeClr val="tx1"/>
              </a:solidFill>
            </a:rPr>
            <a:t>Brand Voice</a:t>
          </a:r>
        </a:p>
      </dsp:txBody>
      <dsp:txXfrm>
        <a:off x="3036010" y="340131"/>
        <a:ext cx="1429326" cy="680263"/>
      </dsp:txXfrm>
    </dsp:sp>
    <dsp:sp modelId="{ADD131F3-5465-449F-AF32-CE86AF1208F4}">
      <dsp:nvSpPr>
        <dsp:cNvPr id="0" name=""/>
        <dsp:cNvSpPr/>
      </dsp:nvSpPr>
      <dsp:spPr>
        <a:xfrm>
          <a:off x="152399" y="990608"/>
          <a:ext cx="1444077" cy="2424443"/>
        </a:xfrm>
        <a:prstGeom prst="wedgeRectCallout">
          <a:avLst>
            <a:gd name="adj1" fmla="val 62500"/>
            <a:gd name="adj2" fmla="val 20830"/>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t" anchorCtr="0">
          <a:noAutofit/>
        </a:bodyPr>
        <a:lstStyle/>
        <a:p>
          <a:pPr marL="0" lvl="0" indent="0" algn="l" defTabSz="444500">
            <a:lnSpc>
              <a:spcPct val="90000"/>
            </a:lnSpc>
            <a:spcBef>
              <a:spcPct val="0"/>
            </a:spcBef>
            <a:spcAft>
              <a:spcPct val="35000"/>
            </a:spcAft>
            <a:buNone/>
          </a:pPr>
          <a:r>
            <a:rPr lang="en-IN" sz="1000" kern="1200" dirty="0">
              <a:solidFill>
                <a:schemeClr val="bg1"/>
              </a:solidFill>
            </a:rPr>
            <a:t>Craft a clear and compelling brand message that emphasizes the importance of gas safety and the role of the company in providing reliable solutions. Highlight the benefits of peace of mind, protection, and the ease of use that the product offers.</a:t>
          </a:r>
        </a:p>
      </dsp:txBody>
      <dsp:txXfrm>
        <a:off x="340907" y="990608"/>
        <a:ext cx="1260757" cy="2424443"/>
      </dsp:txXfrm>
    </dsp:sp>
    <dsp:sp modelId="{FA6D836D-5008-4D79-9073-962B3115A62D}">
      <dsp:nvSpPr>
        <dsp:cNvPr id="0" name=""/>
        <dsp:cNvSpPr/>
      </dsp:nvSpPr>
      <dsp:spPr>
        <a:xfrm>
          <a:off x="1607539" y="449772"/>
          <a:ext cx="1429326" cy="56721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666750">
            <a:lnSpc>
              <a:spcPct val="90000"/>
            </a:lnSpc>
            <a:spcBef>
              <a:spcPct val="0"/>
            </a:spcBef>
            <a:spcAft>
              <a:spcPct val="35000"/>
            </a:spcAft>
            <a:buNone/>
          </a:pPr>
          <a:r>
            <a:rPr lang="en-IN" sz="1500" kern="1200" dirty="0"/>
            <a:t>Brand Messaging</a:t>
          </a:r>
        </a:p>
      </dsp:txBody>
      <dsp:txXfrm>
        <a:off x="1607539" y="449772"/>
        <a:ext cx="1429326" cy="567210"/>
      </dsp:txXfrm>
    </dsp:sp>
    <dsp:sp modelId="{B73D1782-1E40-4C00-BEF0-B333AAE8E18A}">
      <dsp:nvSpPr>
        <dsp:cNvPr id="0" name=""/>
        <dsp:cNvSpPr/>
      </dsp:nvSpPr>
      <dsp:spPr>
        <a:xfrm>
          <a:off x="1600207" y="990607"/>
          <a:ext cx="1429326" cy="2722027"/>
        </a:xfrm>
        <a:prstGeom prst="wedgeRectCallout">
          <a:avLst>
            <a:gd name="adj1" fmla="val 62500"/>
            <a:gd name="adj2" fmla="val 20830"/>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t" anchorCtr="0">
          <a:noAutofit/>
        </a:bodyPr>
        <a:lstStyle/>
        <a:p>
          <a:pPr marL="0" lvl="0" indent="0" algn="l" defTabSz="444500">
            <a:lnSpc>
              <a:spcPct val="90000"/>
            </a:lnSpc>
            <a:spcBef>
              <a:spcPct val="0"/>
            </a:spcBef>
            <a:spcAft>
              <a:spcPct val="35000"/>
            </a:spcAft>
            <a:buNone/>
          </a:pPr>
          <a:r>
            <a:rPr lang="en-US" sz="1000" kern="1200" dirty="0">
              <a:solidFill>
                <a:schemeClr val="bg1"/>
              </a:solidFill>
            </a:rPr>
            <a:t>Develop a brand identity that reflects the key values of safety, reliability, and convenience. Use a combination of colors, typography, and visuals that </a:t>
          </a:r>
          <a:r>
            <a:rPr lang="en-US" sz="1000" kern="1200" dirty="0" err="1">
              <a:solidFill>
                <a:schemeClr val="bg1"/>
              </a:solidFill>
            </a:rPr>
            <a:t>voke</a:t>
          </a:r>
          <a:r>
            <a:rPr lang="en-US" sz="1000" kern="1200" dirty="0">
              <a:solidFill>
                <a:schemeClr val="bg1"/>
              </a:solidFill>
            </a:rPr>
            <a:t> trust, security, and modernity.</a:t>
          </a:r>
          <a:endParaRPr lang="en-IN" sz="1000" kern="1200" dirty="0">
            <a:solidFill>
              <a:schemeClr val="bg1"/>
            </a:solidFill>
          </a:endParaRPr>
        </a:p>
        <a:p>
          <a:pPr marL="0" lvl="0" indent="0" algn="r" defTabSz="444500">
            <a:lnSpc>
              <a:spcPct val="90000"/>
            </a:lnSpc>
            <a:spcBef>
              <a:spcPct val="0"/>
            </a:spcBef>
            <a:spcAft>
              <a:spcPct val="35000"/>
            </a:spcAft>
            <a:buNone/>
          </a:pPr>
          <a:endParaRPr lang="en-IN" sz="1000" kern="1200">
            <a:solidFill>
              <a:schemeClr val="bg1"/>
            </a:solidFill>
          </a:endParaRPr>
        </a:p>
      </dsp:txBody>
      <dsp:txXfrm>
        <a:off x="1781654" y="990607"/>
        <a:ext cx="1247879" cy="2722027"/>
      </dsp:txXfrm>
    </dsp:sp>
    <dsp:sp modelId="{B8301C62-1486-42C5-855E-BEA3E0AD30A8}">
      <dsp:nvSpPr>
        <dsp:cNvPr id="0" name=""/>
        <dsp:cNvSpPr/>
      </dsp:nvSpPr>
      <dsp:spPr>
        <a:xfrm>
          <a:off x="178212" y="563312"/>
          <a:ext cx="1429326" cy="453671"/>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666750">
            <a:lnSpc>
              <a:spcPct val="90000"/>
            </a:lnSpc>
            <a:spcBef>
              <a:spcPct val="0"/>
            </a:spcBef>
            <a:spcAft>
              <a:spcPct val="35000"/>
            </a:spcAft>
            <a:buNone/>
          </a:pPr>
          <a:r>
            <a:rPr lang="en-IN" sz="1500" kern="1200" dirty="0"/>
            <a:t>Brand Identity</a:t>
          </a:r>
        </a:p>
      </dsp:txBody>
      <dsp:txXfrm>
        <a:off x="178212" y="563312"/>
        <a:ext cx="1429326" cy="453671"/>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681976-8A56-4D07-B3A6-4A6506D90830}" type="datetimeFigureOut">
              <a:rPr lang="en-IN" smtClean="0"/>
              <a:t>01-06-2023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DB5DF0-8043-44D6-9283-1C0FCD8A44FC}" type="slidenum">
              <a:rPr lang="en-IN" smtClean="0"/>
              <a:t>‹#›</a:t>
            </a:fld>
            <a:endParaRPr lang="en-IN"/>
          </a:p>
        </p:txBody>
      </p:sp>
    </p:spTree>
    <p:extLst>
      <p:ext uri="{BB962C8B-B14F-4D97-AF65-F5344CB8AC3E}">
        <p14:creationId xmlns:p14="http://schemas.microsoft.com/office/powerpoint/2010/main" val="3119298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52F1279-6CE4-4169-83D3-4483097B6907}" type="slidenum">
              <a:rPr lang="en-US" smtClean="0"/>
              <a:t>15</a:t>
            </a:fld>
            <a:endParaRPr lang="en-US"/>
          </a:p>
        </p:txBody>
      </p:sp>
    </p:spTree>
    <p:extLst>
      <p:ext uri="{BB962C8B-B14F-4D97-AF65-F5344CB8AC3E}">
        <p14:creationId xmlns:p14="http://schemas.microsoft.com/office/powerpoint/2010/main" val="37737147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805" y="1447801"/>
            <a:ext cx="8824509" cy="3329581"/>
          </a:xfrm>
        </p:spPr>
        <p:txBody>
          <a:bodyPr anchor="b"/>
          <a:lstStyle>
            <a:lvl1pPr>
              <a:defRPr sz="7199"/>
            </a:lvl1pPr>
          </a:lstStyle>
          <a:p>
            <a:r>
              <a:rPr lang="en-US"/>
              <a:t>Click to edit Master title style</a:t>
            </a:r>
            <a:endParaRPr lang="en-US" dirty="0"/>
          </a:p>
        </p:txBody>
      </p:sp>
      <p:sp>
        <p:nvSpPr>
          <p:cNvPr id="3" name="Subtitle 2"/>
          <p:cNvSpPr>
            <a:spLocks noGrp="1"/>
          </p:cNvSpPr>
          <p:nvPr>
            <p:ph type="subTitle" idx="1"/>
          </p:nvPr>
        </p:nvSpPr>
        <p:spPr>
          <a:xfrm>
            <a:off x="1154805" y="4777380"/>
            <a:ext cx="8824509" cy="861420"/>
          </a:xfrm>
        </p:spPr>
        <p:txBody>
          <a:bodyPr anchor="t"/>
          <a:lstStyle>
            <a:lvl1pPr marL="0" indent="0" algn="l">
              <a:buNone/>
              <a:defRPr cap="all">
                <a:solidFill>
                  <a:schemeClr val="bg2">
                    <a:lumMod val="40000"/>
                    <a:lumOff val="60000"/>
                  </a:schemeClr>
                </a:solidFill>
              </a:defRPr>
            </a:lvl1pPr>
            <a:lvl2pPr marL="457154" indent="0" algn="ctr">
              <a:buNone/>
              <a:defRPr>
                <a:solidFill>
                  <a:schemeClr val="tx1">
                    <a:tint val="75000"/>
                  </a:schemeClr>
                </a:solidFill>
              </a:defRPr>
            </a:lvl2pPr>
            <a:lvl3pPr marL="914309" indent="0" algn="ctr">
              <a:buNone/>
              <a:defRPr>
                <a:solidFill>
                  <a:schemeClr val="tx1">
                    <a:tint val="75000"/>
                  </a:schemeClr>
                </a:solidFill>
              </a:defRPr>
            </a:lvl3pPr>
            <a:lvl4pPr marL="1371463" indent="0" algn="ctr">
              <a:buNone/>
              <a:defRPr>
                <a:solidFill>
                  <a:schemeClr val="tx1">
                    <a:tint val="75000"/>
                  </a:schemeClr>
                </a:solidFill>
              </a:defRPr>
            </a:lvl4pPr>
            <a:lvl5pPr marL="1828617" indent="0" algn="ctr">
              <a:buNone/>
              <a:defRPr>
                <a:solidFill>
                  <a:schemeClr val="tx1">
                    <a:tint val="75000"/>
                  </a:schemeClr>
                </a:solidFill>
              </a:defRPr>
            </a:lvl5pPr>
            <a:lvl6pPr marL="2285771" indent="0" algn="ctr">
              <a:buNone/>
              <a:defRPr>
                <a:solidFill>
                  <a:schemeClr val="tx1">
                    <a:tint val="75000"/>
                  </a:schemeClr>
                </a:solidFill>
              </a:defRPr>
            </a:lvl6pPr>
            <a:lvl7pPr marL="2742926" indent="0" algn="ctr">
              <a:buNone/>
              <a:defRPr>
                <a:solidFill>
                  <a:schemeClr val="tx1">
                    <a:tint val="75000"/>
                  </a:schemeClr>
                </a:solidFill>
              </a:defRPr>
            </a:lvl7pPr>
            <a:lvl8pPr marL="3200080" indent="0" algn="ctr">
              <a:buNone/>
              <a:defRPr>
                <a:solidFill>
                  <a:schemeClr val="tx1">
                    <a:tint val="75000"/>
                  </a:schemeClr>
                </a:solidFill>
              </a:defRPr>
            </a:lvl8pPr>
            <a:lvl9pPr marL="3657234"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6/1/2023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47138" y="86991"/>
            <a:ext cx="1352734" cy="843326"/>
          </a:xfrm>
          <a:prstGeom prst="rect">
            <a:avLst/>
          </a:prstGeom>
        </p:spPr>
      </p:pic>
    </p:spTree>
    <p:extLst>
      <p:ext uri="{BB962C8B-B14F-4D97-AF65-F5344CB8AC3E}">
        <p14:creationId xmlns:p14="http://schemas.microsoft.com/office/powerpoint/2010/main" val="513368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806" y="4800587"/>
            <a:ext cx="8824508"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805" y="685800"/>
            <a:ext cx="8824509"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154" indent="0">
              <a:buNone/>
              <a:defRPr sz="1600"/>
            </a:lvl2pPr>
            <a:lvl3pPr marL="914309" indent="0">
              <a:buNone/>
              <a:defRPr sz="1600"/>
            </a:lvl3pPr>
            <a:lvl4pPr marL="1371463" indent="0">
              <a:buNone/>
              <a:defRPr sz="1600"/>
            </a:lvl4pPr>
            <a:lvl5pPr marL="1828617" indent="0">
              <a:buNone/>
              <a:defRPr sz="1600"/>
            </a:lvl5pPr>
            <a:lvl6pPr marL="2285771" indent="0">
              <a:buNone/>
              <a:defRPr sz="1600"/>
            </a:lvl6pPr>
            <a:lvl7pPr marL="2742926" indent="0">
              <a:buNone/>
              <a:defRPr sz="1600"/>
            </a:lvl7pPr>
            <a:lvl8pPr marL="3200080" indent="0">
              <a:buNone/>
              <a:defRPr sz="1600"/>
            </a:lvl8pPr>
            <a:lvl9pPr marL="3657234"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806" y="5367325"/>
            <a:ext cx="8824507" cy="493712"/>
          </a:xfrm>
        </p:spPr>
        <p:txBody>
          <a:bodyPr>
            <a:normAutofit/>
          </a:bodyPr>
          <a:lstStyle>
            <a:lvl1pPr marL="0" indent="0">
              <a:buNone/>
              <a:defRPr sz="1200"/>
            </a:lvl1pPr>
            <a:lvl2pPr marL="457154" indent="0">
              <a:buNone/>
              <a:defRPr sz="1200"/>
            </a:lvl2pPr>
            <a:lvl3pPr marL="914309" indent="0">
              <a:buNone/>
              <a:defRPr sz="1000"/>
            </a:lvl3pPr>
            <a:lvl4pPr marL="1371463" indent="0">
              <a:buNone/>
              <a:defRPr sz="900"/>
            </a:lvl4pPr>
            <a:lvl5pPr marL="1828617" indent="0">
              <a:buNone/>
              <a:defRPr sz="900"/>
            </a:lvl5pPr>
            <a:lvl6pPr marL="2285771" indent="0">
              <a:buNone/>
              <a:defRPr sz="900"/>
            </a:lvl6pPr>
            <a:lvl7pPr marL="2742926" indent="0">
              <a:buNone/>
              <a:defRPr sz="900"/>
            </a:lvl7pPr>
            <a:lvl8pPr marL="3200080" indent="0">
              <a:buNone/>
              <a:defRPr sz="900"/>
            </a:lvl8pPr>
            <a:lvl9pPr marL="365723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71506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804" y="1447800"/>
            <a:ext cx="8824510"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804" y="3657600"/>
            <a:ext cx="8824510" cy="2362200"/>
          </a:xfrm>
        </p:spPr>
        <p:txBody>
          <a:bodyPr anchor="ctr">
            <a:normAutofit/>
          </a:bodyPr>
          <a:lstStyle>
            <a:lvl1pPr marL="0" indent="0">
              <a:buNone/>
              <a:defRPr sz="1800"/>
            </a:lvl1pPr>
            <a:lvl2pPr marL="457154" indent="0">
              <a:buNone/>
              <a:defRPr sz="1200"/>
            </a:lvl2pPr>
            <a:lvl3pPr marL="914309" indent="0">
              <a:buNone/>
              <a:defRPr sz="1000"/>
            </a:lvl3pPr>
            <a:lvl4pPr marL="1371463" indent="0">
              <a:buNone/>
              <a:defRPr sz="900"/>
            </a:lvl4pPr>
            <a:lvl5pPr marL="1828617" indent="0">
              <a:buNone/>
              <a:defRPr sz="900"/>
            </a:lvl5pPr>
            <a:lvl6pPr marL="2285771" indent="0">
              <a:buNone/>
              <a:defRPr sz="900"/>
            </a:lvl6pPr>
            <a:lvl7pPr marL="2742926" indent="0">
              <a:buNone/>
              <a:defRPr sz="900"/>
            </a:lvl7pPr>
            <a:lvl8pPr marL="3200080" indent="0">
              <a:buNone/>
              <a:defRPr sz="900"/>
            </a:lvl8pPr>
            <a:lvl9pPr marL="3657234"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878070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596" y="1447800"/>
            <a:ext cx="7998274"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149" y="3771174"/>
            <a:ext cx="7278701"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154" indent="0">
              <a:buNone/>
              <a:defRPr sz="1200"/>
            </a:lvl2pPr>
            <a:lvl3pPr marL="914309" indent="0">
              <a:buNone/>
              <a:defRPr sz="1000"/>
            </a:lvl3pPr>
            <a:lvl4pPr marL="1371463" indent="0">
              <a:buNone/>
              <a:defRPr sz="900"/>
            </a:lvl4pPr>
            <a:lvl5pPr marL="1828617" indent="0">
              <a:buNone/>
              <a:defRPr sz="900"/>
            </a:lvl5pPr>
            <a:lvl6pPr marL="2285771" indent="0">
              <a:buNone/>
              <a:defRPr sz="900"/>
            </a:lvl6pPr>
            <a:lvl7pPr marL="2742926" indent="0">
              <a:buNone/>
              <a:defRPr sz="900"/>
            </a:lvl7pPr>
            <a:lvl8pPr marL="3200080" indent="0">
              <a:buNone/>
              <a:defRPr sz="900"/>
            </a:lvl8pPr>
            <a:lvl9pPr marL="3657234"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804" y="4350657"/>
            <a:ext cx="8824510" cy="1676400"/>
          </a:xfrm>
        </p:spPr>
        <p:txBody>
          <a:bodyPr anchor="ctr">
            <a:normAutofit/>
          </a:bodyPr>
          <a:lstStyle>
            <a:lvl1pPr marL="0" indent="0">
              <a:buNone/>
              <a:defRPr sz="1800"/>
            </a:lvl1pPr>
            <a:lvl2pPr marL="457154" indent="0">
              <a:buNone/>
              <a:defRPr sz="1200"/>
            </a:lvl2pPr>
            <a:lvl3pPr marL="914309" indent="0">
              <a:buNone/>
              <a:defRPr sz="1000"/>
            </a:lvl3pPr>
            <a:lvl4pPr marL="1371463" indent="0">
              <a:buNone/>
              <a:defRPr sz="900"/>
            </a:lvl4pPr>
            <a:lvl5pPr marL="1828617" indent="0">
              <a:buNone/>
              <a:defRPr sz="900"/>
            </a:lvl5pPr>
            <a:lvl6pPr marL="2285771" indent="0">
              <a:buNone/>
              <a:defRPr sz="900"/>
            </a:lvl6pPr>
            <a:lvl7pPr marL="2742926" indent="0">
              <a:buNone/>
              <a:defRPr sz="900"/>
            </a:lvl7pPr>
            <a:lvl8pPr marL="3200080" indent="0">
              <a:buNone/>
              <a:defRPr sz="900"/>
            </a:lvl8pPr>
            <a:lvl9pPr marL="3657234"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2" name="TextBox 11"/>
          <p:cNvSpPr txBox="1"/>
          <p:nvPr/>
        </p:nvSpPr>
        <p:spPr>
          <a:xfrm>
            <a:off x="898178" y="971253"/>
            <a:ext cx="801808"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199" dirty="0"/>
              <a:t>“</a:t>
            </a:r>
          </a:p>
        </p:txBody>
      </p:sp>
      <p:sp>
        <p:nvSpPr>
          <p:cNvPr id="15" name="TextBox 14"/>
          <p:cNvSpPr txBox="1"/>
          <p:nvPr/>
        </p:nvSpPr>
        <p:spPr>
          <a:xfrm>
            <a:off x="9329275" y="2613787"/>
            <a:ext cx="801808"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199" dirty="0"/>
              <a:t>”</a:t>
            </a:r>
          </a:p>
        </p:txBody>
      </p:sp>
    </p:spTree>
    <p:extLst>
      <p:ext uri="{BB962C8B-B14F-4D97-AF65-F5344CB8AC3E}">
        <p14:creationId xmlns:p14="http://schemas.microsoft.com/office/powerpoint/2010/main" val="34916479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804" y="3124201"/>
            <a:ext cx="8824511"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804" y="4777381"/>
            <a:ext cx="8824510" cy="860400"/>
          </a:xfrm>
        </p:spPr>
        <p:txBody>
          <a:bodyPr anchor="t"/>
          <a:lstStyle>
            <a:lvl1pPr marL="0" indent="0" algn="l">
              <a:buNone/>
              <a:defRPr sz="2000" cap="none">
                <a:solidFill>
                  <a:schemeClr val="bg2">
                    <a:lumMod val="40000"/>
                    <a:lumOff val="60000"/>
                  </a:schemeClr>
                </a:solidFill>
              </a:defRPr>
            </a:lvl1pPr>
            <a:lvl2pPr marL="457154" indent="0">
              <a:buNone/>
              <a:defRPr sz="1800">
                <a:solidFill>
                  <a:schemeClr val="tx1">
                    <a:tint val="75000"/>
                  </a:schemeClr>
                </a:solidFill>
              </a:defRPr>
            </a:lvl2pPr>
            <a:lvl3pPr marL="914309" indent="0">
              <a:buNone/>
              <a:defRPr sz="1600">
                <a:solidFill>
                  <a:schemeClr val="tx1">
                    <a:tint val="75000"/>
                  </a:schemeClr>
                </a:solidFill>
              </a:defRPr>
            </a:lvl3pPr>
            <a:lvl4pPr marL="1371463" indent="0">
              <a:buNone/>
              <a:defRPr sz="1400">
                <a:solidFill>
                  <a:schemeClr val="tx1">
                    <a:tint val="75000"/>
                  </a:schemeClr>
                </a:solidFill>
              </a:defRPr>
            </a:lvl4pPr>
            <a:lvl5pPr marL="1828617" indent="0">
              <a:buNone/>
              <a:defRPr sz="1400">
                <a:solidFill>
                  <a:schemeClr val="tx1">
                    <a:tint val="75000"/>
                  </a:schemeClr>
                </a:solidFill>
              </a:defRPr>
            </a:lvl5pPr>
            <a:lvl6pPr marL="2285771" indent="0">
              <a:buNone/>
              <a:defRPr sz="1400">
                <a:solidFill>
                  <a:schemeClr val="tx1">
                    <a:tint val="75000"/>
                  </a:schemeClr>
                </a:solidFill>
              </a:defRPr>
            </a:lvl6pPr>
            <a:lvl7pPr marL="2742926" indent="0">
              <a:buNone/>
              <a:defRPr sz="1400">
                <a:solidFill>
                  <a:schemeClr val="tx1">
                    <a:tint val="75000"/>
                  </a:schemeClr>
                </a:solidFill>
              </a:defRPr>
            </a:lvl7pPr>
            <a:lvl8pPr marL="3200080" indent="0">
              <a:buNone/>
              <a:defRPr sz="1400">
                <a:solidFill>
                  <a:schemeClr val="tx1">
                    <a:tint val="75000"/>
                  </a:schemeClr>
                </a:solidFill>
              </a:defRPr>
            </a:lvl8pPr>
            <a:lvl9pPr marL="365723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862184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865" y="1981200"/>
            <a:ext cx="2946482" cy="576262"/>
          </a:xfrm>
        </p:spPr>
        <p:txBody>
          <a:bodyPr anchor="b">
            <a:noAutofit/>
          </a:bodyPr>
          <a:lstStyle>
            <a:lvl1pPr marL="0" indent="0">
              <a:buNone/>
              <a:defRPr sz="2400" b="0">
                <a:solidFill>
                  <a:schemeClr val="bg2">
                    <a:lumMod val="40000"/>
                    <a:lumOff val="60000"/>
                  </a:schemeClr>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378" y="2667000"/>
            <a:ext cx="2926969" cy="3589338"/>
          </a:xfrm>
        </p:spPr>
        <p:txBody>
          <a:bodyPr anchor="t">
            <a:normAutofit/>
          </a:bodyPr>
          <a:lstStyle>
            <a:lvl1pPr marL="0" indent="0">
              <a:buNone/>
              <a:defRPr sz="1400"/>
            </a:lvl1pPr>
            <a:lvl2pPr marL="457154" indent="0">
              <a:buNone/>
              <a:defRPr sz="1200"/>
            </a:lvl2pPr>
            <a:lvl3pPr marL="914309" indent="0">
              <a:buNone/>
              <a:defRPr sz="1000"/>
            </a:lvl3pPr>
            <a:lvl4pPr marL="1371463" indent="0">
              <a:buNone/>
              <a:defRPr sz="900"/>
            </a:lvl4pPr>
            <a:lvl5pPr marL="1828617" indent="0">
              <a:buNone/>
              <a:defRPr sz="900"/>
            </a:lvl5pPr>
            <a:lvl6pPr marL="2285771" indent="0">
              <a:buNone/>
              <a:defRPr sz="900"/>
            </a:lvl6pPr>
            <a:lvl7pPr marL="2742926" indent="0">
              <a:buNone/>
              <a:defRPr sz="900"/>
            </a:lvl7pPr>
            <a:lvl8pPr marL="3200080" indent="0">
              <a:buNone/>
              <a:defRPr sz="900"/>
            </a:lvl8pPr>
            <a:lvl9pPr marL="3657234"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154" y="1981200"/>
            <a:ext cx="2935859" cy="576262"/>
          </a:xfrm>
        </p:spPr>
        <p:txBody>
          <a:bodyPr anchor="b">
            <a:noAutofit/>
          </a:bodyPr>
          <a:lstStyle>
            <a:lvl1pPr marL="0" indent="0">
              <a:buNone/>
              <a:defRPr sz="2400" b="0">
                <a:solidFill>
                  <a:schemeClr val="bg2">
                    <a:lumMod val="40000"/>
                    <a:lumOff val="60000"/>
                  </a:schemeClr>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2602" y="2667000"/>
            <a:ext cx="2946410" cy="3589338"/>
          </a:xfrm>
        </p:spPr>
        <p:txBody>
          <a:bodyPr anchor="t">
            <a:normAutofit/>
          </a:bodyPr>
          <a:lstStyle>
            <a:lvl1pPr marL="0" indent="0">
              <a:buNone/>
              <a:defRPr sz="1400"/>
            </a:lvl1pPr>
            <a:lvl2pPr marL="457154" indent="0">
              <a:buNone/>
              <a:defRPr sz="1200"/>
            </a:lvl2pPr>
            <a:lvl3pPr marL="914309" indent="0">
              <a:buNone/>
              <a:defRPr sz="1000"/>
            </a:lvl3pPr>
            <a:lvl4pPr marL="1371463" indent="0">
              <a:buNone/>
              <a:defRPr sz="900"/>
            </a:lvl4pPr>
            <a:lvl5pPr marL="1828617" indent="0">
              <a:buNone/>
              <a:defRPr sz="900"/>
            </a:lvl5pPr>
            <a:lvl6pPr marL="2285771" indent="0">
              <a:buNone/>
              <a:defRPr sz="900"/>
            </a:lvl6pPr>
            <a:lvl7pPr marL="2742926" indent="0">
              <a:buNone/>
              <a:defRPr sz="900"/>
            </a:lvl7pPr>
            <a:lvl8pPr marL="3200080" indent="0">
              <a:buNone/>
              <a:defRPr sz="900"/>
            </a:lvl8pPr>
            <a:lvl9pPr marL="3657234"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3773" y="1981200"/>
            <a:ext cx="2931731" cy="576262"/>
          </a:xfrm>
        </p:spPr>
        <p:txBody>
          <a:bodyPr anchor="b">
            <a:noAutofit/>
          </a:bodyPr>
          <a:lstStyle>
            <a:lvl1pPr marL="0" indent="0">
              <a:buNone/>
              <a:defRPr sz="2400" b="0">
                <a:solidFill>
                  <a:schemeClr val="bg2">
                    <a:lumMod val="40000"/>
                    <a:lumOff val="60000"/>
                  </a:schemeClr>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3773" y="2667000"/>
            <a:ext cx="2931731" cy="3589338"/>
          </a:xfrm>
        </p:spPr>
        <p:txBody>
          <a:bodyPr anchor="t">
            <a:normAutofit/>
          </a:bodyPr>
          <a:lstStyle>
            <a:lvl1pPr marL="0" indent="0">
              <a:buNone/>
              <a:defRPr sz="1400"/>
            </a:lvl1pPr>
            <a:lvl2pPr marL="457154" indent="0">
              <a:buNone/>
              <a:defRPr sz="1200"/>
            </a:lvl2pPr>
            <a:lvl3pPr marL="914309" indent="0">
              <a:buNone/>
              <a:defRPr sz="1000"/>
            </a:lvl3pPr>
            <a:lvl4pPr marL="1371463" indent="0">
              <a:buNone/>
              <a:defRPr sz="900"/>
            </a:lvl4pPr>
            <a:lvl5pPr marL="1828617" indent="0">
              <a:buNone/>
              <a:defRPr sz="900"/>
            </a:lvl5pPr>
            <a:lvl6pPr marL="2285771" indent="0">
              <a:buNone/>
              <a:defRPr sz="900"/>
            </a:lvl6pPr>
            <a:lvl7pPr marL="2742926" indent="0">
              <a:buNone/>
              <a:defRPr sz="900"/>
            </a:lvl7pPr>
            <a:lvl8pPr marL="3200080" indent="0">
              <a:buNone/>
              <a:defRPr sz="900"/>
            </a:lvl8pPr>
            <a:lvl9pPr marL="3657234" indent="0">
              <a:buNone/>
              <a:defRPr sz="900"/>
            </a:lvl9pPr>
          </a:lstStyle>
          <a:p>
            <a:pPr lvl="0"/>
            <a:r>
              <a:rPr lang="en-US"/>
              <a:t>Click to edit Master text styles</a:t>
            </a:r>
          </a:p>
        </p:txBody>
      </p:sp>
      <p:cxnSp>
        <p:nvCxnSpPr>
          <p:cNvPr id="17" name="Straight Connector 16"/>
          <p:cNvCxnSpPr/>
          <p:nvPr/>
        </p:nvCxnSpPr>
        <p:spPr>
          <a:xfrm>
            <a:off x="3725657"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1321"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8BD707-D9CF-40AE-B4C6-C98DA3205C09}" type="datetimeFigureOut">
              <a:rPr lang="en-US" smtClean="0"/>
              <a:pPr/>
              <a:t>6/1/2023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178399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378" y="4250949"/>
            <a:ext cx="2939667" cy="576262"/>
          </a:xfrm>
        </p:spPr>
        <p:txBody>
          <a:bodyPr anchor="b">
            <a:noAutofit/>
          </a:bodyPr>
          <a:lstStyle>
            <a:lvl1pPr marL="0" indent="0">
              <a:buNone/>
              <a:defRPr sz="2400" b="0">
                <a:solidFill>
                  <a:schemeClr val="bg2">
                    <a:lumMod val="40000"/>
                    <a:lumOff val="60000"/>
                  </a:schemeClr>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378" y="2209800"/>
            <a:ext cx="2939667"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154" indent="0">
              <a:buNone/>
              <a:defRPr sz="1600"/>
            </a:lvl2pPr>
            <a:lvl3pPr marL="914309" indent="0">
              <a:buNone/>
              <a:defRPr sz="1600"/>
            </a:lvl3pPr>
            <a:lvl4pPr marL="1371463" indent="0">
              <a:buNone/>
              <a:defRPr sz="1600"/>
            </a:lvl4pPr>
            <a:lvl5pPr marL="1828617" indent="0">
              <a:buNone/>
              <a:defRPr sz="1600"/>
            </a:lvl5pPr>
            <a:lvl6pPr marL="2285771" indent="0">
              <a:buNone/>
              <a:defRPr sz="1600"/>
            </a:lvl6pPr>
            <a:lvl7pPr marL="2742926" indent="0">
              <a:buNone/>
              <a:defRPr sz="1600"/>
            </a:lvl7pPr>
            <a:lvl8pPr marL="3200080" indent="0">
              <a:buNone/>
              <a:defRPr sz="1600"/>
            </a:lvl8pPr>
            <a:lvl9pPr marL="3657234"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378" y="4827212"/>
            <a:ext cx="2939667" cy="659189"/>
          </a:xfrm>
        </p:spPr>
        <p:txBody>
          <a:bodyPr anchor="t">
            <a:normAutofit/>
          </a:bodyPr>
          <a:lstStyle>
            <a:lvl1pPr marL="0" indent="0">
              <a:buNone/>
              <a:defRPr sz="1400"/>
            </a:lvl1pPr>
            <a:lvl2pPr marL="457154" indent="0">
              <a:buNone/>
              <a:defRPr sz="1200"/>
            </a:lvl2pPr>
            <a:lvl3pPr marL="914309" indent="0">
              <a:buNone/>
              <a:defRPr sz="1000"/>
            </a:lvl3pPr>
            <a:lvl4pPr marL="1371463" indent="0">
              <a:buNone/>
              <a:defRPr sz="900"/>
            </a:lvl4pPr>
            <a:lvl5pPr marL="1828617" indent="0">
              <a:buNone/>
              <a:defRPr sz="900"/>
            </a:lvl5pPr>
            <a:lvl6pPr marL="2285771" indent="0">
              <a:buNone/>
              <a:defRPr sz="900"/>
            </a:lvl6pPr>
            <a:lvl7pPr marL="2742926" indent="0">
              <a:buNone/>
              <a:defRPr sz="900"/>
            </a:lvl7pPr>
            <a:lvl8pPr marL="3200080" indent="0">
              <a:buNone/>
              <a:defRPr sz="900"/>
            </a:lvl8pPr>
            <a:lvl9pPr marL="3657234"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8869" y="4250949"/>
            <a:ext cx="2930144" cy="576262"/>
          </a:xfrm>
        </p:spPr>
        <p:txBody>
          <a:bodyPr anchor="b">
            <a:noAutofit/>
          </a:bodyPr>
          <a:lstStyle>
            <a:lvl1pPr marL="0" indent="0">
              <a:buNone/>
              <a:defRPr sz="2400" b="0">
                <a:solidFill>
                  <a:schemeClr val="bg2">
                    <a:lumMod val="40000"/>
                    <a:lumOff val="60000"/>
                  </a:schemeClr>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8868" y="2209800"/>
            <a:ext cx="2930144"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154" indent="0">
              <a:buNone/>
              <a:defRPr sz="1600"/>
            </a:lvl2pPr>
            <a:lvl3pPr marL="914309" indent="0">
              <a:buNone/>
              <a:defRPr sz="1600"/>
            </a:lvl3pPr>
            <a:lvl4pPr marL="1371463" indent="0">
              <a:buNone/>
              <a:defRPr sz="1600"/>
            </a:lvl4pPr>
            <a:lvl5pPr marL="1828617" indent="0">
              <a:buNone/>
              <a:defRPr sz="1600"/>
            </a:lvl5pPr>
            <a:lvl6pPr marL="2285771" indent="0">
              <a:buNone/>
              <a:defRPr sz="1600"/>
            </a:lvl6pPr>
            <a:lvl7pPr marL="2742926" indent="0">
              <a:buNone/>
              <a:defRPr sz="1600"/>
            </a:lvl7pPr>
            <a:lvl8pPr marL="3200080" indent="0">
              <a:buNone/>
              <a:defRPr sz="1600"/>
            </a:lvl8pPr>
            <a:lvl9pPr marL="3657234"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7516" y="4827211"/>
            <a:ext cx="2934024" cy="659189"/>
          </a:xfrm>
        </p:spPr>
        <p:txBody>
          <a:bodyPr anchor="t">
            <a:normAutofit/>
          </a:bodyPr>
          <a:lstStyle>
            <a:lvl1pPr marL="0" indent="0">
              <a:buNone/>
              <a:defRPr sz="1400"/>
            </a:lvl1pPr>
            <a:lvl2pPr marL="457154" indent="0">
              <a:buNone/>
              <a:defRPr sz="1200"/>
            </a:lvl2pPr>
            <a:lvl3pPr marL="914309" indent="0">
              <a:buNone/>
              <a:defRPr sz="1000"/>
            </a:lvl3pPr>
            <a:lvl4pPr marL="1371463" indent="0">
              <a:buNone/>
              <a:defRPr sz="900"/>
            </a:lvl4pPr>
            <a:lvl5pPr marL="1828617" indent="0">
              <a:buNone/>
              <a:defRPr sz="900"/>
            </a:lvl5pPr>
            <a:lvl6pPr marL="2285771" indent="0">
              <a:buNone/>
              <a:defRPr sz="900"/>
            </a:lvl6pPr>
            <a:lvl7pPr marL="2742926" indent="0">
              <a:buNone/>
              <a:defRPr sz="900"/>
            </a:lvl7pPr>
            <a:lvl8pPr marL="3200080" indent="0">
              <a:buNone/>
              <a:defRPr sz="900"/>
            </a:lvl8pPr>
            <a:lvl9pPr marL="3657234"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3773" y="4250949"/>
            <a:ext cx="2931731" cy="576262"/>
          </a:xfrm>
        </p:spPr>
        <p:txBody>
          <a:bodyPr anchor="b">
            <a:noAutofit/>
          </a:bodyPr>
          <a:lstStyle>
            <a:lvl1pPr marL="0" indent="0">
              <a:buNone/>
              <a:defRPr sz="2400" b="0">
                <a:solidFill>
                  <a:schemeClr val="bg2">
                    <a:lumMod val="40000"/>
                    <a:lumOff val="60000"/>
                  </a:schemeClr>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3772" y="2209800"/>
            <a:ext cx="2931731"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154" indent="0">
              <a:buNone/>
              <a:defRPr sz="1600"/>
            </a:lvl2pPr>
            <a:lvl3pPr marL="914309" indent="0">
              <a:buNone/>
              <a:defRPr sz="1600"/>
            </a:lvl3pPr>
            <a:lvl4pPr marL="1371463" indent="0">
              <a:buNone/>
              <a:defRPr sz="1600"/>
            </a:lvl4pPr>
            <a:lvl5pPr marL="1828617" indent="0">
              <a:buNone/>
              <a:defRPr sz="1600"/>
            </a:lvl5pPr>
            <a:lvl6pPr marL="2285771" indent="0">
              <a:buNone/>
              <a:defRPr sz="1600"/>
            </a:lvl6pPr>
            <a:lvl7pPr marL="2742926" indent="0">
              <a:buNone/>
              <a:defRPr sz="1600"/>
            </a:lvl7pPr>
            <a:lvl8pPr marL="3200080" indent="0">
              <a:buNone/>
              <a:defRPr sz="1600"/>
            </a:lvl8pPr>
            <a:lvl9pPr marL="3657234"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3648" y="4827209"/>
            <a:ext cx="2935615" cy="659189"/>
          </a:xfrm>
        </p:spPr>
        <p:txBody>
          <a:bodyPr anchor="t">
            <a:normAutofit/>
          </a:bodyPr>
          <a:lstStyle>
            <a:lvl1pPr marL="0" indent="0">
              <a:buNone/>
              <a:defRPr sz="1400"/>
            </a:lvl1pPr>
            <a:lvl2pPr marL="457154" indent="0">
              <a:buNone/>
              <a:defRPr sz="1200"/>
            </a:lvl2pPr>
            <a:lvl3pPr marL="914309" indent="0">
              <a:buNone/>
              <a:defRPr sz="1000"/>
            </a:lvl3pPr>
            <a:lvl4pPr marL="1371463" indent="0">
              <a:buNone/>
              <a:defRPr sz="900"/>
            </a:lvl4pPr>
            <a:lvl5pPr marL="1828617" indent="0">
              <a:buNone/>
              <a:defRPr sz="900"/>
            </a:lvl5pPr>
            <a:lvl6pPr marL="2285771" indent="0">
              <a:buNone/>
              <a:defRPr sz="900"/>
            </a:lvl6pPr>
            <a:lvl7pPr marL="2742926" indent="0">
              <a:buNone/>
              <a:defRPr sz="900"/>
            </a:lvl7pPr>
            <a:lvl8pPr marL="3200080" indent="0">
              <a:buNone/>
              <a:defRPr sz="900"/>
            </a:lvl8pPr>
            <a:lvl9pPr marL="3657234" indent="0">
              <a:buNone/>
              <a:defRPr sz="900"/>
            </a:lvl9pPr>
          </a:lstStyle>
          <a:p>
            <a:pPr lvl="0"/>
            <a:r>
              <a:rPr lang="en-US"/>
              <a:t>Click to edit Master text styles</a:t>
            </a:r>
          </a:p>
        </p:txBody>
      </p:sp>
      <p:cxnSp>
        <p:nvCxnSpPr>
          <p:cNvPr id="19" name="Straight Connector 18"/>
          <p:cNvCxnSpPr/>
          <p:nvPr/>
        </p:nvCxnSpPr>
        <p:spPr>
          <a:xfrm>
            <a:off x="3725657"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1321"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8BD707-D9CF-40AE-B4C6-C98DA3205C09}" type="datetimeFigureOut">
              <a:rPr lang="en-US" smtClean="0"/>
              <a:pPr/>
              <a:t>6/1/2023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423447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6/1/2023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575405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3131" y="430214"/>
            <a:ext cx="1752373"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378" y="887414"/>
            <a:ext cx="7422183"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6/1/2023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153792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Contents slide layout">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lum bright="70000" contrast="-70000"/>
            <a:extLst>
              <a:ext uri="{28A0092B-C50C-407E-A947-70E740481C1C}">
                <a14:useLocalDpi xmlns:a14="http://schemas.microsoft.com/office/drawing/2010/main" val="0"/>
              </a:ext>
            </a:extLst>
          </a:blip>
          <a:srcRect t="7813" b="7813"/>
          <a:stretch/>
        </p:blipFill>
        <p:spPr>
          <a:xfrm>
            <a:off x="0" y="0"/>
            <a:ext cx="12190413" cy="6858000"/>
          </a:xfrm>
          <a:prstGeom prst="rect">
            <a:avLst/>
          </a:prstGeom>
        </p:spPr>
      </p:pic>
      <p:sp>
        <p:nvSpPr>
          <p:cNvPr id="4" name="Rectangle 3"/>
          <p:cNvSpPr/>
          <p:nvPr userDrawn="1"/>
        </p:nvSpPr>
        <p:spPr>
          <a:xfrm>
            <a:off x="33742" y="-23380"/>
            <a:ext cx="12190413" cy="6904759"/>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l="14709" t="12345" r="13429" b="31481"/>
          <a:stretch/>
        </p:blipFill>
        <p:spPr>
          <a:xfrm>
            <a:off x="11328922" y="200137"/>
            <a:ext cx="743050" cy="580914"/>
          </a:xfrm>
          <a:prstGeom prst="rect">
            <a:avLst/>
          </a:prstGeom>
        </p:spPr>
      </p:pic>
      <p:pic>
        <p:nvPicPr>
          <p:cNvPr id="5"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747138" y="86991"/>
            <a:ext cx="1352734" cy="843326"/>
          </a:xfrm>
          <a:prstGeom prst="rect">
            <a:avLst/>
          </a:prstGeom>
        </p:spPr>
      </p:pic>
    </p:spTree>
    <p:extLst>
      <p:ext uri="{BB962C8B-B14F-4D97-AF65-F5344CB8AC3E}">
        <p14:creationId xmlns:p14="http://schemas.microsoft.com/office/powerpoint/2010/main" val="32372605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2_Cover slide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47138" y="86991"/>
            <a:ext cx="1352734" cy="843326"/>
          </a:xfrm>
          <a:prstGeom prst="rect">
            <a:avLst/>
          </a:prstGeom>
        </p:spPr>
      </p:pic>
    </p:spTree>
    <p:extLst>
      <p:ext uri="{BB962C8B-B14F-4D97-AF65-F5344CB8AC3E}">
        <p14:creationId xmlns:p14="http://schemas.microsoft.com/office/powerpoint/2010/main" val="177264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1D8BD707-D9CF-40AE-B4C6-C98DA3205C09}" type="datetimeFigureOut">
              <a:rPr lang="en-US" smtClean="0"/>
              <a:pPr/>
              <a:t>6/1/2023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931259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487" y="339510"/>
            <a:ext cx="11571691" cy="724247"/>
          </a:xfrm>
          <a:prstGeom prst="rect">
            <a:avLst/>
          </a:prstGeom>
        </p:spPr>
        <p:txBody>
          <a:bodyPr anchor="ctr"/>
          <a:lstStyle>
            <a:lvl1pPr marL="0" indent="0" algn="ctr">
              <a:buNone/>
              <a:defRPr sz="5399"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873885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806" y="2861734"/>
            <a:ext cx="8824508"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805" y="4777381"/>
            <a:ext cx="8824509" cy="860400"/>
          </a:xfrm>
        </p:spPr>
        <p:txBody>
          <a:bodyPr anchor="t"/>
          <a:lstStyle>
            <a:lvl1pPr marL="0" indent="0" algn="l">
              <a:buNone/>
              <a:defRPr sz="2000" cap="all">
                <a:solidFill>
                  <a:schemeClr val="bg2">
                    <a:lumMod val="40000"/>
                    <a:lumOff val="60000"/>
                  </a:schemeClr>
                </a:solidFill>
              </a:defRPr>
            </a:lvl1pPr>
            <a:lvl2pPr marL="457154" indent="0">
              <a:buNone/>
              <a:defRPr sz="1800">
                <a:solidFill>
                  <a:schemeClr val="tx1">
                    <a:tint val="75000"/>
                  </a:schemeClr>
                </a:solidFill>
              </a:defRPr>
            </a:lvl2pPr>
            <a:lvl3pPr marL="914309" indent="0">
              <a:buNone/>
              <a:defRPr sz="1600">
                <a:solidFill>
                  <a:schemeClr val="tx1">
                    <a:tint val="75000"/>
                  </a:schemeClr>
                </a:solidFill>
              </a:defRPr>
            </a:lvl3pPr>
            <a:lvl4pPr marL="1371463" indent="0">
              <a:buNone/>
              <a:defRPr sz="1400">
                <a:solidFill>
                  <a:schemeClr val="tx1">
                    <a:tint val="75000"/>
                  </a:schemeClr>
                </a:solidFill>
              </a:defRPr>
            </a:lvl4pPr>
            <a:lvl5pPr marL="1828617" indent="0">
              <a:buNone/>
              <a:defRPr sz="1400">
                <a:solidFill>
                  <a:schemeClr val="tx1">
                    <a:tint val="75000"/>
                  </a:schemeClr>
                </a:solidFill>
              </a:defRPr>
            </a:lvl5pPr>
            <a:lvl6pPr marL="2285771" indent="0">
              <a:buNone/>
              <a:defRPr sz="1400">
                <a:solidFill>
                  <a:schemeClr val="tx1">
                    <a:tint val="75000"/>
                  </a:schemeClr>
                </a:solidFill>
              </a:defRPr>
            </a:lvl6pPr>
            <a:lvl7pPr marL="2742926" indent="0">
              <a:buNone/>
              <a:defRPr sz="1400">
                <a:solidFill>
                  <a:schemeClr val="tx1">
                    <a:tint val="75000"/>
                  </a:schemeClr>
                </a:solidFill>
              </a:defRPr>
            </a:lvl7pPr>
            <a:lvl8pPr marL="3200080" indent="0">
              <a:buNone/>
              <a:defRPr sz="1400">
                <a:solidFill>
                  <a:schemeClr val="tx1">
                    <a:tint val="75000"/>
                  </a:schemeClr>
                </a:solidFill>
              </a:defRPr>
            </a:lvl8pPr>
            <a:lvl9pPr marL="365723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49810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169" y="2060576"/>
            <a:ext cx="4395767"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3757" y="2056093"/>
            <a:ext cx="4395769"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6/1/2023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92619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169" y="1905000"/>
            <a:ext cx="4395766" cy="576262"/>
          </a:xfrm>
        </p:spPr>
        <p:txBody>
          <a:bodyPr anchor="b">
            <a:noAutofit/>
          </a:bodyPr>
          <a:lstStyle>
            <a:lvl1pPr marL="0" indent="0">
              <a:buNone/>
              <a:defRPr sz="2400" b="0">
                <a:solidFill>
                  <a:schemeClr val="bg2">
                    <a:lumMod val="40000"/>
                    <a:lumOff val="60000"/>
                  </a:schemeClr>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169" y="2514600"/>
            <a:ext cx="4395767"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3759" y="1905000"/>
            <a:ext cx="4395767" cy="576262"/>
          </a:xfrm>
        </p:spPr>
        <p:txBody>
          <a:bodyPr anchor="b">
            <a:noAutofit/>
          </a:bodyPr>
          <a:lstStyle>
            <a:lvl1pPr marL="0" indent="0">
              <a:buNone/>
              <a:defRPr sz="2400" b="0">
                <a:solidFill>
                  <a:schemeClr val="bg2">
                    <a:lumMod val="40000"/>
                    <a:lumOff val="60000"/>
                  </a:schemeClr>
                </a:solidFill>
              </a:defRPr>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3759" y="2514600"/>
            <a:ext cx="4395767"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6/1/2023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66974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D8BD707-D9CF-40AE-B4C6-C98DA3205C09}" type="datetimeFigureOut">
              <a:rPr lang="en-US" smtClean="0"/>
              <a:pPr/>
              <a:t>6/1/2023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7437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D8BD707-D9CF-40AE-B4C6-C98DA3205C09}" type="datetimeFigureOut">
              <a:rPr lang="en-US" smtClean="0"/>
              <a:pPr/>
              <a:t>6/1/2023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10066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803" y="1447800"/>
            <a:ext cx="3400621"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3994" y="1447800"/>
            <a:ext cx="5195321"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803" y="3129281"/>
            <a:ext cx="3400620" cy="2895599"/>
          </a:xfrm>
        </p:spPr>
        <p:txBody>
          <a:bodyPr/>
          <a:lstStyle>
            <a:lvl1pPr marL="0" indent="0">
              <a:buNone/>
              <a:defRPr sz="1400"/>
            </a:lvl1pPr>
            <a:lvl2pPr marL="457154" indent="0">
              <a:buNone/>
              <a:defRPr sz="1200"/>
            </a:lvl2pPr>
            <a:lvl3pPr marL="914309" indent="0">
              <a:buNone/>
              <a:defRPr sz="1000"/>
            </a:lvl3pPr>
            <a:lvl4pPr marL="1371463" indent="0">
              <a:buNone/>
              <a:defRPr sz="900"/>
            </a:lvl4pPr>
            <a:lvl5pPr marL="1828617" indent="0">
              <a:buNone/>
              <a:defRPr sz="900"/>
            </a:lvl5pPr>
            <a:lvl6pPr marL="2285771" indent="0">
              <a:buNone/>
              <a:defRPr sz="900"/>
            </a:lvl6pPr>
            <a:lvl7pPr marL="2742926" indent="0">
              <a:buNone/>
              <a:defRPr sz="900"/>
            </a:lvl7pPr>
            <a:lvl8pPr marL="3200080" indent="0">
              <a:buNone/>
              <a:defRPr sz="900"/>
            </a:lvl8pPr>
            <a:lvl9pPr marL="3657234"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1D8BD707-D9CF-40AE-B4C6-C98DA3205C09}" type="datetimeFigureOut">
              <a:rPr lang="en-US" smtClean="0"/>
              <a:pPr/>
              <a:t>6/1/2023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6802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757" y="1854192"/>
            <a:ext cx="5092243"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8642" y="1143000"/>
            <a:ext cx="319998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154" indent="0">
              <a:buNone/>
              <a:defRPr sz="1600"/>
            </a:lvl2pPr>
            <a:lvl3pPr marL="914309" indent="0">
              <a:buNone/>
              <a:defRPr sz="1600"/>
            </a:lvl3pPr>
            <a:lvl4pPr marL="1371463" indent="0">
              <a:buNone/>
              <a:defRPr sz="1600"/>
            </a:lvl4pPr>
            <a:lvl5pPr marL="1828617" indent="0">
              <a:buNone/>
              <a:defRPr sz="1600"/>
            </a:lvl5pPr>
            <a:lvl6pPr marL="2285771" indent="0">
              <a:buNone/>
              <a:defRPr sz="1600"/>
            </a:lvl6pPr>
            <a:lvl7pPr marL="2742926" indent="0">
              <a:buNone/>
              <a:defRPr sz="1600"/>
            </a:lvl7pPr>
            <a:lvl8pPr marL="3200080" indent="0">
              <a:buNone/>
              <a:defRPr sz="1600"/>
            </a:lvl8pPr>
            <a:lvl9pPr marL="3657234"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804" y="3657600"/>
            <a:ext cx="5084317" cy="1371600"/>
          </a:xfrm>
        </p:spPr>
        <p:txBody>
          <a:bodyPr>
            <a:normAutofit/>
          </a:bodyPr>
          <a:lstStyle>
            <a:lvl1pPr marL="0" indent="0">
              <a:buNone/>
              <a:defRPr sz="1400"/>
            </a:lvl1pPr>
            <a:lvl2pPr marL="457154" indent="0">
              <a:buNone/>
              <a:defRPr sz="1200"/>
            </a:lvl2pPr>
            <a:lvl3pPr marL="914309" indent="0">
              <a:buNone/>
              <a:defRPr sz="1000"/>
            </a:lvl3pPr>
            <a:lvl4pPr marL="1371463" indent="0">
              <a:buNone/>
              <a:defRPr sz="900"/>
            </a:lvl4pPr>
            <a:lvl5pPr marL="1828617" indent="0">
              <a:buNone/>
              <a:defRPr sz="900"/>
            </a:lvl5pPr>
            <a:lvl6pPr marL="2285771" indent="0">
              <a:buNone/>
              <a:defRPr sz="900"/>
            </a:lvl6pPr>
            <a:lvl7pPr marL="2742926" indent="0">
              <a:buNone/>
              <a:defRPr sz="900"/>
            </a:lvl7pPr>
            <a:lvl8pPr marL="3200080" indent="0">
              <a:buNone/>
              <a:defRPr sz="900"/>
            </a:lvl8pPr>
            <a:lvl9pPr marL="365723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40539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6.png"/><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4.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2">
            <a:extLst>
              <a:ext uri="{28A0092B-C50C-407E-A947-70E740481C1C}">
                <a14:useLocalDpi xmlns:a14="http://schemas.microsoft.com/office/drawing/2010/main" val="0"/>
              </a:ext>
            </a:extLst>
          </a:blip>
          <a:srcRect l="3613"/>
          <a:stretch/>
        </p:blipFill>
        <p:spPr>
          <a:xfrm>
            <a:off x="0" y="2669686"/>
            <a:ext cx="4036487" cy="4188315"/>
          </a:xfrm>
          <a:prstGeom prst="rect">
            <a:avLst/>
          </a:prstGeom>
        </p:spPr>
      </p:pic>
      <p:pic>
        <p:nvPicPr>
          <p:cNvPr id="7" name="Picture 6"/>
          <p:cNvPicPr>
            <a:picLocks noChangeAspect="1"/>
          </p:cNvPicPr>
          <p:nvPr/>
        </p:nvPicPr>
        <p:blipFill rotWithShape="1">
          <a:blip r:embed="rId23">
            <a:extLst>
              <a:ext uri="{28A0092B-C50C-407E-A947-70E740481C1C}">
                <a14:useLocalDpi xmlns:a14="http://schemas.microsoft.com/office/drawing/2010/main" val="0"/>
              </a:ext>
            </a:extLst>
          </a:blip>
          <a:srcRect l="35640"/>
          <a:stretch/>
        </p:blipFill>
        <p:spPr>
          <a:xfrm>
            <a:off x="0" y="2892348"/>
            <a:ext cx="1522214" cy="2365453"/>
          </a:xfrm>
          <a:prstGeom prst="rect">
            <a:avLst/>
          </a:prstGeom>
        </p:spPr>
      </p:pic>
      <p:sp>
        <p:nvSpPr>
          <p:cNvPr id="16" name="Oval 15"/>
          <p:cNvSpPr/>
          <p:nvPr/>
        </p:nvSpPr>
        <p:spPr>
          <a:xfrm>
            <a:off x="8607891" y="1676400"/>
            <a:ext cx="2819033"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4">
            <a:extLst>
              <a:ext uri="{28A0092B-C50C-407E-A947-70E740481C1C}">
                <a14:useLocalDpi xmlns:a14="http://schemas.microsoft.com/office/drawing/2010/main" val="0"/>
              </a:ext>
            </a:extLst>
          </a:blip>
          <a:srcRect t="28813"/>
          <a:stretch/>
        </p:blipFill>
        <p:spPr>
          <a:xfrm>
            <a:off x="7998371" y="1"/>
            <a:ext cx="1603178" cy="1141407"/>
          </a:xfrm>
          <a:prstGeom prst="rect">
            <a:avLst/>
          </a:prstGeom>
        </p:spPr>
      </p:pic>
      <p:pic>
        <p:nvPicPr>
          <p:cNvPr id="10" name="Picture 9"/>
          <p:cNvPicPr>
            <a:picLocks noChangeAspect="1"/>
          </p:cNvPicPr>
          <p:nvPr/>
        </p:nvPicPr>
        <p:blipFill rotWithShape="1">
          <a:blip r:embed="rId25">
            <a:extLst>
              <a:ext uri="{28A0092B-C50C-407E-A947-70E740481C1C}">
                <a14:useLocalDpi xmlns:a14="http://schemas.microsoft.com/office/drawing/2010/main" val="0"/>
              </a:ext>
            </a:extLst>
          </a:blip>
          <a:srcRect b="23320"/>
          <a:stretch/>
        </p:blipFill>
        <p:spPr>
          <a:xfrm>
            <a:off x="8604758" y="6096000"/>
            <a:ext cx="993605" cy="762000"/>
          </a:xfrm>
          <a:prstGeom prst="rect">
            <a:avLst/>
          </a:prstGeom>
        </p:spPr>
      </p:pic>
      <p:sp>
        <p:nvSpPr>
          <p:cNvPr id="14" name="Rectangle 13"/>
          <p:cNvSpPr/>
          <p:nvPr/>
        </p:nvSpPr>
        <p:spPr>
          <a:xfrm>
            <a:off x="10436453" y="0"/>
            <a:ext cx="68571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027" y="452718"/>
            <a:ext cx="9403499"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169" y="2052919"/>
            <a:ext cx="8945376"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4253" y="1790721"/>
            <a:ext cx="990599" cy="3047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1D8BD707-D9CF-40AE-B4C6-C98DA3205C09}" type="datetimeFigureOut">
              <a:rPr lang="en-US" smtClean="0"/>
              <a:pPr/>
              <a:t>6/1/2023</a:t>
            </a:fld>
            <a:endParaRPr lang="en-US"/>
          </a:p>
        </p:txBody>
      </p:sp>
      <p:sp>
        <p:nvSpPr>
          <p:cNvPr id="5" name="Footer Placeholder 4"/>
          <p:cNvSpPr>
            <a:spLocks noGrp="1"/>
          </p:cNvSpPr>
          <p:nvPr>
            <p:ph type="ftr" sz="quarter" idx="3"/>
          </p:nvPr>
        </p:nvSpPr>
        <p:spPr>
          <a:xfrm rot="5400000">
            <a:off x="8950157" y="3225318"/>
            <a:ext cx="3859795" cy="30476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1193" y="295730"/>
            <a:ext cx="838090"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B6F15528-21DE-4FAA-801E-634DDDAF4B2B}" type="slidenum">
              <a:rPr lang="en-US" smtClean="0"/>
              <a:pPr/>
              <a:t>‹#›</a:t>
            </a:fld>
            <a:endParaRPr lang="en-US"/>
          </a:p>
        </p:txBody>
      </p:sp>
      <p:pic>
        <p:nvPicPr>
          <p:cNvPr id="11" name="Picture 10"/>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0747138" y="86991"/>
            <a:ext cx="1352734" cy="843326"/>
          </a:xfrm>
          <a:prstGeom prst="rect">
            <a:avLst/>
          </a:prstGeom>
        </p:spPr>
      </p:pic>
    </p:spTree>
    <p:extLst>
      <p:ext uri="{BB962C8B-B14F-4D97-AF65-F5344CB8AC3E}">
        <p14:creationId xmlns:p14="http://schemas.microsoft.com/office/powerpoint/2010/main" val="1179392845"/>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8" r:id="rId19"/>
    <p:sldLayoutId id="2147483700" r:id="rId20"/>
  </p:sldLayoutIdLst>
  <p:txStyles>
    <p:titleStyle>
      <a:lvl1pPr algn="l" defTabSz="457154"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866" indent="-342866" algn="l" defTabSz="457154"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876" indent="-285721" algn="l" defTabSz="457154"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2886" indent="-228577" algn="l" defTabSz="457154"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040" indent="-228577" algn="l" defTabSz="457154"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194" indent="-228577" algn="l" defTabSz="457154"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5749" indent="-228577" algn="l" defTabSz="457154"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503" indent="-228577" algn="l" defTabSz="457154"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8657" indent="-228577" algn="l" defTabSz="457154"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5811" indent="-228577" algn="l" defTabSz="457154"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154" rtl="0" eaLnBrk="1" latinLnBrk="0" hangingPunct="1">
        <a:defRPr sz="1800" kern="1200">
          <a:solidFill>
            <a:schemeClr val="tx1"/>
          </a:solidFill>
          <a:latin typeface="+mn-lt"/>
          <a:ea typeface="+mn-ea"/>
          <a:cs typeface="+mn-cs"/>
        </a:defRPr>
      </a:lvl1pPr>
      <a:lvl2pPr marL="457154" algn="l" defTabSz="457154" rtl="0" eaLnBrk="1" latinLnBrk="0" hangingPunct="1">
        <a:defRPr sz="1800" kern="1200">
          <a:solidFill>
            <a:schemeClr val="tx1"/>
          </a:solidFill>
          <a:latin typeface="+mn-lt"/>
          <a:ea typeface="+mn-ea"/>
          <a:cs typeface="+mn-cs"/>
        </a:defRPr>
      </a:lvl2pPr>
      <a:lvl3pPr marL="914309" algn="l" defTabSz="457154" rtl="0" eaLnBrk="1" latinLnBrk="0" hangingPunct="1">
        <a:defRPr sz="1800" kern="1200">
          <a:solidFill>
            <a:schemeClr val="tx1"/>
          </a:solidFill>
          <a:latin typeface="+mn-lt"/>
          <a:ea typeface="+mn-ea"/>
          <a:cs typeface="+mn-cs"/>
        </a:defRPr>
      </a:lvl3pPr>
      <a:lvl4pPr marL="1371463" algn="l" defTabSz="457154" rtl="0" eaLnBrk="1" latinLnBrk="0" hangingPunct="1">
        <a:defRPr sz="1800" kern="1200">
          <a:solidFill>
            <a:schemeClr val="tx1"/>
          </a:solidFill>
          <a:latin typeface="+mn-lt"/>
          <a:ea typeface="+mn-ea"/>
          <a:cs typeface="+mn-cs"/>
        </a:defRPr>
      </a:lvl4pPr>
      <a:lvl5pPr marL="1828617" algn="l" defTabSz="457154" rtl="0" eaLnBrk="1" latinLnBrk="0" hangingPunct="1">
        <a:defRPr sz="1800" kern="1200">
          <a:solidFill>
            <a:schemeClr val="tx1"/>
          </a:solidFill>
          <a:latin typeface="+mn-lt"/>
          <a:ea typeface="+mn-ea"/>
          <a:cs typeface="+mn-cs"/>
        </a:defRPr>
      </a:lvl5pPr>
      <a:lvl6pPr marL="2285771" algn="l" defTabSz="457154" rtl="0" eaLnBrk="1" latinLnBrk="0" hangingPunct="1">
        <a:defRPr sz="1800" kern="1200">
          <a:solidFill>
            <a:schemeClr val="tx1"/>
          </a:solidFill>
          <a:latin typeface="+mn-lt"/>
          <a:ea typeface="+mn-ea"/>
          <a:cs typeface="+mn-cs"/>
        </a:defRPr>
      </a:lvl6pPr>
      <a:lvl7pPr marL="2742926" algn="l" defTabSz="457154" rtl="0" eaLnBrk="1" latinLnBrk="0" hangingPunct="1">
        <a:defRPr sz="1800" kern="1200">
          <a:solidFill>
            <a:schemeClr val="tx1"/>
          </a:solidFill>
          <a:latin typeface="+mn-lt"/>
          <a:ea typeface="+mn-ea"/>
          <a:cs typeface="+mn-cs"/>
        </a:defRPr>
      </a:lvl7pPr>
      <a:lvl8pPr marL="3200080" algn="l" defTabSz="457154" rtl="0" eaLnBrk="1" latinLnBrk="0" hangingPunct="1">
        <a:defRPr sz="1800" kern="1200">
          <a:solidFill>
            <a:schemeClr val="tx1"/>
          </a:solidFill>
          <a:latin typeface="+mn-lt"/>
          <a:ea typeface="+mn-ea"/>
          <a:cs typeface="+mn-cs"/>
        </a:defRPr>
      </a:lvl8pPr>
      <a:lvl9pPr marL="3657234" algn="l" defTabSz="4571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image" Target="../media/image6.png"/><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image" Target="../media/image13.jpe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0.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6.png"/><Relationship Id="rId4" Type="http://schemas.openxmlformats.org/officeDocument/2006/relationships/image" Target="../media/image16.png"/><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inditech.mystrikingly.com/" TargetMode="Externa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6.png"/><Relationship Id="rId2" Type="http://schemas.openxmlformats.org/officeDocument/2006/relationships/hyperlink" Target="https://inditech.mystrikingly.com/" TargetMode="External"/><Relationship Id="rId1" Type="http://schemas.openxmlformats.org/officeDocument/2006/relationships/slideLayout" Target="../slideLayouts/slideLayout1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inditech.mystrikingly.com/" TargetMode="External"/><Relationship Id="rId1" Type="http://schemas.openxmlformats.org/officeDocument/2006/relationships/slideLayout" Target="../slideLayouts/slideLayout18.xml"/><Relationship Id="rId6" Type="http://schemas.openxmlformats.org/officeDocument/2006/relationships/image" Target="../media/image6.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hyperlink" Target="https://docs.google.com/spreadsheets/d/1bkRy-Q8taQh-r_-8fO2yWwADkfN-dryJ0cy7hmw0SpA/edit?resourcekey#gid=643165069" TargetMode="Externa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hyperlink" Target="https://docs.google.com/spreadsheets/d/1GXP9BwPBhBaeMcZRbqgCBM1oJhYWjDqD/edit?usp=sharing&amp;ouid=105477778530155522728&amp;rtpof=true&amp;sd=true" TargetMode="External"/><Relationship Id="rId2" Type="http://schemas.openxmlformats.org/officeDocument/2006/relationships/hyperlink" Target="https://docs.google.com/spreadsheets/d/1fW5qGD7ldAl-rbbDfwhaHWbQ1sokR12LKoJ0QF9yywU/edit?usp=sharing" TargetMode="Externa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hyperlink" Target="https://www.masterclass.com/articles/how-to-calculate-operating-cost" TargetMode="External"/><Relationship Id="rId2" Type="http://schemas.openxmlformats.org/officeDocument/2006/relationships/hyperlink" Target="https://www.zoho.com/subscriptions/guides/what-is-customer-lifetime-value-clv.html#:~:text=Customer%20Lifetime%20Value%20is%20calculated,frequency%2C%20and%20average%20customer%20lifespan." TargetMode="External"/><Relationship Id="rId1" Type="http://schemas.openxmlformats.org/officeDocument/2006/relationships/slideLayout" Target="../slideLayouts/slideLayout18.xml"/><Relationship Id="rId5" Type="http://schemas.openxmlformats.org/officeDocument/2006/relationships/image" Target="../media/image6.png"/><Relationship Id="rId4" Type="http://schemas.openxmlformats.org/officeDocument/2006/relationships/hyperlink" Target="https://www.masterclass.com/articles/how-to-calculate-operating-profit-in-business"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6.png"/><Relationship Id="rId2" Type="http://schemas.openxmlformats.org/officeDocument/2006/relationships/diagramData" Target="../diagrams/data3.xml"/><Relationship Id="rId1" Type="http://schemas.openxmlformats.org/officeDocument/2006/relationships/slideLayout" Target="../slideLayouts/slideLayout1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6.png"/><Relationship Id="rId2" Type="http://schemas.openxmlformats.org/officeDocument/2006/relationships/diagramData" Target="../diagrams/data4.xml"/><Relationship Id="rId1" Type="http://schemas.openxmlformats.org/officeDocument/2006/relationships/slideLayout" Target="../slideLayouts/slideLayout1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hart" Target="../charts/chart1.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hyperlink" Target="https://forms.gle/QLYFHCjC2qyzQ4kU8" TargetMode="External"/><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hyperlink" Target="https://docs.google.com/spreadsheets/d/1L3f1PbnHHhbvYzk1WNvgXTHaSesPerSv/edit?usp=sharing&amp;ouid=105477778530155522728&amp;rtpof=true&amp;sd=true" TargetMode="Externa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7.xml.rels><?xml version="1.0" encoding="UTF-8" standalone="yes"?>
<Relationships xmlns="http://schemas.openxmlformats.org/package/2006/relationships"><Relationship Id="rId8" Type="http://schemas.openxmlformats.org/officeDocument/2006/relationships/chart" Target="../charts/chart11.xml"/><Relationship Id="rId3" Type="http://schemas.openxmlformats.org/officeDocument/2006/relationships/chart" Target="../charts/chart6.xml"/><Relationship Id="rId7" Type="http://schemas.openxmlformats.org/officeDocument/2006/relationships/chart" Target="../charts/chart10.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s>
</file>

<file path=ppt/slides/_rels/slide8.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chart" Target="../charts/chart14.xml"/><Relationship Id="rId4" Type="http://schemas.openxmlformats.org/officeDocument/2006/relationships/chart" Target="../charts/chart13.xml"/></Relationships>
</file>

<file path=ppt/slides/_rels/slide9.xml.rels><?xml version="1.0" encoding="UTF-8" standalone="yes"?>
<Relationships xmlns="http://schemas.openxmlformats.org/package/2006/relationships"><Relationship Id="rId3" Type="http://schemas.openxmlformats.org/officeDocument/2006/relationships/hyperlink" Target="https://databank.worldbank.org/" TargetMode="External"/><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hyperlink" Target="https://censusindia.gov.in/" TargetMode="External"/><Relationship Id="rId4" Type="http://schemas.openxmlformats.org/officeDocument/2006/relationships/hyperlink" Target="https://www.petroleum.nic.in/"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FA26BF-C925-6DC3-9A84-6025B07720FB}"/>
              </a:ext>
            </a:extLst>
          </p:cNvPr>
          <p:cNvSpPr txBox="1"/>
          <p:nvPr/>
        </p:nvSpPr>
        <p:spPr>
          <a:xfrm>
            <a:off x="3656806" y="6096000"/>
            <a:ext cx="6477000" cy="369332"/>
          </a:xfrm>
          <a:prstGeom prst="rect">
            <a:avLst/>
          </a:prstGeom>
          <a:noFill/>
        </p:spPr>
        <p:txBody>
          <a:bodyPr wrap="square">
            <a:spAutoFit/>
          </a:bodyPr>
          <a:lstStyle/>
          <a:p>
            <a:r>
              <a:rPr lang="en-IN" dirty="0">
                <a:latin typeface="Algerian" panose="04020705040A02060702" pitchFamily="82" charset="0"/>
              </a:rPr>
              <a:t>INSTITUTE OF AERONAUTICAL ENGINEERING</a:t>
            </a:r>
          </a:p>
        </p:txBody>
      </p:sp>
      <p:pic>
        <p:nvPicPr>
          <p:cNvPr id="8" name="Picture 7">
            <a:extLst>
              <a:ext uri="{FF2B5EF4-FFF2-40B4-BE49-F238E27FC236}">
                <a16:creationId xmlns:a16="http://schemas.microsoft.com/office/drawing/2014/main" id="{F57146C7-3B39-BC07-398F-7237D53E8FFB}"/>
              </a:ext>
            </a:extLst>
          </p:cNvPr>
          <p:cNvPicPr>
            <a:picLocks noChangeAspect="1"/>
          </p:cNvPicPr>
          <p:nvPr/>
        </p:nvPicPr>
        <p:blipFill>
          <a:blip r:embed="rId2"/>
          <a:stretch>
            <a:fillRect/>
          </a:stretch>
        </p:blipFill>
        <p:spPr>
          <a:xfrm>
            <a:off x="2666206" y="762000"/>
            <a:ext cx="6934200" cy="432099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txBox="1">
            <a:spLocks/>
          </p:cNvSpPr>
          <p:nvPr/>
        </p:nvSpPr>
        <p:spPr>
          <a:xfrm>
            <a:off x="323529" y="339509"/>
            <a:ext cx="11573197" cy="724247"/>
          </a:xfrm>
          <a:prstGeom prst="rect">
            <a:avLst/>
          </a:prstGeom>
        </p:spPr>
        <p:txBody>
          <a:bodyPr anchor="ct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0" i="0" u="none" strike="noStrike" kern="1200" cap="none" spc="0" normalizeH="0" baseline="0" noProof="0" dirty="0">
                <a:ln>
                  <a:noFill/>
                </a:ln>
                <a:effectLst/>
                <a:uLnTx/>
                <a:uFillTx/>
                <a:latin typeface="Century Gothic"/>
                <a:ea typeface="+mn-ea"/>
                <a:cs typeface="Arial" pitchFamily="34" charset="0"/>
              </a:rPr>
              <a:t>Customer Segment </a:t>
            </a:r>
          </a:p>
        </p:txBody>
      </p:sp>
      <p:sp>
        <p:nvSpPr>
          <p:cNvPr id="6" name="TextBox 5">
            <a:extLst>
              <a:ext uri="{FF2B5EF4-FFF2-40B4-BE49-F238E27FC236}">
                <a16:creationId xmlns:a16="http://schemas.microsoft.com/office/drawing/2014/main" id="{A11248F1-DBB4-43B2-EAA7-C4DEB7D7A8BF}"/>
              </a:ext>
            </a:extLst>
          </p:cNvPr>
          <p:cNvSpPr txBox="1"/>
          <p:nvPr/>
        </p:nvSpPr>
        <p:spPr>
          <a:xfrm>
            <a:off x="456406" y="1600200"/>
            <a:ext cx="5066231" cy="2261517"/>
          </a:xfrm>
          <a:prstGeom prst="rect">
            <a:avLst/>
          </a:prstGeom>
          <a:noFill/>
        </p:spPr>
        <p:txBody>
          <a:bodyPr wrap="square" rtlCol="0">
            <a:spAutoFit/>
          </a:bodyPr>
          <a:lstStyle/>
          <a:p>
            <a:pPr marL="0" marR="0" lvl="0" indent="0" defTabSz="914400" fontAlgn="auto">
              <a:lnSpc>
                <a:spcPct val="150000"/>
              </a:lnSpc>
              <a:spcBef>
                <a:spcPts val="0"/>
              </a:spcBef>
              <a:spcAft>
                <a:spcPts val="0"/>
              </a:spcAft>
              <a:buClrTx/>
              <a:buSzTx/>
              <a:buFontTx/>
              <a:buNone/>
              <a:tabLst/>
              <a:defRPr/>
            </a:pPr>
            <a:r>
              <a:rPr lang="en-US" sz="1600" b="1" dirty="0"/>
              <a:t>Age Range:</a:t>
            </a:r>
          </a:p>
          <a:p>
            <a:pPr marL="285750" marR="0" lvl="0" indent="-285750" defTabSz="914400" fontAlgn="auto">
              <a:lnSpc>
                <a:spcPct val="150000"/>
              </a:lnSpc>
              <a:spcBef>
                <a:spcPts val="0"/>
              </a:spcBef>
              <a:spcAft>
                <a:spcPts val="0"/>
              </a:spcAft>
              <a:buClrTx/>
              <a:buSzTx/>
              <a:buFont typeface="Arial" panose="020B0604020202020204" pitchFamily="34" charset="0"/>
              <a:buChar char="•"/>
              <a:tabLst/>
              <a:defRPr/>
            </a:pPr>
            <a:r>
              <a:rPr lang="en-US" sz="1600" dirty="0"/>
              <a:t>Age Range starts from 20years.</a:t>
            </a:r>
          </a:p>
          <a:p>
            <a:pPr marL="285750" marR="0" lvl="0" indent="-285750" defTabSz="914400" fontAlgn="auto">
              <a:lnSpc>
                <a:spcPct val="150000"/>
              </a:lnSpc>
              <a:spcBef>
                <a:spcPts val="0"/>
              </a:spcBef>
              <a:spcAft>
                <a:spcPts val="0"/>
              </a:spcAft>
              <a:buClrTx/>
              <a:buSzTx/>
              <a:buFont typeface="Arial" panose="020B0604020202020204" pitchFamily="34" charset="0"/>
              <a:buChar char="•"/>
              <a:tabLst/>
              <a:defRPr/>
            </a:pPr>
            <a:r>
              <a:rPr lang="en-US" sz="1600" dirty="0"/>
              <a:t>The age range typically includes individuals above 18 years and up to old age people.</a:t>
            </a:r>
          </a:p>
          <a:p>
            <a:pPr marL="0" marR="0" lvl="0" indent="0" defTabSz="914400" eaLnBrk="1" fontAlgn="auto" latinLnBrk="0" hangingPunct="1">
              <a:lnSpc>
                <a:spcPct val="150000"/>
              </a:lnSpc>
              <a:spcBef>
                <a:spcPts val="0"/>
              </a:spcBef>
              <a:spcAft>
                <a:spcPts val="0"/>
              </a:spcAft>
              <a:buClrTx/>
              <a:buSzTx/>
              <a:buFontTx/>
              <a:buNone/>
              <a:tabLst/>
              <a:defRPr/>
            </a:pPr>
            <a:r>
              <a:rPr kumimoji="0" lang="en-US" sz="1600" b="1" i="0" u="none" strike="noStrike" kern="0" cap="none" spc="0" normalizeH="0" baseline="0" noProof="0" dirty="0">
                <a:ln>
                  <a:noFill/>
                </a:ln>
                <a:effectLst/>
                <a:uLnTx/>
                <a:uFillTx/>
              </a:rPr>
              <a:t>Demographic Profile:</a:t>
            </a:r>
          </a:p>
          <a:p>
            <a:pPr marL="285750" marR="0" lvl="0" indent="-285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effectLst/>
                <a:uLnTx/>
                <a:uFillTx/>
              </a:rPr>
              <a:t>Both male and female customers.</a:t>
            </a:r>
          </a:p>
        </p:txBody>
      </p:sp>
      <p:sp>
        <p:nvSpPr>
          <p:cNvPr id="4" name="TextBox 3">
            <a:extLst>
              <a:ext uri="{FF2B5EF4-FFF2-40B4-BE49-F238E27FC236}">
                <a16:creationId xmlns:a16="http://schemas.microsoft.com/office/drawing/2014/main" id="{8922178A-2B07-A75E-53C3-312D15CECB78}"/>
              </a:ext>
            </a:extLst>
          </p:cNvPr>
          <p:cNvSpPr txBox="1"/>
          <p:nvPr/>
        </p:nvSpPr>
        <p:spPr>
          <a:xfrm>
            <a:off x="5942807" y="1329036"/>
            <a:ext cx="5791200" cy="2532681"/>
          </a:xfrm>
          <a:prstGeom prst="rect">
            <a:avLst/>
          </a:prstGeom>
          <a:noFill/>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en-US" sz="1800" b="1" i="0" u="none" strike="noStrike" kern="0" cap="none" spc="0" normalizeH="0" baseline="0" noProof="0" dirty="0">
                <a:ln>
                  <a:noFill/>
                </a:ln>
                <a:effectLst/>
                <a:uLnTx/>
                <a:uFillTx/>
              </a:rPr>
              <a:t>Interests and Preferences:</a:t>
            </a:r>
          </a:p>
          <a:p>
            <a:pPr marL="285750" marR="0" lvl="0" indent="-285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effectLst/>
                <a:uLnTx/>
                <a:uFillTx/>
              </a:rPr>
              <a:t>Customers are interested in health and safety.</a:t>
            </a:r>
          </a:p>
          <a:p>
            <a:pPr marL="285750" marR="0" lvl="0" indent="-285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effectLst/>
                <a:uLnTx/>
                <a:uFillTx/>
              </a:rPr>
              <a:t>Individuals seeking to save their time and be more safer.</a:t>
            </a:r>
          </a:p>
          <a:p>
            <a:pPr marL="285750" marR="0" lvl="0" indent="-285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effectLst/>
                <a:uLnTx/>
                <a:uFillTx/>
              </a:rPr>
              <a:t>Customers who prioritize</a:t>
            </a:r>
            <a:r>
              <a:rPr kumimoji="0" lang="en-US" sz="1800" b="0" i="0" u="none" strike="noStrike" kern="0" cap="none" spc="0" normalizeH="0" noProof="0" dirty="0">
                <a:ln>
                  <a:noFill/>
                </a:ln>
                <a:effectLst/>
                <a:uLnTx/>
                <a:uFillTx/>
              </a:rPr>
              <a:t> their work more than household chores.</a:t>
            </a:r>
            <a:endParaRPr kumimoji="0" lang="en-US" sz="1800" b="0" i="0" u="none" strike="noStrike" kern="0" cap="none" spc="0" normalizeH="0" baseline="0" noProof="0" dirty="0">
              <a:ln>
                <a:noFill/>
              </a:ln>
              <a:effectLst/>
              <a:uLnTx/>
              <a:uFillTx/>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47138" y="86991"/>
            <a:ext cx="1352734" cy="84332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BECC8F2F-FD79-A6D1-92CF-EC2F3ED578F5}"/>
              </a:ext>
            </a:extLst>
          </p:cNvPr>
          <p:cNvGraphicFramePr/>
          <p:nvPr>
            <p:extLst>
              <p:ext uri="{D42A27DB-BD31-4B8C-83A1-F6EECF244321}">
                <p14:modId xmlns:p14="http://schemas.microsoft.com/office/powerpoint/2010/main" val="996927238"/>
              </p:ext>
            </p:extLst>
          </p:nvPr>
        </p:nvGraphicFramePr>
        <p:xfrm>
          <a:off x="181608" y="4724400"/>
          <a:ext cx="3429000" cy="10772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직사각형 2">
            <a:extLst>
              <a:ext uri="{FF2B5EF4-FFF2-40B4-BE49-F238E27FC236}">
                <a16:creationId xmlns:a16="http://schemas.microsoft.com/office/drawing/2014/main" id="{17F1B9B2-8219-4A4A-8EF4-08383094BFD7}"/>
              </a:ext>
            </a:extLst>
          </p:cNvPr>
          <p:cNvSpPr/>
          <p:nvPr/>
        </p:nvSpPr>
        <p:spPr>
          <a:xfrm>
            <a:off x="181608" y="330152"/>
            <a:ext cx="4922998" cy="64633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ko-KR" sz="3600" b="1" dirty="0">
                <a:latin typeface="Century Gothic"/>
                <a:cs typeface="Arial" pitchFamily="34" charset="0"/>
              </a:rPr>
              <a:t>Customer Persona</a:t>
            </a:r>
          </a:p>
        </p:txBody>
      </p:sp>
      <p:sp>
        <p:nvSpPr>
          <p:cNvPr id="1025" name="Rectangle 1"/>
          <p:cNvSpPr>
            <a:spLocks noChangeArrowheads="1"/>
          </p:cNvSpPr>
          <p:nvPr/>
        </p:nvSpPr>
        <p:spPr bwMode="auto">
          <a:xfrm>
            <a:off x="3809206" y="882879"/>
            <a:ext cx="6629400" cy="16004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Segoe UI" pitchFamily="34" charset="0"/>
                <a:ea typeface="Times New Roman" pitchFamily="18" charset="0"/>
                <a:cs typeface="Segoe UI" pitchFamily="34" charset="0"/>
              </a:rPr>
              <a:t>Bio</a:t>
            </a:r>
            <a:r>
              <a:rPr kumimoji="0" lang="en-US" sz="1400" b="0" i="0" u="none" strike="noStrike" cap="none" normalizeH="0" baseline="0" dirty="0">
                <a:ln>
                  <a:noFill/>
                </a:ln>
                <a:solidFill>
                  <a:schemeClr val="tx1"/>
                </a:solidFill>
                <a:effectLst/>
                <a:latin typeface="Segoe UI" pitchFamily="34" charset="0"/>
                <a:ea typeface="Times New Roman" pitchFamily="18" charset="0"/>
                <a:cs typeface="Segoe UI"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Segoe UI" pitchFamily="34" charset="0"/>
                <a:ea typeface="Times New Roman" pitchFamily="18" charset="0"/>
                <a:cs typeface="Segoe UI" pitchFamily="34" charset="0"/>
              </a:rPr>
              <a:t>Rajesh is a working professional who lives with his wife and two children in an apartment in Hyderabad. He is conscious about the safety and well-being of his family. As a busy individual, he often has a hectic schedule and sometimes forgets to turn off the gas stove before leaving the house. He is looking for a reliable solution that can help him prevent any potential gas leak accidents and provide peace of mind.</a:t>
            </a:r>
            <a:endParaRPr kumimoji="0" lang="en-US" sz="3200" b="0" i="0" u="none" strike="noStrike" cap="none" normalizeH="0" baseline="0" dirty="0">
              <a:ln>
                <a:noFill/>
              </a:ln>
              <a:solidFill>
                <a:schemeClr val="tx1"/>
              </a:solidFill>
              <a:effectLst/>
              <a:latin typeface="Arial" pitchFamily="34" charset="0"/>
              <a:cs typeface="Arial" pitchFamily="34" charset="0"/>
            </a:endParaRPr>
          </a:p>
        </p:txBody>
      </p:sp>
      <p:sp>
        <p:nvSpPr>
          <p:cNvPr id="1026" name="Rectangle 2"/>
          <p:cNvSpPr>
            <a:spLocks noChangeArrowheads="1"/>
          </p:cNvSpPr>
          <p:nvPr/>
        </p:nvSpPr>
        <p:spPr bwMode="auto">
          <a:xfrm>
            <a:off x="3733006" y="4495800"/>
            <a:ext cx="7162800" cy="95410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US" sz="1400" b="1" i="0" u="none" strike="noStrike" cap="none" normalizeH="0" baseline="0" dirty="0">
                <a:ln>
                  <a:noFill/>
                </a:ln>
                <a:solidFill>
                  <a:schemeClr val="tx1"/>
                </a:solidFill>
                <a:effectLst/>
                <a:latin typeface="Segoe UI" pitchFamily="34" charset="0"/>
                <a:ea typeface="Times New Roman" pitchFamily="18" charset="0"/>
                <a:cs typeface="Segoe UI" pitchFamily="34" charset="0"/>
              </a:rPr>
              <a:t>Goals and Motivations</a:t>
            </a:r>
            <a:r>
              <a:rPr kumimoji="0" lang="en-US" sz="1400" b="0" i="0" u="none" strike="noStrike" cap="none" normalizeH="0" baseline="0" dirty="0">
                <a:ln>
                  <a:noFill/>
                </a:ln>
                <a:solidFill>
                  <a:schemeClr val="tx1"/>
                </a:solidFill>
                <a:effectLst/>
                <a:latin typeface="Segoe UI" pitchFamily="34" charset="0"/>
                <a:ea typeface="Times New Roman" pitchFamily="18" charset="0"/>
                <a:cs typeface="Segoe UI" pitchFamily="34" charset="0"/>
              </a:rPr>
              <a:t>:</a:t>
            </a:r>
            <a:endParaRPr kumimoji="0" lang="en-US" sz="14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sz="1400" b="0" i="0" u="none" strike="noStrike" cap="none" normalizeH="0" baseline="0" dirty="0">
                <a:ln>
                  <a:noFill/>
                </a:ln>
                <a:solidFill>
                  <a:schemeClr val="tx1"/>
                </a:solidFill>
                <a:effectLst/>
                <a:latin typeface="Segoe UI" pitchFamily="34" charset="0"/>
                <a:ea typeface="Times New Roman" pitchFamily="18" charset="0"/>
                <a:cs typeface="Segoe UI" pitchFamily="34" charset="0"/>
              </a:rPr>
              <a:t>Ensure the safety of his family and home.</a:t>
            </a:r>
            <a:endParaRPr kumimoji="0" lang="en-US" sz="14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sz="1400" b="0" i="0" u="none" strike="noStrike" cap="none" normalizeH="0" baseline="0" dirty="0">
                <a:ln>
                  <a:noFill/>
                </a:ln>
                <a:solidFill>
                  <a:schemeClr val="tx1"/>
                </a:solidFill>
                <a:effectLst/>
                <a:latin typeface="Segoe UI" pitchFamily="34" charset="0"/>
                <a:ea typeface="Times New Roman" pitchFamily="18" charset="0"/>
                <a:cs typeface="Segoe UI" pitchFamily="34" charset="0"/>
              </a:rPr>
              <a:t>Have a convenient and easy-to-use solution for gas leakage detection and prevention.</a:t>
            </a:r>
            <a:endParaRPr kumimoji="0" lang="en-US" sz="14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sz="1400" b="0" i="0" u="none" strike="noStrike" cap="none" normalizeH="0" baseline="0" dirty="0">
                <a:ln>
                  <a:noFill/>
                </a:ln>
                <a:solidFill>
                  <a:schemeClr val="tx1"/>
                </a:solidFill>
                <a:effectLst/>
                <a:latin typeface="Segoe UI" pitchFamily="34" charset="0"/>
                <a:ea typeface="Times New Roman" pitchFamily="18" charset="0"/>
                <a:cs typeface="Segoe UI" pitchFamily="34" charset="0"/>
              </a:rPr>
              <a:t>Reduce the risk of accidents and property damage.</a:t>
            </a:r>
            <a:endParaRPr kumimoji="0" lang="en-US" sz="1400" b="0" i="0" u="none" strike="noStrike" cap="none" normalizeH="0" baseline="0" dirty="0">
              <a:ln>
                <a:noFill/>
              </a:ln>
              <a:solidFill>
                <a:schemeClr val="tx1"/>
              </a:solidFill>
              <a:effectLst/>
              <a:latin typeface="Arial" pitchFamily="34" charset="0"/>
              <a:cs typeface="Arial" pitchFamily="34" charset="0"/>
            </a:endParaRPr>
          </a:p>
        </p:txBody>
      </p:sp>
      <p:sp>
        <p:nvSpPr>
          <p:cNvPr id="1027" name="Rectangle 3"/>
          <p:cNvSpPr>
            <a:spLocks noChangeArrowheads="1"/>
          </p:cNvSpPr>
          <p:nvPr/>
        </p:nvSpPr>
        <p:spPr bwMode="auto">
          <a:xfrm>
            <a:off x="3733006" y="2819400"/>
            <a:ext cx="6857206" cy="116955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US" sz="1400" b="1" i="0" u="none" strike="noStrike" cap="none" normalizeH="0" baseline="0" dirty="0">
                <a:ln>
                  <a:noFill/>
                </a:ln>
                <a:solidFill>
                  <a:schemeClr val="tx1"/>
                </a:solidFill>
                <a:effectLst/>
                <a:latin typeface="Segoe UI" pitchFamily="34" charset="0"/>
                <a:ea typeface="Times New Roman" pitchFamily="18" charset="0"/>
                <a:cs typeface="Segoe UI" pitchFamily="34" charset="0"/>
              </a:rPr>
              <a:t>Challenges and Pains</a:t>
            </a:r>
            <a:r>
              <a:rPr kumimoji="0" lang="en-US" sz="1400" b="0" i="0" u="none" strike="noStrike" cap="none" normalizeH="0" baseline="0" dirty="0">
                <a:ln>
                  <a:noFill/>
                </a:ln>
                <a:solidFill>
                  <a:schemeClr val="tx1"/>
                </a:solidFill>
                <a:effectLst/>
                <a:latin typeface="Segoe UI" pitchFamily="34" charset="0"/>
                <a:ea typeface="Times New Roman" pitchFamily="18" charset="0"/>
                <a:cs typeface="Segoe UI" pitchFamily="34" charset="0"/>
              </a:rPr>
              <a:t>:</a:t>
            </a:r>
            <a:endParaRPr kumimoji="0" lang="en-US" sz="14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sz="1400" b="0" i="0" u="none" strike="noStrike" cap="none" normalizeH="0" baseline="0" dirty="0">
                <a:ln>
                  <a:noFill/>
                </a:ln>
                <a:solidFill>
                  <a:schemeClr val="tx1"/>
                </a:solidFill>
                <a:effectLst/>
                <a:latin typeface="Segoe UI" pitchFamily="34" charset="0"/>
                <a:ea typeface="Times New Roman" pitchFamily="18" charset="0"/>
                <a:cs typeface="Segoe UI" pitchFamily="34" charset="0"/>
              </a:rPr>
              <a:t>Forgetfulness leading to potential gas leak accidents.</a:t>
            </a:r>
            <a:endParaRPr kumimoji="0" lang="en-US" sz="14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sz="1400" b="0" i="0" u="none" strike="noStrike" cap="none" normalizeH="0" baseline="0" dirty="0">
                <a:ln>
                  <a:noFill/>
                </a:ln>
                <a:solidFill>
                  <a:schemeClr val="tx1"/>
                </a:solidFill>
                <a:effectLst/>
                <a:latin typeface="Segoe UI" pitchFamily="34" charset="0"/>
                <a:ea typeface="Times New Roman" pitchFamily="18" charset="0"/>
                <a:cs typeface="Segoe UI" pitchFamily="34" charset="0"/>
              </a:rPr>
              <a:t>Concerns about the safety of his family and home.</a:t>
            </a:r>
            <a:endParaRPr kumimoji="0" lang="en-US" sz="14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sz="1400" b="0" i="0" u="none" strike="noStrike" cap="none" normalizeH="0" baseline="0" dirty="0">
                <a:ln>
                  <a:noFill/>
                </a:ln>
                <a:solidFill>
                  <a:schemeClr val="tx1"/>
                </a:solidFill>
                <a:effectLst/>
                <a:latin typeface="Segoe UI" pitchFamily="34" charset="0"/>
                <a:ea typeface="Times New Roman" pitchFamily="18" charset="0"/>
                <a:cs typeface="Segoe UI" pitchFamily="34" charset="0"/>
              </a:rPr>
              <a:t>Lack of a reliable and convenient solution for gas leakage detection and prevention.</a:t>
            </a:r>
            <a:endParaRPr kumimoji="0" lang="en-US" sz="14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sz="1400" b="0" i="0" u="none" strike="noStrike" cap="none" normalizeH="0" baseline="0" dirty="0">
                <a:ln>
                  <a:noFill/>
                </a:ln>
                <a:solidFill>
                  <a:schemeClr val="tx1"/>
                </a:solidFill>
                <a:effectLst/>
                <a:latin typeface="Segoe UI" pitchFamily="34" charset="0"/>
                <a:ea typeface="Times New Roman" pitchFamily="18" charset="0"/>
                <a:cs typeface="Segoe UI" pitchFamily="34" charset="0"/>
              </a:rPr>
              <a:t>Difficulty in finding a cost-effective and efficient solution.</a:t>
            </a:r>
            <a:endParaRPr kumimoji="0" lang="en-US" sz="1400" b="0" i="0" u="none" strike="noStrike" cap="none" normalizeH="0" baseline="0" dirty="0">
              <a:ln>
                <a:noFill/>
              </a:ln>
              <a:solidFill>
                <a:schemeClr val="tx1"/>
              </a:solidFill>
              <a:effectLst/>
              <a:latin typeface="Arial" pitchFamily="34" charset="0"/>
              <a:cs typeface="Arial" pitchFamily="34" charset="0"/>
            </a:endParaRPr>
          </a:p>
        </p:txBody>
      </p:sp>
      <p:graphicFrame>
        <p:nvGraphicFramePr>
          <p:cNvPr id="2" name="Diagram 1">
            <a:extLst>
              <a:ext uri="{FF2B5EF4-FFF2-40B4-BE49-F238E27FC236}">
                <a16:creationId xmlns:a16="http://schemas.microsoft.com/office/drawing/2014/main" id="{BD0D12BE-8C5E-FF81-622C-DE63EA08CCFE}"/>
              </a:ext>
            </a:extLst>
          </p:cNvPr>
          <p:cNvGraphicFramePr/>
          <p:nvPr>
            <p:extLst>
              <p:ext uri="{D42A27DB-BD31-4B8C-83A1-F6EECF244321}">
                <p14:modId xmlns:p14="http://schemas.microsoft.com/office/powerpoint/2010/main" val="2278760004"/>
              </p:ext>
            </p:extLst>
          </p:nvPr>
        </p:nvGraphicFramePr>
        <p:xfrm>
          <a:off x="4037806" y="5715000"/>
          <a:ext cx="7162800" cy="73866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9" name="Picture 8" descr="rajeshh.jpg"/>
          <p:cNvPicPr>
            <a:picLocks noChangeAspect="1"/>
          </p:cNvPicPr>
          <p:nvPr/>
        </p:nvPicPr>
        <p:blipFill rotWithShape="1">
          <a:blip r:embed="rId12" cstate="print"/>
          <a:srcRect l="15279" r="8823"/>
          <a:stretch/>
        </p:blipFill>
        <p:spPr>
          <a:xfrm>
            <a:off x="422482" y="2038529"/>
            <a:ext cx="2947253" cy="2457271"/>
          </a:xfrm>
          <a:prstGeom prst="rect">
            <a:avLst/>
          </a:prstGeom>
        </p:spPr>
      </p:pic>
      <p:pic>
        <p:nvPicPr>
          <p:cNvPr id="10" name="Picture 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47138" y="86991"/>
            <a:ext cx="1352734" cy="84332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6"/>
          <p:cNvSpPr txBox="1">
            <a:spLocks noChangeArrowheads="1"/>
          </p:cNvSpPr>
          <p:nvPr/>
        </p:nvSpPr>
        <p:spPr bwMode="auto">
          <a:xfrm>
            <a:off x="0" y="242244"/>
            <a:ext cx="12192000" cy="5909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marL="0" marR="0" lvl="0" indent="0" defTabSz="914400" eaLnBrk="1" fontAlgn="auto" latinLnBrk="0" hangingPunct="1">
              <a:lnSpc>
                <a:spcPct val="90000"/>
              </a:lnSpc>
              <a:spcBef>
                <a:spcPts val="1000"/>
              </a:spcBef>
              <a:spcAft>
                <a:spcPts val="0"/>
              </a:spcAft>
              <a:buClrTx/>
              <a:buSzTx/>
              <a:buFontTx/>
              <a:buNone/>
              <a:tabLst/>
              <a:defRPr/>
            </a:pPr>
            <a:r>
              <a:rPr kumimoji="0" lang="en-GB" sz="3600" b="1" i="0" u="none" strike="noStrike" kern="0" cap="none" spc="0" normalizeH="0" baseline="0" noProof="0" dirty="0">
                <a:ln>
                  <a:noFill/>
                </a:ln>
                <a:effectLst/>
                <a:uLnTx/>
                <a:uFillTx/>
                <a:latin typeface="Century Gothic"/>
                <a:ea typeface="ＭＳ Ｐゴシック" charset="0"/>
                <a:cs typeface="Arial" pitchFamily="34" charset="0"/>
              </a:rPr>
              <a:t>Value Proposition Canvas</a:t>
            </a:r>
          </a:p>
        </p:txBody>
      </p:sp>
      <p:grpSp>
        <p:nvGrpSpPr>
          <p:cNvPr id="3" name="Group 2"/>
          <p:cNvGrpSpPr/>
          <p:nvPr/>
        </p:nvGrpSpPr>
        <p:grpSpPr>
          <a:xfrm>
            <a:off x="227806" y="937040"/>
            <a:ext cx="11705208" cy="5466986"/>
            <a:chOff x="993509" y="1343410"/>
            <a:chExt cx="6748298" cy="3430562"/>
          </a:xfrm>
        </p:grpSpPr>
        <p:grpSp>
          <p:nvGrpSpPr>
            <p:cNvPr id="4" name="Group 13"/>
            <p:cNvGrpSpPr/>
            <p:nvPr/>
          </p:nvGrpSpPr>
          <p:grpSpPr>
            <a:xfrm>
              <a:off x="3014331" y="2419866"/>
              <a:ext cx="2889048" cy="1229112"/>
              <a:chOff x="621361" y="1125830"/>
              <a:chExt cx="4316412" cy="1835386"/>
            </a:xfrm>
          </p:grpSpPr>
          <p:grpSp>
            <p:nvGrpSpPr>
              <p:cNvPr id="24" name="Group 14"/>
              <p:cNvGrpSpPr/>
              <p:nvPr/>
            </p:nvGrpSpPr>
            <p:grpSpPr>
              <a:xfrm>
                <a:off x="2884450" y="1125830"/>
                <a:ext cx="2053323" cy="1828800"/>
                <a:chOff x="2884450" y="1125830"/>
                <a:chExt cx="2053323" cy="1828800"/>
              </a:xfrm>
            </p:grpSpPr>
            <p:sp>
              <p:nvSpPr>
                <p:cNvPr id="34" name="Flowchart: Connector 24"/>
                <p:cNvSpPr/>
                <p:nvPr/>
              </p:nvSpPr>
              <p:spPr>
                <a:xfrm>
                  <a:off x="2884450" y="1125830"/>
                  <a:ext cx="1828800" cy="1828800"/>
                </a:xfrm>
                <a:prstGeom prst="flowChartConnector">
                  <a:avLst/>
                </a:prstGeom>
                <a:solidFill>
                  <a:srgbClr val="FFC000">
                    <a:lumMod val="60000"/>
                    <a:lumOff val="40000"/>
                  </a:srgbClr>
                </a:solidFill>
                <a:ln w="6350" cap="flat" cmpd="sng" algn="ctr">
                  <a:noFill/>
                  <a:prstDash val="solid"/>
                  <a:miter lim="800000"/>
                </a:ln>
                <a:effectLst/>
              </p:spPr>
              <p:txBody>
                <a:bodyPr rtlCol="0" anchor="ctr"/>
                <a:lstStyle/>
                <a:p>
                  <a:pPr marL="0" marR="0" lvl="0" indent="0" algn="ctr" defTabSz="685783" eaLnBrk="1" fontAlgn="auto" latinLnBrk="0" hangingPunct="1">
                    <a:lnSpc>
                      <a:spcPct val="100000"/>
                    </a:lnSpc>
                    <a:spcBef>
                      <a:spcPts val="0"/>
                    </a:spcBef>
                    <a:spcAft>
                      <a:spcPts val="0"/>
                    </a:spcAft>
                    <a:buClrTx/>
                    <a:buSzTx/>
                    <a:buFont typeface="Arial"/>
                    <a:buNone/>
                  </a:pPr>
                  <a:endParaRPr kumimoji="0" lang="en-US" sz="3200" b="0" i="0" u="none" strike="noStrike" kern="0" cap="none" spc="0" normalizeH="0" baseline="0" noProof="0">
                    <a:ln>
                      <a:noFill/>
                    </a:ln>
                    <a:solidFill>
                      <a:prstClr val="black"/>
                    </a:solidFill>
                    <a:effectLst/>
                    <a:uLnTx/>
                    <a:uFillTx/>
                    <a:latin typeface="Calibri" panose="020F0502020204030204"/>
                    <a:ea typeface="+mn-ea"/>
                    <a:cs typeface="+mn-cs"/>
                    <a:sym typeface="Arial"/>
                  </a:endParaRPr>
                </a:p>
              </p:txBody>
            </p:sp>
            <p:sp>
              <p:nvSpPr>
                <p:cNvPr id="35" name="Flowchart: Connector 25"/>
                <p:cNvSpPr/>
                <p:nvPr/>
              </p:nvSpPr>
              <p:spPr>
                <a:xfrm>
                  <a:off x="3646450" y="1887830"/>
                  <a:ext cx="304800" cy="304800"/>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685783" eaLnBrk="1" fontAlgn="auto" latinLnBrk="0" hangingPunct="1">
                    <a:lnSpc>
                      <a:spcPct val="100000"/>
                    </a:lnSpc>
                    <a:spcBef>
                      <a:spcPts val="0"/>
                    </a:spcBef>
                    <a:spcAft>
                      <a:spcPts val="0"/>
                    </a:spcAft>
                    <a:buClrTx/>
                    <a:buSzTx/>
                    <a:buFont typeface="Arial"/>
                    <a:buNone/>
                  </a:pPr>
                  <a:endParaRPr kumimoji="0" lang="en-US" sz="3200" b="0" i="0" u="none" strike="noStrike" kern="0" cap="none" spc="0" normalizeH="0" baseline="0" noProof="0">
                    <a:ln>
                      <a:noFill/>
                    </a:ln>
                    <a:solidFill>
                      <a:prstClr val="white"/>
                    </a:solidFill>
                    <a:effectLst/>
                    <a:uLnTx/>
                    <a:uFillTx/>
                    <a:latin typeface="Calibri" panose="020F0502020204030204"/>
                    <a:ea typeface="+mn-ea"/>
                    <a:cs typeface="+mn-cs"/>
                    <a:sym typeface="Arial"/>
                  </a:endParaRPr>
                </a:p>
              </p:txBody>
            </p:sp>
            <p:cxnSp>
              <p:nvCxnSpPr>
                <p:cNvPr id="36" name="Straight Arrow Connector 26"/>
                <p:cNvCxnSpPr>
                  <a:cxnSpLocks/>
                  <a:endCxn id="34" idx="2"/>
                </p:cNvCxnSpPr>
                <p:nvPr/>
              </p:nvCxnSpPr>
              <p:spPr>
                <a:xfrm flipH="1">
                  <a:off x="2884450" y="2040230"/>
                  <a:ext cx="762000" cy="0"/>
                </a:xfrm>
                <a:prstGeom prst="straightConnector1">
                  <a:avLst/>
                </a:prstGeom>
                <a:noFill/>
                <a:ln w="38100" cap="flat" cmpd="sng" algn="ctr">
                  <a:solidFill>
                    <a:srgbClr val="A5A5A5"/>
                  </a:solidFill>
                  <a:prstDash val="solid"/>
                  <a:miter lim="800000"/>
                  <a:tailEnd type="triangle"/>
                </a:ln>
                <a:effectLst/>
              </p:spPr>
            </p:cxnSp>
            <p:cxnSp>
              <p:nvCxnSpPr>
                <p:cNvPr id="37" name="Straight Connector 27"/>
                <p:cNvCxnSpPr>
                  <a:cxnSpLocks/>
                  <a:stCxn id="34" idx="7"/>
                  <a:endCxn id="35" idx="0"/>
                </p:cNvCxnSpPr>
                <p:nvPr/>
              </p:nvCxnSpPr>
              <p:spPr>
                <a:xfrm flipH="1">
                  <a:off x="3798850" y="1393652"/>
                  <a:ext cx="646578" cy="494178"/>
                </a:xfrm>
                <a:prstGeom prst="line">
                  <a:avLst/>
                </a:prstGeom>
                <a:noFill/>
                <a:ln w="28575" cap="flat" cmpd="sng" algn="ctr">
                  <a:solidFill>
                    <a:srgbClr val="A5A5A5"/>
                  </a:solidFill>
                  <a:prstDash val="solid"/>
                  <a:miter lim="800000"/>
                </a:ln>
                <a:effectLst/>
              </p:spPr>
            </p:cxnSp>
            <p:cxnSp>
              <p:nvCxnSpPr>
                <p:cNvPr id="38" name="Straight Connector 28"/>
                <p:cNvCxnSpPr>
                  <a:cxnSpLocks/>
                  <a:stCxn id="34" idx="5"/>
                  <a:endCxn id="35" idx="4"/>
                </p:cNvCxnSpPr>
                <p:nvPr/>
              </p:nvCxnSpPr>
              <p:spPr>
                <a:xfrm flipH="1" flipV="1">
                  <a:off x="3798850" y="2192630"/>
                  <a:ext cx="646578" cy="494178"/>
                </a:xfrm>
                <a:prstGeom prst="line">
                  <a:avLst/>
                </a:prstGeom>
                <a:noFill/>
                <a:ln w="28575" cap="flat" cmpd="sng" algn="ctr">
                  <a:solidFill>
                    <a:srgbClr val="A5A5A5"/>
                  </a:solidFill>
                  <a:prstDash val="solid"/>
                  <a:miter lim="800000"/>
                </a:ln>
                <a:effectLst/>
              </p:spPr>
            </p:cxnSp>
            <p:sp>
              <p:nvSpPr>
                <p:cNvPr id="39" name="TextBox 29"/>
                <p:cNvSpPr txBox="1"/>
                <p:nvPr/>
              </p:nvSpPr>
              <p:spPr>
                <a:xfrm>
                  <a:off x="4063533" y="1920032"/>
                  <a:ext cx="874240" cy="288396"/>
                </a:xfrm>
                <a:prstGeom prst="rect">
                  <a:avLst/>
                </a:prstGeom>
                <a:noFill/>
              </p:spPr>
              <p:txBody>
                <a:bodyPr wrap="square" rtlCol="0">
                  <a:spAutoFit/>
                </a:bodyPr>
                <a:lstStyle/>
                <a:p>
                  <a:pPr marL="0" marR="0" lvl="0" indent="0" defTabSz="685783" eaLnBrk="1" fontAlgn="auto" latinLnBrk="0" hangingPunct="1">
                    <a:lnSpc>
                      <a:spcPct val="100000"/>
                    </a:lnSpc>
                    <a:spcBef>
                      <a:spcPts val="0"/>
                    </a:spcBef>
                    <a:spcAft>
                      <a:spcPts val="0"/>
                    </a:spcAft>
                    <a:buClrTx/>
                    <a:buSzTx/>
                    <a:buFont typeface="Arial"/>
                    <a:buNone/>
                  </a:pPr>
                  <a:r>
                    <a:rPr kumimoji="0" lang="en-US" sz="1400" b="1" i="0" u="none" strike="noStrike" kern="0" cap="none" spc="0" normalizeH="0" baseline="0" noProof="0" dirty="0">
                      <a:ln>
                        <a:noFill/>
                      </a:ln>
                      <a:solidFill>
                        <a:srgbClr val="ED7D31">
                          <a:lumMod val="50000"/>
                        </a:srgbClr>
                      </a:solidFill>
                      <a:effectLst/>
                      <a:uLnTx/>
                      <a:uFillTx/>
                      <a:cs typeface="Arial"/>
                      <a:sym typeface="Arial"/>
                    </a:rPr>
                    <a:t>JOBS</a:t>
                  </a:r>
                </a:p>
              </p:txBody>
            </p:sp>
            <p:sp>
              <p:nvSpPr>
                <p:cNvPr id="40" name="TextBox 30"/>
                <p:cNvSpPr txBox="1"/>
                <p:nvPr/>
              </p:nvSpPr>
              <p:spPr>
                <a:xfrm>
                  <a:off x="3355371" y="2351193"/>
                  <a:ext cx="874240" cy="288396"/>
                </a:xfrm>
                <a:prstGeom prst="rect">
                  <a:avLst/>
                </a:prstGeom>
                <a:noFill/>
              </p:spPr>
              <p:txBody>
                <a:bodyPr wrap="square" rtlCol="0">
                  <a:spAutoFit/>
                </a:bodyPr>
                <a:lstStyle/>
                <a:p>
                  <a:pPr marL="0" marR="0" lvl="0" indent="0" defTabSz="685783" eaLnBrk="1" fontAlgn="auto" latinLnBrk="0" hangingPunct="1">
                    <a:lnSpc>
                      <a:spcPct val="100000"/>
                    </a:lnSpc>
                    <a:spcBef>
                      <a:spcPts val="0"/>
                    </a:spcBef>
                    <a:spcAft>
                      <a:spcPts val="0"/>
                    </a:spcAft>
                    <a:buClrTx/>
                    <a:buSzTx/>
                    <a:buFont typeface="Arial"/>
                    <a:buNone/>
                  </a:pPr>
                  <a:r>
                    <a:rPr kumimoji="0" lang="en-US" sz="1400" b="1" i="0" u="none" strike="noStrike" kern="0" cap="none" spc="0" normalizeH="0" baseline="0" noProof="0">
                      <a:ln>
                        <a:noFill/>
                      </a:ln>
                      <a:solidFill>
                        <a:srgbClr val="ED7D31">
                          <a:lumMod val="50000"/>
                        </a:srgbClr>
                      </a:solidFill>
                      <a:effectLst/>
                      <a:uLnTx/>
                      <a:uFillTx/>
                      <a:cs typeface="Arial"/>
                      <a:sym typeface="Arial"/>
                    </a:rPr>
                    <a:t>PAINS</a:t>
                  </a:r>
                </a:p>
              </p:txBody>
            </p:sp>
            <p:sp>
              <p:nvSpPr>
                <p:cNvPr id="41" name="TextBox 31"/>
                <p:cNvSpPr txBox="1"/>
                <p:nvPr/>
              </p:nvSpPr>
              <p:spPr>
                <a:xfrm>
                  <a:off x="3315382" y="1377599"/>
                  <a:ext cx="874240" cy="288396"/>
                </a:xfrm>
                <a:prstGeom prst="rect">
                  <a:avLst/>
                </a:prstGeom>
                <a:noFill/>
              </p:spPr>
              <p:txBody>
                <a:bodyPr wrap="square" rtlCol="0">
                  <a:spAutoFit/>
                </a:bodyPr>
                <a:lstStyle/>
                <a:p>
                  <a:pPr marL="0" marR="0" lvl="0" indent="0" defTabSz="685783" eaLnBrk="1" fontAlgn="auto" latinLnBrk="0" hangingPunct="1">
                    <a:lnSpc>
                      <a:spcPct val="100000"/>
                    </a:lnSpc>
                    <a:spcBef>
                      <a:spcPts val="0"/>
                    </a:spcBef>
                    <a:spcAft>
                      <a:spcPts val="0"/>
                    </a:spcAft>
                    <a:buClrTx/>
                    <a:buSzTx/>
                    <a:buFont typeface="Arial"/>
                    <a:buNone/>
                  </a:pPr>
                  <a:r>
                    <a:rPr kumimoji="0" lang="en-US" sz="1400" b="1" i="0" u="none" strike="noStrike" kern="0" cap="none" spc="0" normalizeH="0" baseline="0" noProof="0" dirty="0">
                      <a:ln>
                        <a:noFill/>
                      </a:ln>
                      <a:solidFill>
                        <a:srgbClr val="ED7D31">
                          <a:lumMod val="50000"/>
                        </a:srgbClr>
                      </a:solidFill>
                      <a:effectLst/>
                      <a:uLnTx/>
                      <a:uFillTx/>
                      <a:cs typeface="Arial"/>
                      <a:sym typeface="Arial"/>
                    </a:rPr>
                    <a:t>GAINS</a:t>
                  </a:r>
                </a:p>
              </p:txBody>
            </p:sp>
          </p:grpSp>
          <p:grpSp>
            <p:nvGrpSpPr>
              <p:cNvPr id="25" name="Group 15"/>
              <p:cNvGrpSpPr/>
              <p:nvPr/>
            </p:nvGrpSpPr>
            <p:grpSpPr>
              <a:xfrm>
                <a:off x="621361" y="1125830"/>
                <a:ext cx="2100331" cy="1835386"/>
                <a:chOff x="621361" y="1125830"/>
                <a:chExt cx="2100331" cy="1835386"/>
              </a:xfrm>
            </p:grpSpPr>
            <p:sp>
              <p:nvSpPr>
                <p:cNvPr id="26" name="Rectangle 16"/>
                <p:cNvSpPr/>
                <p:nvPr/>
              </p:nvSpPr>
              <p:spPr>
                <a:xfrm>
                  <a:off x="653143" y="1125830"/>
                  <a:ext cx="1828800" cy="1828800"/>
                </a:xfrm>
                <a:prstGeom prst="rect">
                  <a:avLst/>
                </a:prstGeom>
                <a:solidFill>
                  <a:srgbClr val="70AD47">
                    <a:lumMod val="60000"/>
                    <a:lumOff val="40000"/>
                  </a:srgbClr>
                </a:solidFill>
                <a:ln w="12700" cap="flat" cmpd="sng" algn="ctr">
                  <a:noFill/>
                  <a:prstDash val="solid"/>
                  <a:miter lim="800000"/>
                </a:ln>
                <a:effectLst/>
              </p:spPr>
              <p:txBody>
                <a:bodyPr rtlCol="0" anchor="ctr"/>
                <a:lstStyle/>
                <a:p>
                  <a:pPr marL="0" marR="0" lvl="0" indent="0" algn="ctr" defTabSz="685783" eaLnBrk="1" fontAlgn="auto" latinLnBrk="0" hangingPunct="1">
                    <a:lnSpc>
                      <a:spcPct val="100000"/>
                    </a:lnSpc>
                    <a:spcBef>
                      <a:spcPts val="0"/>
                    </a:spcBef>
                    <a:spcAft>
                      <a:spcPts val="0"/>
                    </a:spcAft>
                    <a:buClrTx/>
                    <a:buSzTx/>
                    <a:buFont typeface="Arial"/>
                    <a:buNone/>
                  </a:pPr>
                  <a:endParaRPr kumimoji="0" lang="en-US" sz="3200" b="0" i="0" u="none" strike="noStrike" kern="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27" name="Flowchart: Connector 17"/>
                <p:cNvSpPr/>
                <p:nvPr/>
              </p:nvSpPr>
              <p:spPr>
                <a:xfrm>
                  <a:off x="1415143" y="1891123"/>
                  <a:ext cx="304800" cy="304800"/>
                </a:xfrm>
                <a:prstGeom prst="flowChartConnector">
                  <a:avLst/>
                </a:prstGeom>
                <a:solidFill>
                  <a:srgbClr val="70AD47">
                    <a:lumMod val="75000"/>
                  </a:srgbClr>
                </a:solidFill>
                <a:ln w="12700" cap="flat" cmpd="sng" algn="ctr">
                  <a:noFill/>
                  <a:prstDash val="solid"/>
                  <a:miter lim="800000"/>
                </a:ln>
                <a:effectLst/>
              </p:spPr>
              <p:txBody>
                <a:bodyPr rtlCol="0" anchor="ctr"/>
                <a:lstStyle/>
                <a:p>
                  <a:pPr marL="0" marR="0" lvl="0" indent="0" algn="ctr" defTabSz="685783" eaLnBrk="1" fontAlgn="auto" latinLnBrk="0" hangingPunct="1">
                    <a:lnSpc>
                      <a:spcPct val="100000"/>
                    </a:lnSpc>
                    <a:spcBef>
                      <a:spcPts val="0"/>
                    </a:spcBef>
                    <a:spcAft>
                      <a:spcPts val="0"/>
                    </a:spcAft>
                    <a:buClrTx/>
                    <a:buSzTx/>
                    <a:buFont typeface="Arial"/>
                    <a:buNone/>
                  </a:pPr>
                  <a:endParaRPr kumimoji="0" lang="en-US" sz="3200" b="0" i="0" u="none" strike="noStrike" kern="0" cap="none" spc="0" normalizeH="0" baseline="0" noProof="0">
                    <a:ln>
                      <a:noFill/>
                    </a:ln>
                    <a:solidFill>
                      <a:prstClr val="white"/>
                    </a:solidFill>
                    <a:effectLst/>
                    <a:uLnTx/>
                    <a:uFillTx/>
                    <a:latin typeface="Calibri" panose="020F0502020204030204"/>
                    <a:ea typeface="+mn-ea"/>
                    <a:cs typeface="+mn-cs"/>
                    <a:sym typeface="Arial"/>
                  </a:endParaRPr>
                </a:p>
              </p:txBody>
            </p:sp>
            <p:cxnSp>
              <p:nvCxnSpPr>
                <p:cNvPr id="28" name="Straight Arrow Connector 18"/>
                <p:cNvCxnSpPr>
                  <a:cxnSpLocks/>
                  <a:endCxn id="26" idx="3"/>
                </p:cNvCxnSpPr>
                <p:nvPr/>
              </p:nvCxnSpPr>
              <p:spPr>
                <a:xfrm>
                  <a:off x="1738265" y="2040230"/>
                  <a:ext cx="743678" cy="0"/>
                </a:xfrm>
                <a:prstGeom prst="straightConnector1">
                  <a:avLst/>
                </a:prstGeom>
                <a:noFill/>
                <a:ln w="38100" cap="flat" cmpd="sng" algn="ctr">
                  <a:solidFill>
                    <a:srgbClr val="A5A5A5"/>
                  </a:solidFill>
                  <a:prstDash val="solid"/>
                  <a:miter lim="800000"/>
                  <a:tailEnd type="triangle"/>
                </a:ln>
                <a:effectLst/>
              </p:spPr>
            </p:cxnSp>
            <p:cxnSp>
              <p:nvCxnSpPr>
                <p:cNvPr id="29" name="Straight Connector 19"/>
                <p:cNvCxnSpPr>
                  <a:cxnSpLocks/>
                  <a:stCxn id="27" idx="0"/>
                </p:cNvCxnSpPr>
                <p:nvPr/>
              </p:nvCxnSpPr>
              <p:spPr>
                <a:xfrm flipH="1" flipV="1">
                  <a:off x="653143" y="1125830"/>
                  <a:ext cx="914400" cy="765293"/>
                </a:xfrm>
                <a:prstGeom prst="line">
                  <a:avLst/>
                </a:prstGeom>
                <a:noFill/>
                <a:ln w="38100" cap="flat" cmpd="sng" algn="ctr">
                  <a:solidFill>
                    <a:srgbClr val="A5A5A5"/>
                  </a:solidFill>
                  <a:prstDash val="solid"/>
                  <a:miter lim="800000"/>
                </a:ln>
                <a:effectLst/>
              </p:spPr>
            </p:cxnSp>
            <p:cxnSp>
              <p:nvCxnSpPr>
                <p:cNvPr id="30" name="Straight Connector 20"/>
                <p:cNvCxnSpPr>
                  <a:cxnSpLocks/>
                </p:cNvCxnSpPr>
                <p:nvPr/>
              </p:nvCxnSpPr>
              <p:spPr>
                <a:xfrm flipH="1">
                  <a:off x="653143" y="2202509"/>
                  <a:ext cx="925766" cy="758707"/>
                </a:xfrm>
                <a:prstGeom prst="line">
                  <a:avLst/>
                </a:prstGeom>
                <a:noFill/>
                <a:ln w="38100" cap="flat" cmpd="sng" algn="ctr">
                  <a:solidFill>
                    <a:srgbClr val="A5A5A5"/>
                  </a:solidFill>
                  <a:prstDash val="solid"/>
                  <a:miter lim="800000"/>
                </a:ln>
                <a:effectLst/>
              </p:spPr>
            </p:cxnSp>
            <p:sp>
              <p:nvSpPr>
                <p:cNvPr id="31" name="TextBox 21"/>
                <p:cNvSpPr txBox="1"/>
                <p:nvPr/>
              </p:nvSpPr>
              <p:spPr>
                <a:xfrm>
                  <a:off x="1277714" y="1415746"/>
                  <a:ext cx="1443978" cy="288396"/>
                </a:xfrm>
                <a:prstGeom prst="rect">
                  <a:avLst/>
                </a:prstGeom>
                <a:noFill/>
              </p:spPr>
              <p:txBody>
                <a:bodyPr wrap="square" rtlCol="0">
                  <a:spAutoFit/>
                </a:bodyPr>
                <a:lstStyle/>
                <a:p>
                  <a:pPr lvl="0" defTabSz="685783"/>
                  <a:r>
                    <a:rPr lang="en-US" sz="1400" b="1" kern="0" dirty="0">
                      <a:solidFill>
                        <a:srgbClr val="70AD47">
                          <a:lumMod val="50000"/>
                        </a:srgbClr>
                      </a:solidFill>
                      <a:cs typeface="Arial"/>
                      <a:sym typeface="Arial"/>
                    </a:rPr>
                    <a:t>GAIN CREATORS</a:t>
                  </a:r>
                  <a:endParaRPr kumimoji="0" lang="en-US" sz="1400" b="1" i="0" u="none" strike="noStrike" kern="0" cap="none" spc="0" normalizeH="0" baseline="0" noProof="0" dirty="0">
                    <a:ln>
                      <a:noFill/>
                    </a:ln>
                    <a:solidFill>
                      <a:srgbClr val="70AD47">
                        <a:lumMod val="50000"/>
                      </a:srgbClr>
                    </a:solidFill>
                    <a:effectLst/>
                    <a:uLnTx/>
                    <a:uFillTx/>
                    <a:cs typeface="Arial"/>
                    <a:sym typeface="Arial"/>
                  </a:endParaRPr>
                </a:p>
              </p:txBody>
            </p:sp>
            <p:sp>
              <p:nvSpPr>
                <p:cNvPr id="32" name="TextBox 22"/>
                <p:cNvSpPr txBox="1"/>
                <p:nvPr/>
              </p:nvSpPr>
              <p:spPr>
                <a:xfrm>
                  <a:off x="1391480" y="2351193"/>
                  <a:ext cx="1277154" cy="288396"/>
                </a:xfrm>
                <a:prstGeom prst="rect">
                  <a:avLst/>
                </a:prstGeom>
                <a:noFill/>
              </p:spPr>
              <p:txBody>
                <a:bodyPr wrap="square" rtlCol="0">
                  <a:spAutoFit/>
                </a:bodyPr>
                <a:lstStyle/>
                <a:p>
                  <a:pPr marL="0" marR="0" lvl="0" indent="0" defTabSz="685783" eaLnBrk="1" fontAlgn="auto" latinLnBrk="0" hangingPunct="1">
                    <a:lnSpc>
                      <a:spcPct val="100000"/>
                    </a:lnSpc>
                    <a:spcBef>
                      <a:spcPts val="0"/>
                    </a:spcBef>
                    <a:spcAft>
                      <a:spcPts val="0"/>
                    </a:spcAft>
                    <a:buClrTx/>
                    <a:buSzTx/>
                    <a:buFont typeface="Arial"/>
                    <a:buNone/>
                  </a:pPr>
                  <a:r>
                    <a:rPr kumimoji="0" lang="en-US" sz="1400" b="1" i="0" u="none" strike="noStrike" kern="0" cap="none" spc="0" normalizeH="0" baseline="0" noProof="0">
                      <a:ln>
                        <a:noFill/>
                      </a:ln>
                      <a:solidFill>
                        <a:srgbClr val="70AD47">
                          <a:lumMod val="50000"/>
                        </a:srgbClr>
                      </a:solidFill>
                      <a:effectLst/>
                      <a:uLnTx/>
                      <a:uFillTx/>
                      <a:cs typeface="Arial"/>
                      <a:sym typeface="Arial"/>
                    </a:rPr>
                    <a:t>PAIN KILLERS</a:t>
                  </a:r>
                </a:p>
              </p:txBody>
            </p:sp>
            <p:sp>
              <p:nvSpPr>
                <p:cNvPr id="33" name="TextBox 23"/>
                <p:cNvSpPr txBox="1"/>
                <p:nvPr/>
              </p:nvSpPr>
              <p:spPr>
                <a:xfrm>
                  <a:off x="621361" y="1772754"/>
                  <a:ext cx="1277154" cy="490272"/>
                </a:xfrm>
                <a:prstGeom prst="rect">
                  <a:avLst/>
                </a:prstGeom>
                <a:noFill/>
              </p:spPr>
              <p:txBody>
                <a:bodyPr wrap="square" rtlCol="0">
                  <a:spAutoFit/>
                </a:bodyPr>
                <a:lstStyle/>
                <a:p>
                  <a:pPr marL="0" marR="0" lvl="0" indent="0" defTabSz="685783" eaLnBrk="1" fontAlgn="auto" latinLnBrk="0" hangingPunct="1">
                    <a:lnSpc>
                      <a:spcPct val="100000"/>
                    </a:lnSpc>
                    <a:spcBef>
                      <a:spcPts val="0"/>
                    </a:spcBef>
                    <a:spcAft>
                      <a:spcPts val="0"/>
                    </a:spcAft>
                    <a:buClrTx/>
                    <a:buSzTx/>
                    <a:buFont typeface="Arial"/>
                    <a:buNone/>
                  </a:pPr>
                  <a:r>
                    <a:rPr kumimoji="0" lang="en-US" sz="1400" b="1" i="0" u="none" strike="noStrike" kern="0" cap="none" spc="0" normalizeH="0" baseline="0" noProof="0" dirty="0">
                      <a:ln>
                        <a:noFill/>
                      </a:ln>
                      <a:solidFill>
                        <a:srgbClr val="70AD47">
                          <a:lumMod val="50000"/>
                        </a:srgbClr>
                      </a:solidFill>
                      <a:effectLst/>
                      <a:uLnTx/>
                      <a:uFillTx/>
                      <a:cs typeface="Arial"/>
                      <a:sym typeface="Arial"/>
                    </a:rPr>
                    <a:t>PRODUCT/ </a:t>
                  </a:r>
                </a:p>
                <a:p>
                  <a:pPr marL="0" marR="0" lvl="0" indent="0" defTabSz="685783" eaLnBrk="1" fontAlgn="auto" latinLnBrk="0" hangingPunct="1">
                    <a:lnSpc>
                      <a:spcPct val="100000"/>
                    </a:lnSpc>
                    <a:spcBef>
                      <a:spcPts val="0"/>
                    </a:spcBef>
                    <a:spcAft>
                      <a:spcPts val="0"/>
                    </a:spcAft>
                    <a:buClrTx/>
                    <a:buSzTx/>
                    <a:buFont typeface="Arial"/>
                    <a:buNone/>
                  </a:pPr>
                  <a:r>
                    <a:rPr kumimoji="0" lang="en-US" sz="1400" b="1" i="0" u="none" strike="noStrike" kern="0" cap="none" spc="0" normalizeH="0" baseline="0" noProof="0" dirty="0">
                      <a:ln>
                        <a:noFill/>
                      </a:ln>
                      <a:solidFill>
                        <a:srgbClr val="70AD47">
                          <a:lumMod val="50000"/>
                        </a:srgbClr>
                      </a:solidFill>
                      <a:effectLst/>
                      <a:uLnTx/>
                      <a:uFillTx/>
                      <a:cs typeface="Arial"/>
                      <a:sym typeface="Arial"/>
                    </a:rPr>
                    <a:t>SERVICE</a:t>
                  </a:r>
                </a:p>
              </p:txBody>
            </p:sp>
          </p:grpSp>
        </p:grpSp>
        <p:cxnSp>
          <p:nvCxnSpPr>
            <p:cNvPr id="5" name="Straight Connector 32"/>
            <p:cNvCxnSpPr>
              <a:cxnSpLocks/>
            </p:cNvCxnSpPr>
            <p:nvPr/>
          </p:nvCxnSpPr>
          <p:spPr>
            <a:xfrm flipV="1">
              <a:off x="3639097" y="1771429"/>
              <a:ext cx="7608" cy="648440"/>
            </a:xfrm>
            <a:prstGeom prst="line">
              <a:avLst/>
            </a:prstGeom>
            <a:noFill/>
            <a:ln w="19050" cap="flat" cmpd="sng" algn="ctr">
              <a:solidFill>
                <a:srgbClr val="70AD47"/>
              </a:solidFill>
              <a:prstDash val="solid"/>
              <a:miter lim="800000"/>
            </a:ln>
            <a:effectLst/>
          </p:spPr>
        </p:cxnSp>
        <p:cxnSp>
          <p:nvCxnSpPr>
            <p:cNvPr id="6" name="Straight Connector 33"/>
            <p:cNvCxnSpPr>
              <a:cxnSpLocks/>
            </p:cNvCxnSpPr>
            <p:nvPr/>
          </p:nvCxnSpPr>
          <p:spPr>
            <a:xfrm flipH="1" flipV="1">
              <a:off x="2949027" y="1775840"/>
              <a:ext cx="706208" cy="6152"/>
            </a:xfrm>
            <a:prstGeom prst="line">
              <a:avLst/>
            </a:prstGeom>
            <a:noFill/>
            <a:ln w="19050" cap="flat" cmpd="sng" algn="ctr">
              <a:solidFill>
                <a:srgbClr val="70AD47"/>
              </a:solidFill>
              <a:prstDash val="solid"/>
              <a:miter lim="800000"/>
            </a:ln>
            <a:effectLst/>
          </p:spPr>
        </p:cxnSp>
        <p:sp>
          <p:nvSpPr>
            <p:cNvPr id="7" name="TextBox 34"/>
            <p:cNvSpPr txBox="1"/>
            <p:nvPr/>
          </p:nvSpPr>
          <p:spPr>
            <a:xfrm>
              <a:off x="993509" y="1343410"/>
              <a:ext cx="1949094" cy="753213"/>
            </a:xfrm>
            <a:prstGeom prst="rect">
              <a:avLst/>
            </a:prstGeom>
            <a:noFill/>
            <a:ln>
              <a:solidFill>
                <a:srgbClr val="E7E6E6">
                  <a:lumMod val="50000"/>
                </a:srgbClr>
              </a:solidFill>
            </a:ln>
          </p:spPr>
          <p:txBody>
            <a:bodyPr wrap="square" rtlCol="0">
              <a:spAutoFit/>
            </a:bodyPr>
            <a:lstStyle/>
            <a:p>
              <a:pPr>
                <a:buFont typeface="Arial" pitchFamily="34" charset="0"/>
                <a:buChar char="•"/>
              </a:pPr>
              <a:r>
                <a:rPr lang="en-IN" sz="1200" i="1" kern="0" dirty="0">
                  <a:cs typeface="Calibri" panose="020F0502020204030204"/>
                  <a:sym typeface="Wingdings" panose="05000000000000000000" pitchFamily="2" charset="2"/>
                </a:rPr>
                <a:t>Increased safety and peace of mind through proactive gas leakage prevention</a:t>
              </a:r>
            </a:p>
            <a:p>
              <a:pPr>
                <a:buFont typeface="Arial" pitchFamily="34" charset="0"/>
                <a:buChar char="•"/>
              </a:pPr>
              <a:r>
                <a:rPr lang="en-IN" sz="1200" i="1" kern="0" dirty="0">
                  <a:cs typeface="Calibri" panose="020F0502020204030204"/>
                  <a:sym typeface="Wingdings" panose="05000000000000000000" pitchFamily="2" charset="2"/>
                </a:rPr>
                <a:t>Convenient and intuitive control of the gas stove from anywhere</a:t>
              </a:r>
            </a:p>
            <a:p>
              <a:pPr>
                <a:buFont typeface="Arial" pitchFamily="34" charset="0"/>
                <a:buChar char="•"/>
              </a:pPr>
              <a:r>
                <a:rPr lang="en-IN" sz="1200" i="1" kern="0" dirty="0">
                  <a:cs typeface="Calibri" panose="020F0502020204030204"/>
                  <a:sym typeface="Wingdings" panose="05000000000000000000" pitchFamily="2" charset="2"/>
                </a:rPr>
                <a:t>Better decision-making with access to gas usage data and insights.</a:t>
              </a:r>
            </a:p>
          </p:txBody>
        </p:sp>
        <p:cxnSp>
          <p:nvCxnSpPr>
            <p:cNvPr id="8" name="Straight Connector 37"/>
            <p:cNvCxnSpPr>
              <a:cxnSpLocks/>
            </p:cNvCxnSpPr>
            <p:nvPr/>
          </p:nvCxnSpPr>
          <p:spPr>
            <a:xfrm flipV="1">
              <a:off x="3639097" y="3644573"/>
              <a:ext cx="0" cy="385285"/>
            </a:xfrm>
            <a:prstGeom prst="line">
              <a:avLst/>
            </a:prstGeom>
            <a:noFill/>
            <a:ln w="19050" cap="flat" cmpd="sng" algn="ctr">
              <a:solidFill>
                <a:srgbClr val="70AD47"/>
              </a:solidFill>
              <a:prstDash val="solid"/>
              <a:miter lim="800000"/>
            </a:ln>
            <a:effectLst/>
          </p:spPr>
        </p:cxnSp>
        <p:cxnSp>
          <p:nvCxnSpPr>
            <p:cNvPr id="9" name="Straight Connector 38"/>
            <p:cNvCxnSpPr>
              <a:cxnSpLocks/>
            </p:cNvCxnSpPr>
            <p:nvPr/>
          </p:nvCxnSpPr>
          <p:spPr>
            <a:xfrm flipH="1" flipV="1">
              <a:off x="2814378" y="4029857"/>
              <a:ext cx="840857" cy="1839"/>
            </a:xfrm>
            <a:prstGeom prst="line">
              <a:avLst/>
            </a:prstGeom>
            <a:noFill/>
            <a:ln w="19050" cap="flat" cmpd="sng" algn="ctr">
              <a:solidFill>
                <a:srgbClr val="70AD47"/>
              </a:solidFill>
              <a:prstDash val="solid"/>
              <a:miter lim="800000"/>
            </a:ln>
            <a:effectLst/>
          </p:spPr>
        </p:cxnSp>
        <p:sp>
          <p:nvSpPr>
            <p:cNvPr id="10" name="TextBox 39"/>
            <p:cNvSpPr txBox="1"/>
            <p:nvPr/>
          </p:nvSpPr>
          <p:spPr>
            <a:xfrm>
              <a:off x="1037440" y="3648984"/>
              <a:ext cx="1804149" cy="869092"/>
            </a:xfrm>
            <a:prstGeom prst="rect">
              <a:avLst/>
            </a:prstGeom>
            <a:noFill/>
            <a:ln>
              <a:solidFill>
                <a:srgbClr val="E7E6E6">
                  <a:lumMod val="50000"/>
                </a:srgbClr>
              </a:solidFill>
            </a:ln>
          </p:spPr>
          <p:txBody>
            <a:bodyPr wrap="square" rtlCol="0">
              <a:spAutoFit/>
            </a:bodyPr>
            <a:lstStyle/>
            <a:p>
              <a:pPr>
                <a:buFont typeface="Arial" pitchFamily="34" charset="0"/>
                <a:buChar char="•"/>
              </a:pPr>
              <a:r>
                <a:rPr lang="en-IN" sz="1200" i="1" kern="0" dirty="0">
                  <a:cs typeface="Calibri" panose="020F0502020204030204"/>
                  <a:sym typeface="Arial"/>
                </a:rPr>
                <a:t>Early detection of gas leaks and automatic shut-off for enhanced safety</a:t>
              </a:r>
            </a:p>
            <a:p>
              <a:pPr>
                <a:buFont typeface="Arial" pitchFamily="34" charset="0"/>
                <a:buChar char="•"/>
              </a:pPr>
              <a:r>
                <a:rPr lang="en-IN" sz="1200" i="1" kern="0" dirty="0">
                  <a:cs typeface="Calibri" panose="020F0502020204030204"/>
                  <a:sym typeface="Arial"/>
                </a:rPr>
                <a:t>Remote control and monitoring capabilities for convenience and peace of mind</a:t>
              </a:r>
            </a:p>
            <a:p>
              <a:pPr>
                <a:buFont typeface="Arial" pitchFamily="34" charset="0"/>
                <a:buChar char="•"/>
              </a:pPr>
              <a:r>
                <a:rPr lang="en-IN" sz="1200" i="1" kern="0" dirty="0">
                  <a:cs typeface="Calibri" panose="020F0502020204030204"/>
                  <a:sym typeface="Arial"/>
                </a:rPr>
                <a:t>Access to historical data and insights for better gas stove management</a:t>
              </a:r>
            </a:p>
          </p:txBody>
        </p:sp>
        <p:cxnSp>
          <p:nvCxnSpPr>
            <p:cNvPr id="11" name="Straight Connector 40"/>
            <p:cNvCxnSpPr>
              <a:cxnSpLocks/>
            </p:cNvCxnSpPr>
            <p:nvPr/>
          </p:nvCxnSpPr>
          <p:spPr>
            <a:xfrm flipH="1">
              <a:off x="3515381" y="2838188"/>
              <a:ext cx="36888" cy="0"/>
            </a:xfrm>
            <a:prstGeom prst="line">
              <a:avLst/>
            </a:prstGeom>
            <a:noFill/>
            <a:ln w="19050" cap="flat" cmpd="sng" algn="ctr">
              <a:solidFill>
                <a:srgbClr val="70AD47"/>
              </a:solidFill>
              <a:prstDash val="solid"/>
              <a:miter lim="800000"/>
            </a:ln>
            <a:effectLst/>
          </p:spPr>
        </p:cxnSp>
        <p:cxnSp>
          <p:nvCxnSpPr>
            <p:cNvPr id="12" name="Straight Connector 41"/>
            <p:cNvCxnSpPr>
              <a:cxnSpLocks/>
            </p:cNvCxnSpPr>
            <p:nvPr/>
          </p:nvCxnSpPr>
          <p:spPr>
            <a:xfrm flipV="1">
              <a:off x="2882538" y="2333337"/>
              <a:ext cx="0" cy="1182920"/>
            </a:xfrm>
            <a:prstGeom prst="line">
              <a:avLst/>
            </a:prstGeom>
            <a:noFill/>
            <a:ln w="19050" cap="flat" cmpd="sng" algn="ctr">
              <a:solidFill>
                <a:srgbClr val="70AD47"/>
              </a:solidFill>
              <a:prstDash val="solid"/>
              <a:miter lim="800000"/>
            </a:ln>
            <a:effectLst/>
          </p:spPr>
        </p:cxnSp>
        <p:sp>
          <p:nvSpPr>
            <p:cNvPr id="15" name="TextBox 44"/>
            <p:cNvSpPr txBox="1"/>
            <p:nvPr/>
          </p:nvSpPr>
          <p:spPr>
            <a:xfrm>
              <a:off x="5738046" y="1465937"/>
              <a:ext cx="1936027" cy="1173273"/>
            </a:xfrm>
            <a:prstGeom prst="rect">
              <a:avLst/>
            </a:prstGeom>
            <a:noFill/>
            <a:ln>
              <a:solidFill>
                <a:srgbClr val="E7E6E6">
                  <a:lumMod val="50000"/>
                </a:srgbClr>
              </a:solidFill>
            </a:ln>
          </p:spPr>
          <p:txBody>
            <a:bodyPr wrap="square" lIns="68580" tIns="34290" rIns="68580" bIns="34290" rtlCol="0" anchor="t">
              <a:spAutoFit/>
            </a:bodyPr>
            <a:lstStyle/>
            <a:p>
              <a:pPr lvl="0" defTabSz="685783">
                <a:buFont typeface="Arial" pitchFamily="34" charset="0"/>
                <a:buChar char="•"/>
              </a:pPr>
              <a:r>
                <a:rPr lang="en-IN" sz="1300" i="1" kern="0" dirty="0">
                  <a:cs typeface="Calibri" panose="020F0502020204030204"/>
                  <a:sym typeface="Arial"/>
                </a:rPr>
                <a:t>Enhanced safety and peace of mind regarding gas stove usage</a:t>
              </a:r>
            </a:p>
            <a:p>
              <a:pPr lvl="0" defTabSz="685783">
                <a:buFont typeface="Arial" pitchFamily="34" charset="0"/>
                <a:buChar char="•"/>
              </a:pPr>
              <a:r>
                <a:rPr lang="en-IN" sz="1300" i="1" kern="0" dirty="0">
                  <a:cs typeface="Calibri" panose="020F0502020204030204"/>
                  <a:sym typeface="Arial"/>
                </a:rPr>
                <a:t>Convenience and ease in controlling the gas stove from anywhere</a:t>
              </a:r>
            </a:p>
            <a:p>
              <a:pPr lvl="0" defTabSz="685783">
                <a:buFont typeface="Arial" pitchFamily="34" charset="0"/>
                <a:buChar char="•"/>
              </a:pPr>
              <a:r>
                <a:rPr lang="en-IN" sz="1300" i="1" kern="0" dirty="0">
                  <a:cs typeface="Calibri" panose="020F0502020204030204"/>
                  <a:sym typeface="Arial"/>
                </a:rPr>
                <a:t>Real-time alerts and notifications to prevent accidents</a:t>
              </a:r>
            </a:p>
            <a:p>
              <a:pPr lvl="0" defTabSz="685783">
                <a:buFont typeface="Arial" pitchFamily="34" charset="0"/>
                <a:buChar char="•"/>
              </a:pPr>
              <a:r>
                <a:rPr lang="en-IN" sz="1300" i="1" kern="0" dirty="0">
                  <a:cs typeface="Calibri" panose="020F0502020204030204"/>
                  <a:sym typeface="Arial"/>
                </a:rPr>
                <a:t>Access to historical data and insights on gas usage for informed decision-making</a:t>
              </a:r>
            </a:p>
          </p:txBody>
        </p:sp>
        <p:cxnSp>
          <p:nvCxnSpPr>
            <p:cNvPr id="16" name="Straight Connector 45"/>
            <p:cNvCxnSpPr>
              <a:cxnSpLocks/>
            </p:cNvCxnSpPr>
            <p:nvPr/>
          </p:nvCxnSpPr>
          <p:spPr>
            <a:xfrm>
              <a:off x="5774198" y="3045827"/>
              <a:ext cx="151861" cy="2850"/>
            </a:xfrm>
            <a:prstGeom prst="line">
              <a:avLst/>
            </a:prstGeom>
            <a:noFill/>
            <a:ln w="6350" cap="flat" cmpd="sng" algn="ctr">
              <a:solidFill>
                <a:srgbClr val="ED7D31"/>
              </a:solidFill>
              <a:prstDash val="solid"/>
              <a:miter lim="800000"/>
            </a:ln>
            <a:effectLst/>
          </p:spPr>
        </p:cxnSp>
        <p:cxnSp>
          <p:nvCxnSpPr>
            <p:cNvPr id="17" name="Straight Connector 46"/>
            <p:cNvCxnSpPr>
              <a:cxnSpLocks/>
            </p:cNvCxnSpPr>
            <p:nvPr/>
          </p:nvCxnSpPr>
          <p:spPr>
            <a:xfrm rot="5400000" flipH="1" flipV="1">
              <a:off x="5602967" y="3068266"/>
              <a:ext cx="621606" cy="1"/>
            </a:xfrm>
            <a:prstGeom prst="line">
              <a:avLst/>
            </a:prstGeom>
            <a:noFill/>
            <a:ln w="6350" cap="flat" cmpd="sng" algn="ctr">
              <a:solidFill>
                <a:srgbClr val="ED7D31"/>
              </a:solidFill>
              <a:prstDash val="solid"/>
              <a:miter lim="800000"/>
            </a:ln>
            <a:effectLst/>
          </p:spPr>
        </p:cxnSp>
        <p:sp>
          <p:nvSpPr>
            <p:cNvPr id="20" name="TextBox 49"/>
            <p:cNvSpPr txBox="1"/>
            <p:nvPr/>
          </p:nvSpPr>
          <p:spPr>
            <a:xfrm>
              <a:off x="5673091" y="3648982"/>
              <a:ext cx="2068716" cy="1124990"/>
            </a:xfrm>
            <a:prstGeom prst="rect">
              <a:avLst/>
            </a:prstGeom>
            <a:noFill/>
            <a:ln>
              <a:solidFill>
                <a:srgbClr val="E7E6E6">
                  <a:lumMod val="50000"/>
                </a:srgbClr>
              </a:solidFill>
            </a:ln>
          </p:spPr>
          <p:txBody>
            <a:bodyPr wrap="square" lIns="68580" tIns="34290" rIns="68580" bIns="34290" rtlCol="0" anchor="t">
              <a:spAutoFit/>
            </a:bodyPr>
            <a:lstStyle/>
            <a:p>
              <a:pPr marL="128111" lvl="0" indent="-128111" defTabSz="685783">
                <a:buFont typeface="Arial" pitchFamily="34" charset="0"/>
                <a:buChar char="•"/>
              </a:pPr>
              <a:r>
                <a:rPr lang="en-IN" sz="1400" i="1" kern="0" dirty="0">
                  <a:cs typeface="Calibri" panose="020F0502020204030204"/>
                  <a:sym typeface="Arial"/>
                </a:rPr>
                <a:t>Fear of potential gas leaks and associated safety hazards</a:t>
              </a:r>
            </a:p>
            <a:p>
              <a:pPr marL="128111" lvl="0" indent="-128111" defTabSz="685783">
                <a:buFont typeface="Arial" pitchFamily="34" charset="0"/>
                <a:buChar char="•"/>
              </a:pPr>
              <a:r>
                <a:rPr lang="en-IN" sz="1400" i="1" kern="0" dirty="0">
                  <a:cs typeface="Calibri" panose="020F0502020204030204"/>
                  <a:sym typeface="Arial"/>
                </a:rPr>
                <a:t>Busy schedule leading to forgetfulness in turning off the gas stove</a:t>
              </a:r>
            </a:p>
            <a:p>
              <a:pPr marL="128111" lvl="0" indent="-128111" defTabSz="685783">
                <a:buFont typeface="Arial" pitchFamily="34" charset="0"/>
                <a:buChar char="•"/>
              </a:pPr>
              <a:r>
                <a:rPr lang="en-IN" sz="1400" i="1" kern="0" dirty="0">
                  <a:cs typeface="Calibri" panose="020F0502020204030204"/>
                  <a:sym typeface="Arial"/>
                </a:rPr>
                <a:t>Lack of control and monitoring capabilities for the gas stove</a:t>
              </a:r>
            </a:p>
            <a:p>
              <a:pPr marL="128111" lvl="0" indent="-128111" defTabSz="685783">
                <a:buFont typeface="Arial" pitchFamily="34" charset="0"/>
                <a:buChar char="•"/>
              </a:pPr>
              <a:r>
                <a:rPr lang="en-IN" sz="1400" i="1" kern="0" dirty="0">
                  <a:cs typeface="Calibri" panose="020F0502020204030204"/>
                  <a:sym typeface="Arial"/>
                </a:rPr>
                <a:t>Inconvenience in managing gas stove manually</a:t>
              </a:r>
            </a:p>
          </p:txBody>
        </p:sp>
        <p:sp>
          <p:nvSpPr>
            <p:cNvPr id="21" name="TextBox 50"/>
            <p:cNvSpPr txBox="1"/>
            <p:nvPr/>
          </p:nvSpPr>
          <p:spPr>
            <a:xfrm>
              <a:off x="5957701" y="2709648"/>
              <a:ext cx="1719300" cy="796667"/>
            </a:xfrm>
            <a:prstGeom prst="rect">
              <a:avLst/>
            </a:prstGeom>
            <a:noFill/>
            <a:ln>
              <a:solidFill>
                <a:srgbClr val="E7E6E6">
                  <a:lumMod val="50000"/>
                </a:srgbClr>
              </a:solidFill>
            </a:ln>
          </p:spPr>
          <p:txBody>
            <a:bodyPr wrap="square" lIns="68580" tIns="34290" rIns="68580" bIns="34290" rtlCol="0" anchor="t">
              <a:spAutoFit/>
            </a:bodyPr>
            <a:lstStyle/>
            <a:p>
              <a:pPr marL="128111" lvl="0" indent="-128111" defTabSz="685783">
                <a:buFont typeface="Arial" pitchFamily="34" charset="0"/>
                <a:buChar char="•"/>
              </a:pPr>
              <a:r>
                <a:rPr lang="en-IN" sz="1300" i="1" kern="0" dirty="0">
                  <a:cs typeface="Calibri" panose="020F0502020204030204"/>
                  <a:sym typeface="Arial"/>
                </a:rPr>
                <a:t>Ensure the safety of the gas stove and prevent potential gas leaks</a:t>
              </a:r>
            </a:p>
            <a:p>
              <a:pPr marL="128111" lvl="0" indent="-128111" defTabSz="685783">
                <a:buFont typeface="Arial" pitchFamily="34" charset="0"/>
                <a:buChar char="•"/>
              </a:pPr>
              <a:r>
                <a:rPr lang="en-IN" sz="1300" i="1" kern="0" dirty="0">
                  <a:cs typeface="Calibri" panose="020F0502020204030204"/>
                  <a:sym typeface="Arial"/>
                </a:rPr>
                <a:t>Simplify the management and control of the gas stove</a:t>
              </a:r>
            </a:p>
            <a:p>
              <a:pPr marL="128111" lvl="0" indent="-128111" defTabSz="685783">
                <a:buFont typeface="Arial" pitchFamily="34" charset="0"/>
                <a:buChar char="•"/>
              </a:pPr>
              <a:r>
                <a:rPr lang="en-IN" sz="1300" i="1" kern="0" dirty="0">
                  <a:cs typeface="Calibri" panose="020F0502020204030204"/>
                  <a:sym typeface="Arial"/>
                </a:rPr>
                <a:t>Access real-time information and alerts regarding gas usage</a:t>
              </a:r>
            </a:p>
          </p:txBody>
        </p:sp>
        <p:sp>
          <p:nvSpPr>
            <p:cNvPr id="22" name="TextBox 51"/>
            <p:cNvSpPr txBox="1"/>
            <p:nvPr/>
          </p:nvSpPr>
          <p:spPr>
            <a:xfrm>
              <a:off x="993510" y="2381024"/>
              <a:ext cx="1819070" cy="1004283"/>
            </a:xfrm>
            <a:prstGeom prst="rect">
              <a:avLst/>
            </a:prstGeom>
            <a:noFill/>
            <a:ln>
              <a:solidFill>
                <a:srgbClr val="E7E6E6">
                  <a:lumMod val="50000"/>
                </a:srgbClr>
              </a:solidFill>
            </a:ln>
          </p:spPr>
          <p:txBody>
            <a:bodyPr wrap="square" rtlCol="0">
              <a:spAutoFit/>
            </a:bodyPr>
            <a:lstStyle/>
            <a:p>
              <a:pPr lvl="0">
                <a:buFont typeface="Arial" pitchFamily="34" charset="0"/>
                <a:buChar char="•"/>
              </a:pPr>
              <a:r>
                <a:rPr lang="en-IN" sz="1400" i="1" kern="0" dirty="0">
                  <a:cs typeface="Calibri" panose="020F0502020204030204"/>
                  <a:sym typeface="Arial"/>
                </a:rPr>
                <a:t>Smart gas leakage detection sensor and shut-off system</a:t>
              </a:r>
            </a:p>
            <a:p>
              <a:pPr lvl="0">
                <a:buFont typeface="Arial" pitchFamily="34" charset="0"/>
                <a:buChar char="•"/>
              </a:pPr>
              <a:r>
                <a:rPr lang="en-IN" sz="1400" i="1" kern="0" dirty="0">
                  <a:cs typeface="Calibri" panose="020F0502020204030204"/>
                  <a:sym typeface="Arial"/>
                </a:rPr>
                <a:t>Mobile application for remote control and monitoring</a:t>
              </a:r>
            </a:p>
            <a:p>
              <a:pPr lvl="0">
                <a:buFont typeface="Arial" pitchFamily="34" charset="0"/>
                <a:buChar char="•"/>
              </a:pPr>
              <a:r>
                <a:rPr lang="en-IN" sz="1400" i="1" kern="0" dirty="0">
                  <a:cs typeface="Calibri" panose="020F0502020204030204"/>
                  <a:sym typeface="Arial"/>
                </a:rPr>
                <a:t>Real-time alerts and notifications</a:t>
              </a:r>
            </a:p>
            <a:p>
              <a:pPr lvl="0">
                <a:buFont typeface="Arial" pitchFamily="34" charset="0"/>
                <a:buChar char="•"/>
              </a:pPr>
              <a:r>
                <a:rPr lang="en-IN" sz="1400" i="1" kern="0" dirty="0">
                  <a:cs typeface="Calibri" panose="020F0502020204030204"/>
                  <a:sym typeface="Arial"/>
                </a:rPr>
                <a:t>Historical data and insights on gas usage</a:t>
              </a:r>
            </a:p>
          </p:txBody>
        </p:sp>
        <p:cxnSp>
          <p:nvCxnSpPr>
            <p:cNvPr id="23" name="Straight Connector 52"/>
            <p:cNvCxnSpPr>
              <a:cxnSpLocks/>
            </p:cNvCxnSpPr>
            <p:nvPr/>
          </p:nvCxnSpPr>
          <p:spPr>
            <a:xfrm flipH="1">
              <a:off x="2899064" y="3002224"/>
              <a:ext cx="92750" cy="0"/>
            </a:xfrm>
            <a:prstGeom prst="line">
              <a:avLst/>
            </a:prstGeom>
            <a:noFill/>
            <a:ln w="19050" cap="flat" cmpd="sng" algn="ctr">
              <a:solidFill>
                <a:srgbClr val="70AD47"/>
              </a:solidFill>
              <a:prstDash val="solid"/>
              <a:miter lim="800000"/>
            </a:ln>
            <a:effectLst/>
          </p:spPr>
        </p:cxnSp>
      </p:grpSp>
      <p:sp>
        <p:nvSpPr>
          <p:cNvPr id="42" name="Rectangle 7"/>
          <p:cNvSpPr/>
          <p:nvPr/>
        </p:nvSpPr>
        <p:spPr>
          <a:xfrm>
            <a:off x="5257006" y="3658394"/>
            <a:ext cx="1714342" cy="307777"/>
          </a:xfrm>
          <a:prstGeom prst="rect">
            <a:avLst/>
          </a:prstGeom>
        </p:spPr>
        <p:txBody>
          <a:bodyPr wrap="square">
            <a:spAutoFit/>
          </a:bodyPr>
          <a:lstStyle/>
          <a:p>
            <a:pPr algn="ctr"/>
            <a:r>
              <a:rPr lang="en-US" sz="1400" dirty="0"/>
              <a:t>FIT</a:t>
            </a:r>
          </a:p>
        </p:txBody>
      </p:sp>
      <p:sp>
        <p:nvSpPr>
          <p:cNvPr id="43" name="Rectangle 1"/>
          <p:cNvSpPr/>
          <p:nvPr/>
        </p:nvSpPr>
        <p:spPr>
          <a:xfrm>
            <a:off x="6286487" y="1477264"/>
            <a:ext cx="248786" cy="369332"/>
          </a:xfrm>
          <a:prstGeom prst="rect">
            <a:avLst/>
          </a:prstGeom>
        </p:spPr>
        <p:txBody>
          <a:bodyPr wrap="none">
            <a:spAutoFit/>
          </a:bodyPr>
          <a:lstStyle/>
          <a:p>
            <a:r>
              <a:rPr lang="en-US" dirty="0">
                <a:solidFill>
                  <a:srgbClr val="292929"/>
                </a:solidFill>
                <a:latin typeface="charter"/>
              </a:rPr>
              <a:t>.</a:t>
            </a:r>
            <a:endParaRPr lang="en-US" dirty="0"/>
          </a:p>
        </p:txBody>
      </p:sp>
      <p:cxnSp>
        <p:nvCxnSpPr>
          <p:cNvPr id="44" name="Straight Connector 47"/>
          <p:cNvCxnSpPr>
            <a:cxnSpLocks/>
            <a:endCxn id="34" idx="4"/>
          </p:cNvCxnSpPr>
          <p:nvPr/>
        </p:nvCxnSpPr>
        <p:spPr>
          <a:xfrm rot="5400000" flipH="1" flipV="1">
            <a:off x="6976925" y="5017875"/>
            <a:ext cx="858697" cy="31335"/>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45" name="Straight Connector 48"/>
          <p:cNvCxnSpPr>
            <a:cxnSpLocks/>
          </p:cNvCxnSpPr>
          <p:nvPr/>
        </p:nvCxnSpPr>
        <p:spPr>
          <a:xfrm rot="10800000">
            <a:off x="7390610" y="5462892"/>
            <a:ext cx="914396" cy="24303"/>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46" name="Straight Connector 42"/>
          <p:cNvCxnSpPr>
            <a:cxnSpLocks/>
            <a:stCxn id="15" idx="1"/>
          </p:cNvCxnSpPr>
          <p:nvPr/>
        </p:nvCxnSpPr>
        <p:spPr>
          <a:xfrm flipH="1" flipV="1">
            <a:off x="7390606" y="2046698"/>
            <a:ext cx="1066800" cy="20474"/>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47" name="Straight Connector 47"/>
          <p:cNvCxnSpPr>
            <a:cxnSpLocks/>
          </p:cNvCxnSpPr>
          <p:nvPr/>
        </p:nvCxnSpPr>
        <p:spPr>
          <a:xfrm rot="5400000" flipH="1" flipV="1">
            <a:off x="7085409" y="2362597"/>
            <a:ext cx="611188" cy="794"/>
          </a:xfrm>
          <a:prstGeom prst="line">
            <a:avLst/>
          </a:prstGeom>
          <a:ln/>
        </p:spPr>
        <p:style>
          <a:lnRef idx="1">
            <a:schemeClr val="accent2"/>
          </a:lnRef>
          <a:fillRef idx="0">
            <a:schemeClr val="accent2"/>
          </a:fillRef>
          <a:effectRef idx="0">
            <a:schemeClr val="accent2"/>
          </a:effectRef>
          <a:fontRef idx="minor">
            <a:schemeClr val="tx1"/>
          </a:fontRef>
        </p:style>
      </p:cxnSp>
      <p:pic>
        <p:nvPicPr>
          <p:cNvPr id="48" name="Picture 4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47138" y="86991"/>
            <a:ext cx="1352734" cy="84332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p:cNvGrpSpPr/>
          <p:nvPr/>
        </p:nvGrpSpPr>
        <p:grpSpPr>
          <a:xfrm>
            <a:off x="126730" y="68311"/>
            <a:ext cx="11936952" cy="6721378"/>
            <a:chOff x="99699" y="-145202"/>
            <a:chExt cx="9215768" cy="5189151"/>
          </a:xfrm>
        </p:grpSpPr>
        <p:grpSp>
          <p:nvGrpSpPr>
            <p:cNvPr id="70" name="Group 69"/>
            <p:cNvGrpSpPr/>
            <p:nvPr/>
          </p:nvGrpSpPr>
          <p:grpSpPr>
            <a:xfrm>
              <a:off x="99699" y="-145202"/>
              <a:ext cx="9215768" cy="5189151"/>
              <a:chOff x="111086" y="-175489"/>
              <a:chExt cx="9698814" cy="6271489"/>
            </a:xfrm>
          </p:grpSpPr>
          <p:sp>
            <p:nvSpPr>
              <p:cNvPr id="82" name="Rectangle 81"/>
              <p:cNvSpPr/>
              <p:nvPr/>
            </p:nvSpPr>
            <p:spPr>
              <a:xfrm>
                <a:off x="128361" y="456106"/>
                <a:ext cx="9407525" cy="5638800"/>
              </a:xfrm>
              <a:prstGeom prst="rect">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dirty="0"/>
              </a:p>
            </p:txBody>
          </p:sp>
          <p:sp>
            <p:nvSpPr>
              <p:cNvPr id="83" name="TextBox 6"/>
              <p:cNvSpPr txBox="1">
                <a:spLocks noChangeArrowheads="1"/>
              </p:cNvSpPr>
              <p:nvPr/>
            </p:nvSpPr>
            <p:spPr bwMode="auto">
              <a:xfrm>
                <a:off x="111086" y="-175489"/>
                <a:ext cx="9698814" cy="602991"/>
              </a:xfrm>
              <a:prstGeom prst="rect">
                <a:avLst/>
              </a:prstGeom>
              <a:noFill/>
              <a:ln>
                <a:solidFill>
                  <a:schemeClr val="tx1"/>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GB" sz="3600" b="1" dirty="0">
                    <a:solidFill>
                      <a:schemeClr val="tx1">
                        <a:lumMod val="85000"/>
                        <a:lumOff val="15000"/>
                      </a:schemeClr>
                    </a:solidFill>
                    <a:latin typeface="+mn-lt"/>
                    <a:ea typeface="+mn-ea"/>
                    <a:cs typeface="Arial" pitchFamily="34" charset="0"/>
                  </a:rPr>
                  <a:t>The Lean Canvas</a:t>
                </a:r>
              </a:p>
            </p:txBody>
          </p:sp>
          <p:sp>
            <p:nvSpPr>
              <p:cNvPr id="84" name="Rectangle 83"/>
              <p:cNvSpPr/>
              <p:nvPr/>
            </p:nvSpPr>
            <p:spPr>
              <a:xfrm>
                <a:off x="128361" y="457200"/>
                <a:ext cx="1879600" cy="38100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dirty="0"/>
              </a:p>
            </p:txBody>
          </p:sp>
          <p:sp>
            <p:nvSpPr>
              <p:cNvPr id="86" name="Rectangle 85"/>
              <p:cNvSpPr/>
              <p:nvPr/>
            </p:nvSpPr>
            <p:spPr>
              <a:xfrm>
                <a:off x="2007961" y="455613"/>
                <a:ext cx="1881188" cy="1882775"/>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dirty="0"/>
              </a:p>
            </p:txBody>
          </p:sp>
          <p:sp>
            <p:nvSpPr>
              <p:cNvPr id="87" name="Rectangle 86"/>
              <p:cNvSpPr/>
              <p:nvPr/>
            </p:nvSpPr>
            <p:spPr>
              <a:xfrm>
                <a:off x="3844698" y="497043"/>
                <a:ext cx="1879600" cy="439917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dirty="0"/>
              </a:p>
            </p:txBody>
          </p:sp>
          <p:sp>
            <p:nvSpPr>
              <p:cNvPr id="88" name="Rectangle 87"/>
              <p:cNvSpPr/>
              <p:nvPr/>
            </p:nvSpPr>
            <p:spPr>
              <a:xfrm>
                <a:off x="5768749" y="457200"/>
                <a:ext cx="1879600" cy="379483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dirty="0"/>
              </a:p>
            </p:txBody>
          </p:sp>
          <p:sp>
            <p:nvSpPr>
              <p:cNvPr id="89" name="Rectangle 88"/>
              <p:cNvSpPr/>
              <p:nvPr/>
            </p:nvSpPr>
            <p:spPr>
              <a:xfrm>
                <a:off x="7654699" y="457200"/>
                <a:ext cx="1881187" cy="38100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dirty="0"/>
              </a:p>
            </p:txBody>
          </p:sp>
          <p:pic>
            <p:nvPicPr>
              <p:cNvPr id="90" name="Picture 39" descr="customer-segments.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0008" y="527980"/>
                <a:ext cx="288925" cy="2873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91" name="Group 90"/>
              <p:cNvGrpSpPr/>
              <p:nvPr/>
            </p:nvGrpSpPr>
            <p:grpSpPr>
              <a:xfrm>
                <a:off x="128361" y="476250"/>
                <a:ext cx="9405938" cy="5619750"/>
                <a:chOff x="128361" y="476250"/>
                <a:chExt cx="9405938" cy="5619750"/>
              </a:xfrm>
            </p:grpSpPr>
            <p:sp>
              <p:nvSpPr>
                <p:cNvPr id="96" name="TextBox 11"/>
                <p:cNvSpPr txBox="1">
                  <a:spLocks noChangeArrowheads="1"/>
                </p:cNvSpPr>
                <p:nvPr/>
              </p:nvSpPr>
              <p:spPr bwMode="auto">
                <a:xfrm>
                  <a:off x="197837" y="527046"/>
                  <a:ext cx="1749425" cy="258425"/>
                </a:xfrm>
                <a:prstGeom prst="rect">
                  <a:avLst/>
                </a:prstGeom>
                <a:noFill/>
                <a:ln>
                  <a:solidFill>
                    <a:schemeClr val="tx1"/>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GB" sz="1200" b="1" dirty="0">
                      <a:solidFill>
                        <a:schemeClr val="bg1"/>
                      </a:solidFill>
                      <a:latin typeface="+mn-lt"/>
                      <a:cs typeface="Arial" charset="0"/>
                    </a:rPr>
                    <a:t>Problem</a:t>
                  </a:r>
                </a:p>
              </p:txBody>
            </p:sp>
            <p:sp>
              <p:nvSpPr>
                <p:cNvPr id="97" name="TextBox 12"/>
                <p:cNvSpPr txBox="1">
                  <a:spLocks noChangeArrowheads="1"/>
                </p:cNvSpPr>
                <p:nvPr/>
              </p:nvSpPr>
              <p:spPr bwMode="auto">
                <a:xfrm>
                  <a:off x="128361" y="2344737"/>
                  <a:ext cx="1749425" cy="258425"/>
                </a:xfrm>
                <a:prstGeom prst="rect">
                  <a:avLst/>
                </a:prstGeom>
                <a:noFill/>
                <a:ln>
                  <a:solidFill>
                    <a:schemeClr val="tx1"/>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endParaRPr lang="en-GB" sz="1200" b="1" dirty="0">
                    <a:latin typeface="+mn-lt"/>
                    <a:cs typeface="Arial" charset="0"/>
                  </a:endParaRPr>
                </a:p>
              </p:txBody>
            </p:sp>
            <p:sp>
              <p:nvSpPr>
                <p:cNvPr id="98" name="TextBox 13"/>
                <p:cNvSpPr txBox="1">
                  <a:spLocks noChangeArrowheads="1"/>
                </p:cNvSpPr>
                <p:nvPr/>
              </p:nvSpPr>
              <p:spPr bwMode="auto">
                <a:xfrm>
                  <a:off x="591474" y="4217057"/>
                  <a:ext cx="1749425" cy="258425"/>
                </a:xfrm>
                <a:prstGeom prst="rect">
                  <a:avLst/>
                </a:prstGeom>
                <a:noFill/>
                <a:ln>
                  <a:solidFill>
                    <a:schemeClr val="tx1"/>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GB" sz="1200" b="1" dirty="0">
                      <a:solidFill>
                        <a:schemeClr val="bg1"/>
                      </a:solidFill>
                      <a:latin typeface="+mn-lt"/>
                      <a:cs typeface="Arial" charset="0"/>
                    </a:rPr>
                    <a:t>Cost Structure</a:t>
                  </a:r>
                </a:p>
              </p:txBody>
            </p:sp>
            <p:sp>
              <p:nvSpPr>
                <p:cNvPr id="99" name="TextBox 14"/>
                <p:cNvSpPr txBox="1">
                  <a:spLocks noChangeArrowheads="1"/>
                </p:cNvSpPr>
                <p:nvPr/>
              </p:nvSpPr>
              <p:spPr bwMode="auto">
                <a:xfrm>
                  <a:off x="2397505" y="507210"/>
                  <a:ext cx="1751013" cy="258425"/>
                </a:xfrm>
                <a:prstGeom prst="rect">
                  <a:avLst/>
                </a:prstGeom>
                <a:noFill/>
                <a:ln>
                  <a:solidFill>
                    <a:schemeClr val="tx1"/>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GB" sz="1200" b="1" dirty="0">
                      <a:solidFill>
                        <a:schemeClr val="bg1"/>
                      </a:solidFill>
                      <a:latin typeface="+mn-lt"/>
                      <a:cs typeface="Arial" charset="0"/>
                    </a:rPr>
                    <a:t>Solution</a:t>
                  </a:r>
                </a:p>
              </p:txBody>
            </p:sp>
            <p:sp>
              <p:nvSpPr>
                <p:cNvPr id="100" name="TextBox 15"/>
                <p:cNvSpPr txBox="1">
                  <a:spLocks noChangeArrowheads="1"/>
                </p:cNvSpPr>
                <p:nvPr/>
              </p:nvSpPr>
              <p:spPr bwMode="auto">
                <a:xfrm>
                  <a:off x="2415182" y="2613329"/>
                  <a:ext cx="1751013" cy="258425"/>
                </a:xfrm>
                <a:prstGeom prst="rect">
                  <a:avLst/>
                </a:prstGeom>
                <a:noFill/>
                <a:ln>
                  <a:solidFill>
                    <a:schemeClr val="tx1"/>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GB" sz="1200" b="1" dirty="0">
                      <a:solidFill>
                        <a:schemeClr val="bg1"/>
                      </a:solidFill>
                      <a:latin typeface="+mn-lt"/>
                      <a:cs typeface="Arial" charset="0"/>
                    </a:rPr>
                    <a:t>Key Metrics</a:t>
                  </a:r>
                </a:p>
              </p:txBody>
            </p:sp>
            <p:sp>
              <p:nvSpPr>
                <p:cNvPr id="101" name="TextBox 16"/>
                <p:cNvSpPr txBox="1">
                  <a:spLocks noChangeArrowheads="1"/>
                </p:cNvSpPr>
                <p:nvPr/>
              </p:nvSpPr>
              <p:spPr bwMode="auto">
                <a:xfrm>
                  <a:off x="4051340" y="535371"/>
                  <a:ext cx="1749425" cy="258425"/>
                </a:xfrm>
                <a:prstGeom prst="rect">
                  <a:avLst/>
                </a:prstGeom>
                <a:noFill/>
                <a:ln>
                  <a:solidFill>
                    <a:schemeClr val="tx1"/>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GB" sz="1200" b="1" dirty="0">
                      <a:solidFill>
                        <a:schemeClr val="bg1"/>
                      </a:solidFill>
                      <a:latin typeface="+mn-lt"/>
                      <a:cs typeface="Arial" charset="0"/>
                    </a:rPr>
                    <a:t>Unique Value Proposition</a:t>
                  </a:r>
                </a:p>
              </p:txBody>
            </p:sp>
            <p:sp>
              <p:nvSpPr>
                <p:cNvPr id="102" name="TextBox 17"/>
                <p:cNvSpPr txBox="1">
                  <a:spLocks noChangeArrowheads="1"/>
                </p:cNvSpPr>
                <p:nvPr/>
              </p:nvSpPr>
              <p:spPr bwMode="auto">
                <a:xfrm>
                  <a:off x="3909786" y="2344737"/>
                  <a:ext cx="1749425" cy="258425"/>
                </a:xfrm>
                <a:prstGeom prst="rect">
                  <a:avLst/>
                </a:prstGeom>
                <a:noFill/>
                <a:ln>
                  <a:solidFill>
                    <a:schemeClr val="tx1"/>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endParaRPr lang="en-GB" sz="1200" b="1" dirty="0">
                    <a:latin typeface="+mn-lt"/>
                    <a:cs typeface="Arial" charset="0"/>
                  </a:endParaRPr>
                </a:p>
              </p:txBody>
            </p:sp>
            <p:sp>
              <p:nvSpPr>
                <p:cNvPr id="103" name="TextBox 18"/>
                <p:cNvSpPr txBox="1">
                  <a:spLocks noChangeArrowheads="1"/>
                </p:cNvSpPr>
                <p:nvPr/>
              </p:nvSpPr>
              <p:spPr bwMode="auto">
                <a:xfrm>
                  <a:off x="5803674" y="477838"/>
                  <a:ext cx="1749425" cy="258425"/>
                </a:xfrm>
                <a:prstGeom prst="rect">
                  <a:avLst/>
                </a:prstGeom>
                <a:noFill/>
                <a:ln>
                  <a:solidFill>
                    <a:schemeClr val="tx1"/>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endParaRPr lang="en-GB" sz="1200" b="1" dirty="0">
                    <a:latin typeface="+mn-lt"/>
                    <a:cs typeface="Arial" charset="0"/>
                  </a:endParaRPr>
                </a:p>
              </p:txBody>
            </p:sp>
            <p:sp>
              <p:nvSpPr>
                <p:cNvPr id="104" name="TextBox 19"/>
                <p:cNvSpPr txBox="1">
                  <a:spLocks noChangeArrowheads="1"/>
                </p:cNvSpPr>
                <p:nvPr/>
              </p:nvSpPr>
              <p:spPr bwMode="auto">
                <a:xfrm>
                  <a:off x="5887095" y="2606577"/>
                  <a:ext cx="1749425" cy="258425"/>
                </a:xfrm>
                <a:prstGeom prst="rect">
                  <a:avLst/>
                </a:prstGeom>
                <a:noFill/>
                <a:ln>
                  <a:solidFill>
                    <a:schemeClr val="tx1"/>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GB" sz="1200" b="1" dirty="0">
                      <a:solidFill>
                        <a:schemeClr val="bg1"/>
                      </a:solidFill>
                      <a:latin typeface="+mn-lt"/>
                      <a:cs typeface="Arial" charset="0"/>
                    </a:rPr>
                    <a:t>Channels</a:t>
                  </a:r>
                </a:p>
              </p:txBody>
            </p:sp>
            <p:sp>
              <p:nvSpPr>
                <p:cNvPr id="105" name="TextBox 20"/>
                <p:cNvSpPr txBox="1">
                  <a:spLocks noChangeArrowheads="1"/>
                </p:cNvSpPr>
                <p:nvPr/>
              </p:nvSpPr>
              <p:spPr bwMode="auto">
                <a:xfrm>
                  <a:off x="7620397" y="526887"/>
                  <a:ext cx="1749425" cy="258425"/>
                </a:xfrm>
                <a:prstGeom prst="rect">
                  <a:avLst/>
                </a:prstGeom>
                <a:noFill/>
                <a:ln>
                  <a:solidFill>
                    <a:schemeClr val="tx1"/>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GB" sz="1200" b="1" dirty="0">
                      <a:solidFill>
                        <a:schemeClr val="bg1"/>
                      </a:solidFill>
                      <a:latin typeface="+mn-lt"/>
                      <a:cs typeface="Arial" charset="0"/>
                    </a:rPr>
                    <a:t>Customer Segments</a:t>
                  </a:r>
                </a:p>
              </p:txBody>
            </p:sp>
            <p:sp>
              <p:nvSpPr>
                <p:cNvPr id="107" name="TextBox 22"/>
                <p:cNvSpPr txBox="1">
                  <a:spLocks noChangeArrowheads="1"/>
                </p:cNvSpPr>
                <p:nvPr/>
              </p:nvSpPr>
              <p:spPr bwMode="auto">
                <a:xfrm>
                  <a:off x="5985229" y="4221901"/>
                  <a:ext cx="1749425" cy="258425"/>
                </a:xfrm>
                <a:prstGeom prst="rect">
                  <a:avLst/>
                </a:prstGeom>
                <a:noFill/>
                <a:ln>
                  <a:solidFill>
                    <a:schemeClr val="tx1"/>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GB" sz="1200" b="1" dirty="0">
                      <a:solidFill>
                        <a:schemeClr val="bg1"/>
                      </a:solidFill>
                      <a:latin typeface="+mn-lt"/>
                      <a:cs typeface="Arial" charset="0"/>
                    </a:rPr>
                    <a:t>Revenue Streams</a:t>
                  </a:r>
                </a:p>
              </p:txBody>
            </p:sp>
            <p:sp>
              <p:nvSpPr>
                <p:cNvPr id="108" name="Rectangle 107"/>
                <p:cNvSpPr/>
                <p:nvPr/>
              </p:nvSpPr>
              <p:spPr>
                <a:xfrm>
                  <a:off x="2007961" y="2338388"/>
                  <a:ext cx="1881188" cy="192881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dirty="0"/>
                </a:p>
              </p:txBody>
            </p:sp>
            <p:sp>
              <p:nvSpPr>
                <p:cNvPr id="109" name="Rectangle 108"/>
                <p:cNvSpPr/>
                <p:nvPr/>
              </p:nvSpPr>
              <p:spPr>
                <a:xfrm>
                  <a:off x="5768749" y="476250"/>
                  <a:ext cx="1879600" cy="379095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dirty="0"/>
                </a:p>
              </p:txBody>
            </p:sp>
            <p:sp>
              <p:nvSpPr>
                <p:cNvPr id="110" name="Rectangle 109"/>
                <p:cNvSpPr/>
                <p:nvPr/>
              </p:nvSpPr>
              <p:spPr>
                <a:xfrm>
                  <a:off x="128361" y="4275138"/>
                  <a:ext cx="4713288" cy="182086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dirty="0"/>
                </a:p>
              </p:txBody>
            </p:sp>
            <p:sp>
              <p:nvSpPr>
                <p:cNvPr id="111" name="Rectangle 110"/>
                <p:cNvSpPr/>
                <p:nvPr/>
              </p:nvSpPr>
              <p:spPr>
                <a:xfrm>
                  <a:off x="4841649" y="4275138"/>
                  <a:ext cx="4692650" cy="182086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dirty="0"/>
                </a:p>
              </p:txBody>
            </p:sp>
            <p:pic>
              <p:nvPicPr>
                <p:cNvPr id="112" name="Picture 37" descr="channels.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1142" y="2517910"/>
                  <a:ext cx="353845" cy="35384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13" name="Picture 38" descr="cost-structure.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47263" y="3528997"/>
                  <a:ext cx="288925" cy="2873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17" name="Picture 44" descr="key-metrics.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96798" y="4192585"/>
                  <a:ext cx="288925" cy="28892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18" name="Picture 46" descr="revenue-streams.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56977" y="4202601"/>
                  <a:ext cx="288925" cy="2873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pic>
            <p:nvPicPr>
              <p:cNvPr id="92" name="Picture 47" descr="solution.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37389" y="523232"/>
                <a:ext cx="288925" cy="2873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94" name="Picture 49" descr="unique-value-proposition.png"/>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14247" y="498966"/>
                <a:ext cx="288925" cy="3145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95" name="Picture 45" descr="problem.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68161" y="535181"/>
                <a:ext cx="287338" cy="2873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sp>
          <p:nvSpPr>
            <p:cNvPr id="71" name="TextBox 70"/>
            <p:cNvSpPr txBox="1"/>
            <p:nvPr/>
          </p:nvSpPr>
          <p:spPr>
            <a:xfrm>
              <a:off x="160871" y="877067"/>
              <a:ext cx="1872274" cy="641477"/>
            </a:xfrm>
            <a:prstGeom prst="rect">
              <a:avLst/>
            </a:prstGeom>
            <a:noFill/>
            <a:ln>
              <a:solidFill>
                <a:schemeClr val="tx1"/>
              </a:solidFill>
            </a:ln>
          </p:spPr>
          <p:txBody>
            <a:bodyPr wrap="square" rtlCol="0">
              <a:spAutoFit/>
            </a:bodyPr>
            <a:lstStyle/>
            <a:p>
              <a:pPr marL="171433" indent="-171433">
                <a:buFont typeface="Arial" panose="020B0604020202020204" pitchFamily="34" charset="0"/>
                <a:buChar char="•"/>
              </a:pPr>
              <a:r>
                <a:rPr lang="en-IN" sz="1200" dirty="0">
                  <a:solidFill>
                    <a:schemeClr val="bg1"/>
                  </a:solidFill>
                </a:rPr>
                <a:t>Gas leakage risks </a:t>
              </a:r>
            </a:p>
            <a:p>
              <a:pPr marL="171433" indent="-171433">
                <a:buFont typeface="Arial" panose="020B0604020202020204" pitchFamily="34" charset="0"/>
                <a:buChar char="•"/>
              </a:pPr>
              <a:r>
                <a:rPr lang="en-IN" sz="1200" dirty="0">
                  <a:solidFill>
                    <a:schemeClr val="bg1"/>
                  </a:solidFill>
                </a:rPr>
                <a:t>Forgetfulness</a:t>
              </a:r>
            </a:p>
            <a:p>
              <a:pPr marL="171433" indent="-171433">
                <a:buFont typeface="Arial" panose="020B0604020202020204" pitchFamily="34" charset="0"/>
                <a:buChar char="•"/>
              </a:pPr>
              <a:r>
                <a:rPr lang="en-IN" sz="1200" dirty="0">
                  <a:solidFill>
                    <a:schemeClr val="bg1"/>
                  </a:solidFill>
                </a:rPr>
                <a:t>Lack of control </a:t>
              </a:r>
            </a:p>
            <a:p>
              <a:pPr marL="171433" indent="-171433">
                <a:buFont typeface="Arial" panose="020B0604020202020204" pitchFamily="34" charset="0"/>
                <a:buChar char="•"/>
              </a:pPr>
              <a:endParaRPr lang="en-US" sz="1200" dirty="0">
                <a:solidFill>
                  <a:schemeClr val="bg1"/>
                </a:solidFill>
              </a:endParaRPr>
            </a:p>
          </p:txBody>
        </p:sp>
        <p:sp>
          <p:nvSpPr>
            <p:cNvPr id="72" name="TextBox 71"/>
            <p:cNvSpPr txBox="1"/>
            <p:nvPr/>
          </p:nvSpPr>
          <p:spPr>
            <a:xfrm>
              <a:off x="3874694" y="864267"/>
              <a:ext cx="1541107" cy="641560"/>
            </a:xfrm>
            <a:prstGeom prst="rect">
              <a:avLst/>
            </a:prstGeom>
            <a:noFill/>
            <a:ln>
              <a:solidFill>
                <a:schemeClr val="tx1"/>
              </a:solidFill>
            </a:ln>
          </p:spPr>
          <p:txBody>
            <a:bodyPr wrap="square" rtlCol="0">
              <a:spAutoFit/>
            </a:bodyPr>
            <a:lstStyle/>
            <a:p>
              <a:pPr lvl="0"/>
              <a:r>
                <a:rPr lang="en-IN" sz="1200" dirty="0">
                  <a:solidFill>
                    <a:schemeClr val="bg1"/>
                  </a:solidFill>
                </a:rPr>
                <a:t>Convenient and  safe gas stove  management with  smart technology </a:t>
              </a:r>
            </a:p>
          </p:txBody>
        </p:sp>
        <p:sp>
          <p:nvSpPr>
            <p:cNvPr id="73" name="TextBox 72"/>
            <p:cNvSpPr txBox="1"/>
            <p:nvPr/>
          </p:nvSpPr>
          <p:spPr>
            <a:xfrm>
              <a:off x="2152057" y="717680"/>
              <a:ext cx="1754833" cy="1354404"/>
            </a:xfrm>
            <a:prstGeom prst="rect">
              <a:avLst/>
            </a:prstGeom>
            <a:noFill/>
            <a:ln>
              <a:solidFill>
                <a:schemeClr val="tx1"/>
              </a:solidFill>
            </a:ln>
          </p:spPr>
          <p:txBody>
            <a:bodyPr wrap="square" rtlCol="0">
              <a:spAutoFit/>
            </a:bodyPr>
            <a:lstStyle/>
            <a:p>
              <a:r>
                <a:rPr lang="en-IN" sz="1200" dirty="0">
                  <a:solidFill>
                    <a:schemeClr val="bg1"/>
                  </a:solidFill>
                </a:rPr>
                <a:t> </a:t>
              </a:r>
            </a:p>
            <a:p>
              <a:pPr marL="171433" indent="-171433">
                <a:buFont typeface="Arial" panose="020B0604020202020204" pitchFamily="34" charset="0"/>
                <a:buChar char="•"/>
              </a:pPr>
              <a:r>
                <a:rPr lang="en-IN" sz="1200" dirty="0">
                  <a:solidFill>
                    <a:schemeClr val="bg1"/>
                  </a:solidFill>
                </a:rPr>
                <a:t>Smart gas leakage     detection sensor and shut-off   system</a:t>
              </a:r>
            </a:p>
            <a:p>
              <a:pPr marL="171433" indent="-171433">
                <a:buFont typeface="Arial" panose="020B0604020202020204" pitchFamily="34" charset="0"/>
                <a:buChar char="•"/>
              </a:pPr>
              <a:r>
                <a:rPr lang="en-IN" sz="1200" dirty="0">
                  <a:solidFill>
                    <a:schemeClr val="bg1"/>
                  </a:solidFill>
                </a:rPr>
                <a:t>Mobile application for remote control and monitoring </a:t>
              </a:r>
            </a:p>
            <a:p>
              <a:pPr marL="171433" indent="-171433">
                <a:buFont typeface="Arial" panose="020B0604020202020204" pitchFamily="34" charset="0"/>
                <a:buChar char="•"/>
              </a:pPr>
              <a:r>
                <a:rPr lang="en-US" sz="1200" dirty="0">
                  <a:solidFill>
                    <a:schemeClr val="bg1"/>
                  </a:solidFill>
                </a:rPr>
                <a:t>Real time alerts and notifications</a:t>
              </a:r>
              <a:endParaRPr lang="en-IN" sz="1200" dirty="0">
                <a:solidFill>
                  <a:schemeClr val="bg1"/>
                </a:solidFill>
              </a:endParaRPr>
            </a:p>
          </p:txBody>
        </p:sp>
        <p:sp>
          <p:nvSpPr>
            <p:cNvPr id="74" name="TextBox 73"/>
            <p:cNvSpPr txBox="1"/>
            <p:nvPr/>
          </p:nvSpPr>
          <p:spPr>
            <a:xfrm>
              <a:off x="5567639" y="2377126"/>
              <a:ext cx="1796452" cy="926578"/>
            </a:xfrm>
            <a:prstGeom prst="rect">
              <a:avLst/>
            </a:prstGeom>
            <a:noFill/>
            <a:ln>
              <a:solidFill>
                <a:schemeClr val="tx1"/>
              </a:solidFill>
            </a:ln>
          </p:spPr>
          <p:txBody>
            <a:bodyPr wrap="square" rtlCol="0">
              <a:spAutoFit/>
            </a:bodyPr>
            <a:lstStyle/>
            <a:p>
              <a:pPr marL="171433" indent="-171433">
                <a:buFont typeface="Arial" panose="020B0604020202020204" pitchFamily="34" charset="0"/>
                <a:buChar char="•"/>
              </a:pPr>
              <a:r>
                <a:rPr lang="en-IN" sz="1200" dirty="0">
                  <a:solidFill>
                    <a:schemeClr val="bg1"/>
                  </a:solidFill>
                </a:rPr>
                <a:t>Online marketing  and advertising </a:t>
              </a:r>
            </a:p>
            <a:p>
              <a:pPr marL="171433" indent="-171433">
                <a:buFont typeface="Arial" panose="020B0604020202020204" pitchFamily="34" charset="0"/>
                <a:buChar char="•"/>
              </a:pPr>
              <a:r>
                <a:rPr lang="en-IN" sz="1200" dirty="0">
                  <a:solidFill>
                    <a:schemeClr val="bg1"/>
                  </a:solidFill>
                </a:rPr>
                <a:t>. Partnerships with  gas stove dealers</a:t>
              </a:r>
            </a:p>
            <a:p>
              <a:pPr marL="171433" indent="-171433">
                <a:buFont typeface="Arial" panose="020B0604020202020204" pitchFamily="34" charset="0"/>
                <a:buChar char="•"/>
              </a:pPr>
              <a:r>
                <a:rPr lang="en-IN" sz="1200" dirty="0">
                  <a:solidFill>
                    <a:schemeClr val="bg1"/>
                  </a:solidFill>
                </a:rPr>
                <a:t>Social media presence</a:t>
              </a:r>
            </a:p>
            <a:p>
              <a:pPr marL="171433" indent="-171433">
                <a:buFont typeface="Arial" panose="020B0604020202020204" pitchFamily="34" charset="0"/>
                <a:buChar char="•"/>
              </a:pPr>
              <a:endParaRPr lang="en-US" sz="1200" dirty="0">
                <a:solidFill>
                  <a:schemeClr val="bg1"/>
                </a:solidFill>
              </a:endParaRPr>
            </a:p>
          </p:txBody>
        </p:sp>
        <p:sp>
          <p:nvSpPr>
            <p:cNvPr id="75" name="TextBox 74"/>
            <p:cNvSpPr txBox="1"/>
            <p:nvPr/>
          </p:nvSpPr>
          <p:spPr>
            <a:xfrm>
              <a:off x="5583687" y="3833984"/>
              <a:ext cx="2323169" cy="736606"/>
            </a:xfrm>
            <a:prstGeom prst="rect">
              <a:avLst/>
            </a:prstGeom>
            <a:noFill/>
            <a:ln>
              <a:solidFill>
                <a:schemeClr val="tx1"/>
              </a:solidFill>
            </a:ln>
          </p:spPr>
          <p:txBody>
            <a:bodyPr wrap="square" rtlCol="0">
              <a:spAutoFit/>
            </a:bodyPr>
            <a:lstStyle/>
            <a:p>
              <a:pPr marL="171433" indent="-171433">
                <a:buFont typeface="Arial" panose="020B0604020202020204" pitchFamily="34" charset="0"/>
                <a:buChar char="•"/>
              </a:pPr>
              <a:r>
                <a:rPr lang="en-IN" sz="1400" dirty="0">
                  <a:solidFill>
                    <a:schemeClr val="bg1"/>
                  </a:solidFill>
                </a:rPr>
                <a:t>Product sales</a:t>
              </a:r>
            </a:p>
            <a:p>
              <a:pPr marL="171433" indent="-171433">
                <a:buFont typeface="Arial" panose="020B0604020202020204" pitchFamily="34" charset="0"/>
                <a:buChar char="•"/>
              </a:pPr>
              <a:r>
                <a:rPr lang="en-IN" sz="1400" dirty="0">
                  <a:solidFill>
                    <a:schemeClr val="bg1"/>
                  </a:solidFill>
                </a:rPr>
                <a:t>Subscription  services </a:t>
              </a:r>
            </a:p>
            <a:p>
              <a:pPr marL="171433" indent="-171433">
                <a:buFont typeface="Arial" panose="020B0604020202020204" pitchFamily="34" charset="0"/>
                <a:buChar char="•"/>
              </a:pPr>
              <a:r>
                <a:rPr lang="en-IN" sz="1400" dirty="0">
                  <a:solidFill>
                    <a:schemeClr val="bg1"/>
                  </a:solidFill>
                </a:rPr>
                <a:t>Maintenance and  support fees </a:t>
              </a:r>
            </a:p>
          </p:txBody>
        </p:sp>
        <p:sp>
          <p:nvSpPr>
            <p:cNvPr id="76" name="TextBox 75"/>
            <p:cNvSpPr txBox="1"/>
            <p:nvPr/>
          </p:nvSpPr>
          <p:spPr>
            <a:xfrm>
              <a:off x="99699" y="2309159"/>
              <a:ext cx="1695124" cy="213826"/>
            </a:xfrm>
            <a:prstGeom prst="rect">
              <a:avLst/>
            </a:prstGeom>
            <a:noFill/>
            <a:ln>
              <a:solidFill>
                <a:schemeClr val="tx1"/>
              </a:solidFill>
            </a:ln>
          </p:spPr>
          <p:txBody>
            <a:bodyPr wrap="square" rtlCol="0">
              <a:spAutoFit/>
            </a:bodyPr>
            <a:lstStyle/>
            <a:p>
              <a:pPr marL="171433" indent="-171433">
                <a:buFont typeface="Arial" panose="020B0604020202020204" pitchFamily="34" charset="0"/>
                <a:buChar char="•"/>
              </a:pPr>
              <a:endParaRPr lang="en-US" sz="1200" dirty="0"/>
            </a:p>
          </p:txBody>
        </p:sp>
        <p:sp>
          <p:nvSpPr>
            <p:cNvPr id="77" name="TextBox 76"/>
            <p:cNvSpPr txBox="1"/>
            <p:nvPr/>
          </p:nvSpPr>
          <p:spPr>
            <a:xfrm>
              <a:off x="2235671" y="2485653"/>
              <a:ext cx="1724226" cy="926578"/>
            </a:xfrm>
            <a:prstGeom prst="rect">
              <a:avLst/>
            </a:prstGeom>
            <a:noFill/>
            <a:ln>
              <a:solidFill>
                <a:schemeClr val="tx1"/>
              </a:solidFill>
            </a:ln>
          </p:spPr>
          <p:txBody>
            <a:bodyPr wrap="square" rtlCol="0">
              <a:spAutoFit/>
            </a:bodyPr>
            <a:lstStyle/>
            <a:p>
              <a:pPr marL="171433" indent="-171433">
                <a:buFont typeface="Arial" panose="020B0604020202020204" pitchFamily="34" charset="0"/>
                <a:buChar char="•"/>
              </a:pPr>
              <a:r>
                <a:rPr lang="en-IN" sz="1200" dirty="0">
                  <a:solidFill>
                    <a:schemeClr val="bg1"/>
                  </a:solidFill>
                </a:rPr>
                <a:t>Number of gas  leak incidents prevented</a:t>
              </a:r>
            </a:p>
            <a:p>
              <a:pPr marL="171433" indent="-171433">
                <a:buFont typeface="Arial" panose="020B0604020202020204" pitchFamily="34" charset="0"/>
                <a:buChar char="•"/>
              </a:pPr>
              <a:r>
                <a:rPr lang="en-IN" sz="1200" dirty="0">
                  <a:solidFill>
                    <a:schemeClr val="bg1"/>
                  </a:solidFill>
                </a:rPr>
                <a:t>Customer satisfaction rate </a:t>
              </a:r>
            </a:p>
            <a:p>
              <a:pPr marL="171433" indent="-171433">
                <a:buFont typeface="Arial" panose="020B0604020202020204" pitchFamily="34" charset="0"/>
                <a:buChar char="•"/>
              </a:pPr>
              <a:r>
                <a:rPr lang="en-IN" sz="1200" dirty="0">
                  <a:solidFill>
                    <a:schemeClr val="bg1"/>
                  </a:solidFill>
                </a:rPr>
                <a:t>Monthly recurring revenue (MRR) </a:t>
              </a:r>
            </a:p>
          </p:txBody>
        </p:sp>
        <p:sp>
          <p:nvSpPr>
            <p:cNvPr id="78" name="TextBox 77"/>
            <p:cNvSpPr txBox="1"/>
            <p:nvPr/>
          </p:nvSpPr>
          <p:spPr>
            <a:xfrm>
              <a:off x="7207788" y="783402"/>
              <a:ext cx="1816657" cy="926578"/>
            </a:xfrm>
            <a:prstGeom prst="rect">
              <a:avLst/>
            </a:prstGeom>
            <a:noFill/>
            <a:ln>
              <a:solidFill>
                <a:schemeClr val="tx1"/>
              </a:solidFill>
            </a:ln>
          </p:spPr>
          <p:txBody>
            <a:bodyPr wrap="square" rtlCol="0">
              <a:spAutoFit/>
            </a:bodyPr>
            <a:lstStyle/>
            <a:p>
              <a:pPr marL="171433" indent="-171433">
                <a:buFont typeface="Arial" panose="020B0604020202020204" pitchFamily="34" charset="0"/>
                <a:buChar char="•"/>
              </a:pPr>
              <a:r>
                <a:rPr lang="en-IN" sz="1200" dirty="0">
                  <a:solidFill>
                    <a:schemeClr val="bg1"/>
                  </a:solidFill>
                </a:rPr>
                <a:t>Residential households</a:t>
              </a:r>
            </a:p>
            <a:p>
              <a:pPr marL="171433" indent="-171433">
                <a:buFont typeface="Arial" panose="020B0604020202020204" pitchFamily="34" charset="0"/>
                <a:buChar char="•"/>
              </a:pPr>
              <a:r>
                <a:rPr lang="en-IN" sz="1200" dirty="0">
                  <a:solidFill>
                    <a:schemeClr val="bg1"/>
                  </a:solidFill>
                </a:rPr>
                <a:t>Commercial  kitchens </a:t>
              </a:r>
            </a:p>
            <a:p>
              <a:pPr marL="171433" indent="-171433">
                <a:buFont typeface="Arial" panose="020B0604020202020204" pitchFamily="34" charset="0"/>
                <a:buChar char="•"/>
              </a:pPr>
              <a:r>
                <a:rPr lang="en-IN" sz="1200" dirty="0">
                  <a:solidFill>
                    <a:schemeClr val="bg1"/>
                  </a:solidFill>
                </a:rPr>
                <a:t>Restaurants and  food establishments</a:t>
              </a:r>
            </a:p>
            <a:p>
              <a:pPr marL="171433" indent="-171433">
                <a:buFont typeface="Arial" panose="020B0604020202020204" pitchFamily="34" charset="0"/>
                <a:buChar char="•"/>
              </a:pPr>
              <a:endParaRPr lang="en-IN" sz="1200" dirty="0">
                <a:solidFill>
                  <a:schemeClr val="bg1"/>
                </a:solidFill>
              </a:endParaRPr>
            </a:p>
            <a:p>
              <a:pPr marL="171433" indent="-171433">
                <a:buFont typeface="Arial" panose="020B0604020202020204" pitchFamily="34" charset="0"/>
                <a:buChar char="•"/>
              </a:pPr>
              <a:endParaRPr lang="en-US" sz="1200" dirty="0">
                <a:solidFill>
                  <a:schemeClr val="bg1"/>
                </a:solidFill>
              </a:endParaRPr>
            </a:p>
          </p:txBody>
        </p:sp>
        <p:sp>
          <p:nvSpPr>
            <p:cNvPr id="79" name="TextBox 78"/>
            <p:cNvSpPr txBox="1"/>
            <p:nvPr/>
          </p:nvSpPr>
          <p:spPr>
            <a:xfrm>
              <a:off x="7296359" y="2196564"/>
              <a:ext cx="1656167" cy="237584"/>
            </a:xfrm>
            <a:prstGeom prst="rect">
              <a:avLst/>
            </a:prstGeom>
            <a:noFill/>
            <a:ln>
              <a:solidFill>
                <a:schemeClr val="tx1"/>
              </a:solidFill>
            </a:ln>
          </p:spPr>
          <p:txBody>
            <a:bodyPr wrap="square" rtlCol="0">
              <a:spAutoFit/>
            </a:bodyPr>
            <a:lstStyle/>
            <a:p>
              <a:pPr marL="171433" indent="-171433">
                <a:buFont typeface="Arial" panose="020B0604020202020204" pitchFamily="34" charset="0"/>
                <a:buChar char="•"/>
              </a:pPr>
              <a:endParaRPr lang="en-US" sz="1400" dirty="0"/>
            </a:p>
          </p:txBody>
        </p:sp>
        <p:sp>
          <p:nvSpPr>
            <p:cNvPr id="119" name="TextBox 118"/>
            <p:cNvSpPr txBox="1"/>
            <p:nvPr/>
          </p:nvSpPr>
          <p:spPr>
            <a:xfrm>
              <a:off x="417178" y="3883572"/>
              <a:ext cx="3064550" cy="570276"/>
            </a:xfrm>
            <a:prstGeom prst="rect">
              <a:avLst/>
            </a:prstGeom>
            <a:noFill/>
            <a:ln>
              <a:solidFill>
                <a:schemeClr val="tx1"/>
              </a:solidFill>
            </a:ln>
          </p:spPr>
          <p:txBody>
            <a:bodyPr wrap="square" rtlCol="0">
              <a:spAutoFit/>
            </a:bodyPr>
            <a:lstStyle/>
            <a:p>
              <a:pPr marL="171433" indent="-171433">
                <a:buFont typeface="Arial" panose="020B0604020202020204" pitchFamily="34" charset="0"/>
                <a:buChar char="•"/>
              </a:pPr>
              <a:r>
                <a:rPr lang="en-IN" sz="1400" dirty="0">
                  <a:solidFill>
                    <a:schemeClr val="bg1"/>
                  </a:solidFill>
                </a:rPr>
                <a:t>Research and  development </a:t>
              </a:r>
            </a:p>
            <a:p>
              <a:pPr marL="171433" indent="-171433">
                <a:buFont typeface="Arial" panose="020B0604020202020204" pitchFamily="34" charset="0"/>
                <a:buChar char="•"/>
              </a:pPr>
              <a:r>
                <a:rPr lang="en-IN" sz="1400" dirty="0">
                  <a:solidFill>
                    <a:schemeClr val="bg1"/>
                  </a:solidFill>
                </a:rPr>
                <a:t>Manufacturing and production</a:t>
              </a:r>
            </a:p>
            <a:p>
              <a:pPr marL="171433" indent="-171433">
                <a:buFont typeface="Arial" panose="020B0604020202020204" pitchFamily="34" charset="0"/>
                <a:buChar char="•"/>
              </a:pPr>
              <a:r>
                <a:rPr lang="en-IN" sz="1400" dirty="0">
                  <a:solidFill>
                    <a:schemeClr val="bg1"/>
                  </a:solidFill>
                </a:rPr>
                <a:t>Marketing and  advertising </a:t>
              </a:r>
            </a:p>
          </p:txBody>
        </p:sp>
      </p:grpSp>
      <p:pic>
        <p:nvPicPr>
          <p:cNvPr id="45" name="Picture 4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747138" y="67941"/>
            <a:ext cx="1352734" cy="843326"/>
          </a:xfrm>
          <a:prstGeom prst="rect">
            <a:avLst/>
          </a:prstGeom>
        </p:spPr>
      </p:pic>
      <p:sp>
        <p:nvSpPr>
          <p:cNvPr id="46" name="TextBox 16"/>
          <p:cNvSpPr txBox="1">
            <a:spLocks noChangeArrowheads="1"/>
          </p:cNvSpPr>
          <p:nvPr/>
        </p:nvSpPr>
        <p:spPr bwMode="auto">
          <a:xfrm>
            <a:off x="7393720" y="817155"/>
            <a:ext cx="2153130" cy="276963"/>
          </a:xfrm>
          <a:prstGeom prst="rect">
            <a:avLst/>
          </a:prstGeom>
          <a:noFill/>
          <a:ln>
            <a:solidFill>
              <a:schemeClr val="tx1"/>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GB" sz="1200" b="1" dirty="0">
                <a:solidFill>
                  <a:schemeClr val="bg1"/>
                </a:solidFill>
                <a:latin typeface="+mn-lt"/>
                <a:cs typeface="Arial" charset="0"/>
              </a:rPr>
              <a:t>Unfair Advantage</a:t>
            </a:r>
          </a:p>
        </p:txBody>
      </p:sp>
      <p:sp>
        <p:nvSpPr>
          <p:cNvPr id="47" name="TextBox 46"/>
          <p:cNvSpPr txBox="1"/>
          <p:nvPr/>
        </p:nvSpPr>
        <p:spPr>
          <a:xfrm>
            <a:off x="7301770" y="1375851"/>
            <a:ext cx="1996157" cy="1015663"/>
          </a:xfrm>
          <a:prstGeom prst="rect">
            <a:avLst/>
          </a:prstGeom>
          <a:noFill/>
          <a:ln>
            <a:solidFill>
              <a:schemeClr val="tx1"/>
            </a:solidFill>
          </a:ln>
        </p:spPr>
        <p:txBody>
          <a:bodyPr wrap="square" rtlCol="0">
            <a:spAutoFit/>
          </a:bodyPr>
          <a:lstStyle/>
          <a:p>
            <a:pPr lvl="0"/>
            <a:r>
              <a:rPr lang="en-IN" sz="1200" dirty="0">
                <a:solidFill>
                  <a:schemeClr val="bg1"/>
                </a:solidFill>
              </a:rPr>
              <a:t>Our team is well coordinated and focussed</a:t>
            </a:r>
          </a:p>
          <a:p>
            <a:pPr lvl="0"/>
            <a:r>
              <a:rPr lang="en-IN" sz="1200" dirty="0">
                <a:solidFill>
                  <a:schemeClr val="bg1"/>
                </a:solidFill>
              </a:rPr>
              <a:t>We are working on the technology.</a:t>
            </a:r>
          </a:p>
        </p:txBody>
      </p:sp>
    </p:spTree>
    <p:extLst>
      <p:ext uri="{BB962C8B-B14F-4D97-AF65-F5344CB8AC3E}">
        <p14:creationId xmlns:p14="http://schemas.microsoft.com/office/powerpoint/2010/main" val="4061294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283427" y="313396"/>
            <a:ext cx="11906985" cy="5908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nSpc>
                <a:spcPct val="90000"/>
              </a:lnSpc>
              <a:spcBef>
                <a:spcPts val="1000"/>
              </a:spcBef>
              <a:defRPr/>
            </a:pPr>
            <a:r>
              <a:rPr lang="en-US" sz="3600" b="1" dirty="0">
                <a:solidFill>
                  <a:schemeClr val="tx1">
                    <a:lumMod val="85000"/>
                    <a:lumOff val="15000"/>
                  </a:schemeClr>
                </a:solidFill>
                <a:latin typeface="+mn-lt"/>
                <a:ea typeface="+mn-ea"/>
                <a:cs typeface="Arial" pitchFamily="34" charset="0"/>
              </a:rPr>
              <a:t>Solution and Benefits</a:t>
            </a:r>
            <a:endParaRPr lang="en-GB" sz="3600" b="1" dirty="0">
              <a:solidFill>
                <a:schemeClr val="tx1">
                  <a:lumMod val="85000"/>
                  <a:lumOff val="15000"/>
                </a:schemeClr>
              </a:solidFill>
              <a:latin typeface="+mn-lt"/>
              <a:ea typeface="+mn-ea"/>
              <a:cs typeface="Arial" pitchFamily="34" charset="0"/>
            </a:endParaRPr>
          </a:p>
        </p:txBody>
      </p:sp>
      <p:sp>
        <p:nvSpPr>
          <p:cNvPr id="4" name="직사각형 1">
            <a:extLst>
              <a:ext uri="{FF2B5EF4-FFF2-40B4-BE49-F238E27FC236}">
                <a16:creationId xmlns:a16="http://schemas.microsoft.com/office/drawing/2014/main" id="{28539CE8-5247-4C1C-ABAC-DECB95734A41}"/>
              </a:ext>
            </a:extLst>
          </p:cNvPr>
          <p:cNvSpPr/>
          <p:nvPr/>
        </p:nvSpPr>
        <p:spPr>
          <a:xfrm>
            <a:off x="6625" y="989143"/>
            <a:ext cx="12183787" cy="5893347"/>
          </a:xfrm>
          <a:prstGeom prst="rect">
            <a:avLst/>
          </a:prstGeom>
          <a:noFill/>
        </p:spPr>
        <p:txBody>
          <a:bodyPr wrap="square">
            <a:spAutoFit/>
          </a:bodyPr>
          <a:lstStyle/>
          <a:p>
            <a:pPr>
              <a:lnSpc>
                <a:spcPct val="107000"/>
              </a:lnSpc>
              <a:spcAft>
                <a:spcPts val="1500"/>
              </a:spcAft>
            </a:pPr>
            <a:r>
              <a:rPr lang="en-IN" sz="1600" b="1" dirty="0">
                <a:latin typeface="Segoe UI" panose="020B0502040204020203" pitchFamily="34" charset="0"/>
                <a:ea typeface="Times New Roman" panose="02020603050405020304" pitchFamily="18" charset="0"/>
                <a:cs typeface="Times New Roman" panose="02020603050405020304" pitchFamily="18" charset="0"/>
              </a:rPr>
              <a:t>Solution</a:t>
            </a:r>
            <a:r>
              <a:rPr lang="en-IN" sz="1600" dirty="0">
                <a:latin typeface="Segoe UI" panose="020B0502040204020203" pitchFamily="34" charset="0"/>
                <a:ea typeface="Times New Roman" panose="02020603050405020304" pitchFamily="18" charset="0"/>
                <a:cs typeface="Times New Roman" panose="02020603050405020304" pitchFamily="18" charset="0"/>
              </a:rPr>
              <a:t>:</a:t>
            </a:r>
            <a:r>
              <a:rPr lang="en-IN" sz="1600" dirty="0">
                <a:latin typeface="Calibri" panose="020F0502020204030204" pitchFamily="34" charset="0"/>
                <a:ea typeface="Calibri" panose="020F0502020204030204" pitchFamily="34" charset="0"/>
                <a:cs typeface="Times New Roman" panose="02020603050405020304" pitchFamily="18" charset="0"/>
              </a:rPr>
              <a:t>    </a:t>
            </a:r>
            <a:r>
              <a:rPr lang="en-IN" sz="1600" dirty="0">
                <a:latin typeface="Segoe UI" panose="020B0502040204020203" pitchFamily="34" charset="0"/>
                <a:ea typeface="Times New Roman" panose="02020603050405020304" pitchFamily="18" charset="0"/>
                <a:cs typeface="Times New Roman" panose="02020603050405020304" pitchFamily="18" charset="0"/>
              </a:rPr>
              <a:t>Our solution aims to address the problem of forgetfulness and mitigate the risks associated with neglecting important day-to-day tasks. We propose the development of a smart home automation system equipped with intelligent sensors and automation capabilities. The system will integrate with various household appliances and provide users with an intuitive and automated way to manage and monitor their daily tasks.</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500"/>
              </a:spcAft>
            </a:pPr>
            <a:r>
              <a:rPr lang="en-IN" sz="1600" b="1" dirty="0">
                <a:latin typeface="Segoe UI" panose="020B0502040204020203" pitchFamily="34" charset="0"/>
                <a:ea typeface="Times New Roman" panose="02020603050405020304" pitchFamily="18" charset="0"/>
                <a:cs typeface="Times New Roman" panose="02020603050405020304" pitchFamily="18" charset="0"/>
              </a:rPr>
              <a:t>Benefits of the Solution:</a:t>
            </a:r>
            <a:endParaRPr lang="en-IN" sz="1600" b="1" dirty="0">
              <a:latin typeface="Calibri" panose="020F0502020204030204" pitchFamily="34" charset="0"/>
              <a:ea typeface="Calibri" panose="020F0502020204030204" pitchFamily="34" charset="0"/>
              <a:cs typeface="Times New Roman" panose="02020603050405020304" pitchFamily="18" charset="0"/>
            </a:endParaRPr>
          </a:p>
          <a:p>
            <a:pPr marL="342866" indent="-342866">
              <a:lnSpc>
                <a:spcPct val="107000"/>
              </a:lnSpc>
              <a:spcAft>
                <a:spcPts val="800"/>
              </a:spcAft>
              <a:buSzPts val="1000"/>
              <a:buFont typeface="Symbol" panose="05050102010706020507" pitchFamily="18" charset="2"/>
              <a:buChar char=""/>
              <a:tabLst>
                <a:tab pos="457154" algn="l"/>
              </a:tabLst>
            </a:pPr>
            <a:r>
              <a:rPr lang="en-IN" sz="1600" b="1" dirty="0">
                <a:latin typeface="Segoe UI" panose="020B0502040204020203" pitchFamily="34" charset="0"/>
                <a:ea typeface="Times New Roman" panose="02020603050405020304" pitchFamily="18" charset="0"/>
                <a:cs typeface="Times New Roman" panose="02020603050405020304" pitchFamily="18" charset="0"/>
              </a:rPr>
              <a:t>Increased Safety</a:t>
            </a:r>
            <a:r>
              <a:rPr lang="en-IN" sz="1600" dirty="0">
                <a:latin typeface="Segoe UI" panose="020B0502040204020203" pitchFamily="34" charset="0"/>
                <a:ea typeface="Times New Roman" panose="02020603050405020304" pitchFamily="18" charset="0"/>
                <a:cs typeface="Times New Roman" panose="02020603050405020304" pitchFamily="18" charset="0"/>
              </a:rPr>
              <a:t>: By providing timely reminders and automating essential tasks, the solution helps users maintain a safer living environment and reduces the risk of accidents, such as gas leaks or leaving doors unlocked.</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342866" indent="-342866">
              <a:lnSpc>
                <a:spcPct val="107000"/>
              </a:lnSpc>
              <a:spcAft>
                <a:spcPts val="800"/>
              </a:spcAft>
              <a:buSzPts val="1000"/>
              <a:buFont typeface="Symbol" panose="05050102010706020507" pitchFamily="18" charset="2"/>
              <a:buChar char=""/>
              <a:tabLst>
                <a:tab pos="457154" algn="l"/>
              </a:tabLst>
            </a:pPr>
            <a:r>
              <a:rPr lang="en-IN" sz="1600" b="1" dirty="0">
                <a:latin typeface="Segoe UI" panose="020B0502040204020203" pitchFamily="34" charset="0"/>
                <a:ea typeface="Times New Roman" panose="02020603050405020304" pitchFamily="18" charset="0"/>
                <a:cs typeface="Times New Roman" panose="02020603050405020304" pitchFamily="18" charset="0"/>
              </a:rPr>
              <a:t>Peace of Mind</a:t>
            </a:r>
            <a:r>
              <a:rPr lang="en-IN" sz="1600" dirty="0">
                <a:latin typeface="Segoe UI" panose="020B0502040204020203" pitchFamily="34" charset="0"/>
                <a:ea typeface="Times New Roman" panose="02020603050405020304" pitchFamily="18" charset="0"/>
                <a:cs typeface="Times New Roman" panose="02020603050405020304" pitchFamily="18" charset="0"/>
              </a:rPr>
              <a:t>: Users can have peace of mind knowing that their daily tasks are being managed and monitored effectively, even during busy and hectic periods.</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342866" indent="-342866">
              <a:lnSpc>
                <a:spcPct val="107000"/>
              </a:lnSpc>
              <a:spcAft>
                <a:spcPts val="800"/>
              </a:spcAft>
              <a:buSzPts val="1000"/>
              <a:buFont typeface="Symbol" panose="05050102010706020507" pitchFamily="18" charset="2"/>
              <a:buChar char=""/>
              <a:tabLst>
                <a:tab pos="457154" algn="l"/>
              </a:tabLst>
            </a:pPr>
            <a:r>
              <a:rPr lang="en-IN" sz="1600" b="1" dirty="0">
                <a:latin typeface="Segoe UI" panose="020B0502040204020203" pitchFamily="34" charset="0"/>
                <a:ea typeface="Times New Roman" panose="02020603050405020304" pitchFamily="18" charset="0"/>
                <a:cs typeface="Times New Roman" panose="02020603050405020304" pitchFamily="18" charset="0"/>
              </a:rPr>
              <a:t>Energy and Cost Savings</a:t>
            </a:r>
            <a:r>
              <a:rPr lang="en-IN" sz="1600" dirty="0">
                <a:latin typeface="Segoe UI" panose="020B0502040204020203" pitchFamily="34" charset="0"/>
                <a:ea typeface="Times New Roman" panose="02020603050405020304" pitchFamily="18" charset="0"/>
                <a:cs typeface="Times New Roman" panose="02020603050405020304" pitchFamily="18" charset="0"/>
              </a:rPr>
              <a:t>: Automation features can help optimize energy consumption by automatically turning off appliances when not in use, resulting in potential cost savings on utility bills.</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342866" indent="-342866">
              <a:lnSpc>
                <a:spcPct val="107000"/>
              </a:lnSpc>
              <a:spcAft>
                <a:spcPts val="800"/>
              </a:spcAft>
              <a:buSzPts val="1000"/>
              <a:buFont typeface="Symbol" panose="05050102010706020507" pitchFamily="18" charset="2"/>
              <a:buChar char=""/>
              <a:tabLst>
                <a:tab pos="457154" algn="l"/>
              </a:tabLst>
            </a:pPr>
            <a:r>
              <a:rPr lang="en-IN" sz="1600" b="1" dirty="0">
                <a:latin typeface="Segoe UI" panose="020B0502040204020203" pitchFamily="34" charset="0"/>
                <a:ea typeface="Times New Roman" panose="02020603050405020304" pitchFamily="18" charset="0"/>
                <a:cs typeface="Times New Roman" panose="02020603050405020304" pitchFamily="18" charset="0"/>
              </a:rPr>
              <a:t>Improved Efficiency</a:t>
            </a:r>
            <a:r>
              <a:rPr lang="en-IN" sz="1600" dirty="0">
                <a:latin typeface="Segoe UI" panose="020B0502040204020203" pitchFamily="34" charset="0"/>
                <a:ea typeface="Times New Roman" panose="02020603050405020304" pitchFamily="18" charset="0"/>
                <a:cs typeface="Times New Roman" panose="02020603050405020304" pitchFamily="18" charset="0"/>
              </a:rPr>
              <a:t>: The solution streamlines daily routines and eliminates the need for manual checks, saving users time and effort.</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342866" indent="-342866">
              <a:lnSpc>
                <a:spcPct val="107000"/>
              </a:lnSpc>
              <a:spcAft>
                <a:spcPts val="800"/>
              </a:spcAft>
              <a:buSzPts val="1000"/>
              <a:buFont typeface="Symbol" panose="05050102010706020507" pitchFamily="18" charset="2"/>
              <a:buChar char=""/>
              <a:tabLst>
                <a:tab pos="457154" algn="l"/>
              </a:tabLst>
            </a:pPr>
            <a:r>
              <a:rPr lang="en-IN" sz="1600" b="1" dirty="0">
                <a:latin typeface="Segoe UI" panose="020B0502040204020203" pitchFamily="34" charset="0"/>
                <a:ea typeface="Times New Roman" panose="02020603050405020304" pitchFamily="18" charset="0"/>
                <a:cs typeface="Times New Roman" panose="02020603050405020304" pitchFamily="18" charset="0"/>
              </a:rPr>
              <a:t>Scalability and Adaptability</a:t>
            </a:r>
            <a:r>
              <a:rPr lang="en-IN" sz="1600" dirty="0">
                <a:latin typeface="Segoe UI" panose="020B0502040204020203" pitchFamily="34" charset="0"/>
                <a:ea typeface="Times New Roman" panose="02020603050405020304" pitchFamily="18" charset="0"/>
                <a:cs typeface="Times New Roman" panose="02020603050405020304" pitchFamily="18" charset="0"/>
              </a:rPr>
              <a:t>: The system can be expanded and customized to accommodate different user preferences and adapt to changing needs and lifestyles.</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SzPts val="1000"/>
              <a:tabLst>
                <a:tab pos="457154" algn="l"/>
              </a:tabLst>
            </a:pPr>
            <a:r>
              <a:rPr lang="en-IN" sz="1600" dirty="0">
                <a:latin typeface="Segoe UI" panose="020B0502040204020203" pitchFamily="34" charset="0"/>
                <a:ea typeface="Times New Roman" panose="02020603050405020304" pitchFamily="18" charset="0"/>
                <a:cs typeface="Times New Roman" panose="02020603050405020304" pitchFamily="18" charset="0"/>
              </a:rPr>
              <a:t>Our solution aims to empower individuals to lead safer and more organized lives, providing them with the confidence that their critical tasks are being managed efficiently and effectively.</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171433" indent="-171433">
              <a:lnSpc>
                <a:spcPct val="150000"/>
              </a:lnSpc>
              <a:buFont typeface="Arial" panose="020B0604020202020204" pitchFamily="34" charset="0"/>
              <a:buChar char="•"/>
            </a:pPr>
            <a:endParaRPr lang="en-US" altLang="ko-KR" sz="1600" dirty="0">
              <a:solidFill>
                <a:schemeClr val="tx1">
                  <a:lumMod val="75000"/>
                  <a:lumOff val="25000"/>
                </a:schemeClr>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47138" y="86991"/>
            <a:ext cx="1352734" cy="843326"/>
          </a:xfrm>
          <a:prstGeom prst="rect">
            <a:avLst/>
          </a:prstGeom>
        </p:spPr>
      </p:pic>
    </p:spTree>
    <p:extLst>
      <p:ext uri="{BB962C8B-B14F-4D97-AF65-F5344CB8AC3E}">
        <p14:creationId xmlns:p14="http://schemas.microsoft.com/office/powerpoint/2010/main" val="397832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 name="Text Placeholder 1">
            <a:extLst>
              <a:ext uri="{FF2B5EF4-FFF2-40B4-BE49-F238E27FC236}">
                <a16:creationId xmlns:a16="http://schemas.microsoft.com/office/drawing/2014/main" id="{206381AD-4C2B-4745-99B1-0BBCE6131A71}"/>
              </a:ext>
            </a:extLst>
          </p:cNvPr>
          <p:cNvSpPr>
            <a:spLocks noGrp="1"/>
          </p:cNvSpPr>
          <p:nvPr>
            <p:ph type="body" sz="quarter" idx="4294967295"/>
          </p:nvPr>
        </p:nvSpPr>
        <p:spPr>
          <a:xfrm>
            <a:off x="0" y="187325"/>
            <a:ext cx="11571288" cy="723900"/>
          </a:xfrm>
          <a:prstGeom prst="rect">
            <a:avLst/>
          </a:prstGeom>
        </p:spPr>
        <p:txBody>
          <a:bodyPr/>
          <a:lstStyle/>
          <a:p>
            <a:pPr marL="0" indent="0">
              <a:buNone/>
            </a:pPr>
            <a:r>
              <a:rPr lang="en-US" sz="3600" b="1" dirty="0"/>
              <a:t>Competition Analysis</a:t>
            </a:r>
          </a:p>
        </p:txBody>
      </p:sp>
      <p:graphicFrame>
        <p:nvGraphicFramePr>
          <p:cNvPr id="2" name="Table 1"/>
          <p:cNvGraphicFramePr>
            <a:graphicFrameLocks noGrp="1"/>
          </p:cNvGraphicFramePr>
          <p:nvPr>
            <p:extLst>
              <p:ext uri="{D42A27DB-BD31-4B8C-83A1-F6EECF244321}">
                <p14:modId xmlns:p14="http://schemas.microsoft.com/office/powerpoint/2010/main" val="3092559221"/>
              </p:ext>
            </p:extLst>
          </p:nvPr>
        </p:nvGraphicFramePr>
        <p:xfrm>
          <a:off x="-11830" y="1030651"/>
          <a:ext cx="12110908" cy="5337806"/>
        </p:xfrm>
        <a:graphic>
          <a:graphicData uri="http://schemas.openxmlformats.org/drawingml/2006/table">
            <a:tbl>
              <a:tblPr firstRow="1" firstCol="1">
                <a:tableStyleId>{3B4B98B0-60AC-42C2-AFA5-B58CD77FA1E5}</a:tableStyleId>
              </a:tblPr>
              <a:tblGrid>
                <a:gridCol w="2447391">
                  <a:extLst>
                    <a:ext uri="{9D8B030D-6E8A-4147-A177-3AD203B41FA5}">
                      <a16:colId xmlns:a16="http://schemas.microsoft.com/office/drawing/2014/main" val="1217525529"/>
                    </a:ext>
                  </a:extLst>
                </a:gridCol>
                <a:gridCol w="2432220">
                  <a:extLst>
                    <a:ext uri="{9D8B030D-6E8A-4147-A177-3AD203B41FA5}">
                      <a16:colId xmlns:a16="http://schemas.microsoft.com/office/drawing/2014/main" val="1397496183"/>
                    </a:ext>
                  </a:extLst>
                </a:gridCol>
                <a:gridCol w="2432220">
                  <a:extLst>
                    <a:ext uri="{9D8B030D-6E8A-4147-A177-3AD203B41FA5}">
                      <a16:colId xmlns:a16="http://schemas.microsoft.com/office/drawing/2014/main" val="146626689"/>
                    </a:ext>
                  </a:extLst>
                </a:gridCol>
                <a:gridCol w="2536564">
                  <a:extLst>
                    <a:ext uri="{9D8B030D-6E8A-4147-A177-3AD203B41FA5}">
                      <a16:colId xmlns:a16="http://schemas.microsoft.com/office/drawing/2014/main" val="1348559035"/>
                    </a:ext>
                  </a:extLst>
                </a:gridCol>
                <a:gridCol w="2262513">
                  <a:extLst>
                    <a:ext uri="{9D8B030D-6E8A-4147-A177-3AD203B41FA5}">
                      <a16:colId xmlns:a16="http://schemas.microsoft.com/office/drawing/2014/main" val="2523013899"/>
                    </a:ext>
                  </a:extLst>
                </a:gridCol>
              </a:tblGrid>
              <a:tr h="375624">
                <a:tc>
                  <a:txBody>
                    <a:bodyPr/>
                    <a:lstStyle/>
                    <a:p>
                      <a:pPr algn="ctr" fontAlgn="b"/>
                      <a:r>
                        <a:rPr lang="en-US" sz="1200" dirty="0">
                          <a:effectLst/>
                        </a:rPr>
                        <a:t>Competitor</a:t>
                      </a:r>
                      <a:endParaRPr lang="en-US" sz="1200" b="1" dirty="0">
                        <a:effectLst/>
                      </a:endParaRPr>
                    </a:p>
                  </a:txBody>
                  <a:tcPr marL="18754" marR="18754" marT="9377" marB="9377"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dirty="0">
                          <a:effectLst/>
                        </a:rPr>
                        <a:t>Product</a:t>
                      </a:r>
                      <a:endParaRPr lang="en-US" sz="1200" b="1" dirty="0">
                        <a:effectLst/>
                      </a:endParaRPr>
                    </a:p>
                  </a:txBody>
                  <a:tcPr marL="18754" marR="18754" marT="9377" marB="9377"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dirty="0">
                          <a:effectLst/>
                        </a:rPr>
                        <a:t>Price Range (in Rupees)</a:t>
                      </a:r>
                      <a:endParaRPr lang="en-US" sz="1200" b="1" dirty="0">
                        <a:effectLst/>
                      </a:endParaRPr>
                    </a:p>
                  </a:txBody>
                  <a:tcPr marL="18754" marR="18754" marT="9377" marB="9377"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dirty="0">
                          <a:effectLst/>
                        </a:rPr>
                        <a:t>Unique Value Proposition (UVP)</a:t>
                      </a:r>
                      <a:endParaRPr lang="en-US" sz="1200" b="1" dirty="0">
                        <a:effectLst/>
                      </a:endParaRPr>
                    </a:p>
                  </a:txBody>
                  <a:tcPr marL="18754" marR="18754" marT="9377" marB="9377"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dirty="0">
                          <a:effectLst/>
                        </a:rPr>
                        <a:t>Market Review</a:t>
                      </a:r>
                      <a:endParaRPr lang="en-US" sz="1200" b="1" dirty="0">
                        <a:effectLst/>
                      </a:endParaRPr>
                    </a:p>
                  </a:txBody>
                  <a:tcPr marL="18754" marR="18754" marT="9377" marB="9377"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7185535"/>
                  </a:ext>
                </a:extLst>
              </a:tr>
              <a:tr h="980086">
                <a:tc>
                  <a:txBody>
                    <a:bodyPr/>
                    <a:lstStyle/>
                    <a:p>
                      <a:pPr fontAlgn="base"/>
                      <a:r>
                        <a:rPr lang="en-IN" sz="1800" b="1" kern="1200" dirty="0">
                          <a:solidFill>
                            <a:schemeClr val="tx1"/>
                          </a:solidFill>
                          <a:effectLst/>
                          <a:latin typeface="Californian FB" panose="0207040306080B030204" pitchFamily="18" charset="0"/>
                          <a:ea typeface="+mn-ea"/>
                          <a:cs typeface="+mn-cs"/>
                        </a:rPr>
                        <a:t>Nest Protect</a:t>
                      </a:r>
                      <a:endParaRPr lang="en-US" sz="1200" dirty="0">
                        <a:effectLst/>
                        <a:latin typeface="Californian FB" panose="0207040306080B030204" pitchFamily="18" charset="0"/>
                      </a:endParaRPr>
                    </a:p>
                  </a:txBody>
                  <a:tcPr marL="18754" marR="18754" marT="9377" marB="93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IN" sz="1600" kern="1200" dirty="0">
                          <a:solidFill>
                            <a:schemeClr val="tx1"/>
                          </a:solidFill>
                          <a:effectLst/>
                          <a:latin typeface="+mn-lt"/>
                          <a:ea typeface="+mn-ea"/>
                          <a:cs typeface="+mn-cs"/>
                        </a:rPr>
                        <a:t>smart smoke and carbon monoxide alarm </a:t>
                      </a:r>
                      <a:endParaRPr lang="en-US" sz="1600" dirty="0">
                        <a:effectLst/>
                      </a:endParaRPr>
                    </a:p>
                  </a:txBody>
                  <a:tcPr marL="18754" marR="18754" marT="9377" marB="93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US" sz="1400" dirty="0">
                          <a:effectLst/>
                        </a:rPr>
                        <a:t>RS.9,250</a:t>
                      </a:r>
                    </a:p>
                  </a:txBody>
                  <a:tcPr marL="18754" marR="18754" marT="9377" marB="93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IN" sz="1600" kern="1200" dirty="0">
                          <a:solidFill>
                            <a:schemeClr val="tx1"/>
                          </a:solidFill>
                          <a:effectLst/>
                          <a:latin typeface="+mn-lt"/>
                          <a:ea typeface="+mn-ea"/>
                          <a:cs typeface="+mn-cs"/>
                        </a:rPr>
                        <a:t>It can send alerts to your smartphone and has the ability to shut off gas valves .</a:t>
                      </a:r>
                      <a:endParaRPr lang="en-US" sz="1600" dirty="0">
                        <a:effectLst/>
                      </a:endParaRPr>
                    </a:p>
                  </a:txBody>
                  <a:tcPr marL="18754" marR="18754" marT="9377" marB="93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600" b="0" i="0" kern="1200" dirty="0">
                          <a:solidFill>
                            <a:schemeClr val="tx1"/>
                          </a:solidFill>
                          <a:effectLst/>
                          <a:latin typeface="+mn-lt"/>
                          <a:ea typeface="+mn-ea"/>
                          <a:cs typeface="+mn-cs"/>
                        </a:rPr>
                        <a:t>Great product and easy to setup.</a:t>
                      </a:r>
                      <a:endParaRPr lang="en-US" sz="1600" dirty="0">
                        <a:effectLst/>
                      </a:endParaRPr>
                    </a:p>
                  </a:txBody>
                  <a:tcPr marL="18754" marR="18754" marT="9377" marB="93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990044"/>
                  </a:ext>
                </a:extLst>
              </a:tr>
              <a:tr h="1088575">
                <a:tc>
                  <a:txBody>
                    <a:bodyPr/>
                    <a:lstStyle/>
                    <a:p>
                      <a:pPr fontAlgn="base"/>
                      <a:r>
                        <a:rPr lang="en-IN" sz="1600" b="1" kern="1200" dirty="0">
                          <a:solidFill>
                            <a:schemeClr val="tx1"/>
                          </a:solidFill>
                          <a:effectLst/>
                          <a:latin typeface="Californian FB" panose="0207040306080B030204" pitchFamily="18" charset="0"/>
                          <a:ea typeface="+mn-ea"/>
                          <a:cs typeface="+mn-cs"/>
                        </a:rPr>
                        <a:t>Honeywell Lyric Wi-Fi Water Leak and Freeze Detector</a:t>
                      </a:r>
                      <a:endParaRPr lang="en-US" sz="1600" dirty="0">
                        <a:effectLst/>
                        <a:latin typeface="Californian FB" panose="0207040306080B030204" pitchFamily="18" charset="0"/>
                      </a:endParaRPr>
                    </a:p>
                  </a:txBody>
                  <a:tcPr marL="18754" marR="18754" marT="9377" marB="93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IN" sz="1600" kern="1200" dirty="0">
                          <a:solidFill>
                            <a:schemeClr val="tx1"/>
                          </a:solidFill>
                          <a:effectLst/>
                          <a:latin typeface="+mn-lt"/>
                          <a:ea typeface="+mn-ea"/>
                          <a:cs typeface="+mn-cs"/>
                        </a:rPr>
                        <a:t>sense natural gas leaks</a:t>
                      </a:r>
                      <a:endParaRPr lang="en-US" sz="1600" dirty="0">
                        <a:effectLst/>
                      </a:endParaRPr>
                    </a:p>
                  </a:txBody>
                  <a:tcPr marL="18754" marR="18754" marT="9377" marB="93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US" sz="1400" dirty="0">
                          <a:effectLst/>
                        </a:rPr>
                        <a:t>Rs.8,837</a:t>
                      </a:r>
                    </a:p>
                  </a:txBody>
                  <a:tcPr marL="18754" marR="18754" marT="9377" marB="93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IN" sz="1600" kern="1200" dirty="0">
                          <a:solidFill>
                            <a:schemeClr val="tx1"/>
                          </a:solidFill>
                          <a:effectLst/>
                          <a:latin typeface="+mn-lt"/>
                          <a:ea typeface="+mn-ea"/>
                          <a:cs typeface="+mn-cs"/>
                        </a:rPr>
                        <a:t>Capability to sense natural gas leaks.</a:t>
                      </a:r>
                      <a:endParaRPr lang="en-US" sz="1600" dirty="0">
                        <a:effectLst/>
                      </a:endParaRPr>
                    </a:p>
                  </a:txBody>
                  <a:tcPr marL="18754" marR="18754" marT="9377" marB="93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600" dirty="0">
                          <a:effectLst/>
                        </a:rPr>
                        <a:t>Sends a recording of your smoke or CO detector sounding off</a:t>
                      </a:r>
                    </a:p>
                  </a:txBody>
                  <a:tcPr marL="18754" marR="18754" marT="9377" marB="93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1854592"/>
                  </a:ext>
                </a:extLst>
              </a:tr>
              <a:tr h="1035212">
                <a:tc>
                  <a:txBody>
                    <a:bodyPr/>
                    <a:lstStyle/>
                    <a:p>
                      <a:pPr fontAlgn="base"/>
                      <a:r>
                        <a:rPr lang="en-IN" sz="1800" b="1" kern="1200" dirty="0">
                          <a:solidFill>
                            <a:schemeClr val="tx1"/>
                          </a:solidFill>
                          <a:effectLst/>
                          <a:latin typeface="Californian FB" panose="0207040306080B030204" pitchFamily="18" charset="0"/>
                          <a:ea typeface="+mn-ea"/>
                          <a:cs typeface="+mn-cs"/>
                        </a:rPr>
                        <a:t>Leeo Smart Alert</a:t>
                      </a:r>
                      <a:endParaRPr lang="en-US" sz="1200" dirty="0">
                        <a:effectLst/>
                        <a:latin typeface="Californian FB" panose="0207040306080B030204" pitchFamily="18" charset="0"/>
                      </a:endParaRPr>
                    </a:p>
                  </a:txBody>
                  <a:tcPr marL="18754" marR="18754" marT="9377" marB="93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IN" sz="1600" kern="1200" dirty="0">
                          <a:solidFill>
                            <a:schemeClr val="tx1"/>
                          </a:solidFill>
                          <a:effectLst/>
                          <a:latin typeface="+mn-lt"/>
                          <a:ea typeface="+mn-ea"/>
                          <a:cs typeface="+mn-cs"/>
                        </a:rPr>
                        <a:t>monitors smoke and carbon monoxide alarms,</a:t>
                      </a:r>
                      <a:endParaRPr lang="en-US" sz="1600" dirty="0">
                        <a:effectLst/>
                      </a:endParaRPr>
                    </a:p>
                  </a:txBody>
                  <a:tcPr marL="18754" marR="18754" marT="9377" marB="93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US" sz="1400" dirty="0">
                          <a:effectLst/>
                        </a:rPr>
                        <a:t>Rs.8,000</a:t>
                      </a:r>
                    </a:p>
                  </a:txBody>
                  <a:tcPr marL="18754" marR="18754" marT="9377" marB="93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IN" sz="1600" kern="1200" dirty="0">
                          <a:solidFill>
                            <a:schemeClr val="tx1"/>
                          </a:solidFill>
                          <a:effectLst/>
                          <a:latin typeface="+mn-lt"/>
                          <a:ea typeface="+mn-ea"/>
                          <a:cs typeface="+mn-cs"/>
                        </a:rPr>
                        <a:t>provides real-time notifications. </a:t>
                      </a:r>
                      <a:endParaRPr lang="en-US" sz="1600" dirty="0">
                        <a:effectLst/>
                      </a:endParaRPr>
                    </a:p>
                  </a:txBody>
                  <a:tcPr marL="18754" marR="18754" marT="9377" marB="93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kern="1200" dirty="0">
                          <a:solidFill>
                            <a:schemeClr val="tx1"/>
                          </a:solidFill>
                          <a:effectLst/>
                          <a:latin typeface="+mn-lt"/>
                          <a:ea typeface="+mn-ea"/>
                          <a:cs typeface="+mn-cs"/>
                        </a:rPr>
                        <a:t>Really works great and I can view the temperature and humidity</a:t>
                      </a:r>
                    </a:p>
                  </a:txBody>
                  <a:tcPr marL="18754" marR="18754" marT="9377" marB="93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0088071"/>
                  </a:ext>
                </a:extLst>
              </a:tr>
              <a:tr h="937045">
                <a:tc>
                  <a:txBody>
                    <a:bodyPr/>
                    <a:lstStyle/>
                    <a:p>
                      <a:pPr fontAlgn="base"/>
                      <a:r>
                        <a:rPr lang="en-IN" sz="1800" b="1" kern="1200" dirty="0" err="1">
                          <a:solidFill>
                            <a:schemeClr val="tx1"/>
                          </a:solidFill>
                          <a:effectLst/>
                          <a:latin typeface="Californian FB" panose="0207040306080B030204" pitchFamily="18" charset="0"/>
                          <a:ea typeface="+mn-ea"/>
                          <a:cs typeface="+mn-cs"/>
                        </a:rPr>
                        <a:t>Airthings</a:t>
                      </a:r>
                      <a:r>
                        <a:rPr lang="en-IN" sz="1800" b="1" kern="1200" dirty="0">
                          <a:solidFill>
                            <a:schemeClr val="tx1"/>
                          </a:solidFill>
                          <a:effectLst/>
                          <a:latin typeface="Californian FB" panose="0207040306080B030204" pitchFamily="18" charset="0"/>
                          <a:ea typeface="+mn-ea"/>
                          <a:cs typeface="+mn-cs"/>
                        </a:rPr>
                        <a:t> Wave Plus</a:t>
                      </a:r>
                      <a:endParaRPr lang="en-US" sz="1800" dirty="0">
                        <a:effectLst/>
                        <a:latin typeface="Californian FB" panose="0207040306080B030204" pitchFamily="18" charset="0"/>
                      </a:endParaRPr>
                    </a:p>
                  </a:txBody>
                  <a:tcPr marL="18754" marR="18754" marT="9377" marB="93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IN" sz="1600" kern="1200" dirty="0">
                          <a:solidFill>
                            <a:schemeClr val="tx1"/>
                          </a:solidFill>
                          <a:effectLst/>
                          <a:latin typeface="+mn-lt"/>
                          <a:ea typeface="+mn-ea"/>
                          <a:cs typeface="+mn-cs"/>
                        </a:rPr>
                        <a:t>air quality monitor </a:t>
                      </a:r>
                      <a:endParaRPr lang="en-US" sz="1600" dirty="0">
                        <a:effectLst/>
                      </a:endParaRPr>
                    </a:p>
                  </a:txBody>
                  <a:tcPr marL="18754" marR="18754" marT="9377" marB="93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US" sz="1400" dirty="0">
                          <a:effectLst/>
                        </a:rPr>
                        <a:t>Rs.10,000</a:t>
                      </a:r>
                    </a:p>
                  </a:txBody>
                  <a:tcPr marL="18754" marR="18754" marT="9377" marB="93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IN" sz="1600" kern="1200" dirty="0">
                          <a:solidFill>
                            <a:schemeClr val="tx1"/>
                          </a:solidFill>
                          <a:effectLst/>
                          <a:latin typeface="+mn-lt"/>
                          <a:ea typeface="+mn-ea"/>
                          <a:cs typeface="+mn-cs"/>
                        </a:rPr>
                        <a:t>specifically focus on gas leaks</a:t>
                      </a:r>
                      <a:endParaRPr lang="en-US" sz="1600" dirty="0">
                        <a:effectLst/>
                      </a:endParaRPr>
                    </a:p>
                  </a:txBody>
                  <a:tcPr marL="18754" marR="18754" marT="9377" marB="93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600" dirty="0">
                          <a:effectLst/>
                        </a:rPr>
                        <a:t>Wave Plus Smart Indoor Air Quality Monitor</a:t>
                      </a:r>
                    </a:p>
                  </a:txBody>
                  <a:tcPr marL="18754" marR="18754" marT="9377" marB="93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0558049"/>
                  </a:ext>
                </a:extLst>
              </a:tr>
              <a:tr h="907236">
                <a:tc>
                  <a:txBody>
                    <a:bodyPr/>
                    <a:lstStyle/>
                    <a:p>
                      <a:pPr fontAlgn="base"/>
                      <a:r>
                        <a:rPr lang="en-US" sz="1800" dirty="0">
                          <a:effectLst/>
                          <a:latin typeface="Californian FB" panose="0207040306080B030204" pitchFamily="18" charset="0"/>
                        </a:rPr>
                        <a:t>INDITECH</a:t>
                      </a:r>
                    </a:p>
                  </a:txBody>
                  <a:tcPr marL="18754" marR="18754" marT="9377" marB="93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600" dirty="0">
                          <a:effectLst/>
                        </a:rPr>
                        <a:t>Gas leakage sensor </a:t>
                      </a:r>
                    </a:p>
                  </a:txBody>
                  <a:tcPr marL="18754" marR="18754" marT="9377" marB="93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US" sz="1400" dirty="0">
                          <a:effectLst/>
                        </a:rPr>
                        <a:t>RS. 6000</a:t>
                      </a:r>
                    </a:p>
                  </a:txBody>
                  <a:tcPr marL="18754" marR="18754" marT="9377" marB="93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r>
                        <a:rPr lang="en-US" sz="1600" dirty="0">
                          <a:effectLst/>
                        </a:rPr>
                        <a:t>Leakage Detection and auto shutoff the gas</a:t>
                      </a:r>
                    </a:p>
                  </a:txBody>
                  <a:tcPr marL="18754" marR="18754" marT="9377" marB="93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base"/>
                      <a:endParaRPr lang="en-US" sz="1600" dirty="0">
                        <a:effectLst/>
                      </a:endParaRPr>
                    </a:p>
                  </a:txBody>
                  <a:tcPr marL="18754" marR="18754" marT="9377" marB="93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2991448"/>
                  </a:ext>
                </a:extLst>
              </a:tr>
            </a:tbl>
          </a:graphicData>
        </a:graphic>
      </p:graphicFrame>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7138" y="86991"/>
            <a:ext cx="1352734" cy="843326"/>
          </a:xfrm>
          <a:prstGeom prst="rect">
            <a:avLst/>
          </a:prstGeom>
        </p:spPr>
      </p:pic>
    </p:spTree>
    <p:extLst>
      <p:ext uri="{BB962C8B-B14F-4D97-AF65-F5344CB8AC3E}">
        <p14:creationId xmlns:p14="http://schemas.microsoft.com/office/powerpoint/2010/main" val="2290769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195284" y="236263"/>
            <a:ext cx="12190413" cy="6550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1">
              <a:lnSpc>
                <a:spcPct val="107000"/>
              </a:lnSpc>
              <a:spcBef>
                <a:spcPts val="1500"/>
              </a:spcBef>
              <a:spcAft>
                <a:spcPts val="1500"/>
              </a:spcAft>
            </a:pPr>
            <a:r>
              <a:rPr lang="en-IN" sz="3600" b="1" dirty="0">
                <a:latin typeface="Segoe UI" panose="020B0502040204020203" pitchFamily="34" charset="0"/>
                <a:ea typeface="Times New Roman" panose="02020603050405020304" pitchFamily="18" charset="0"/>
                <a:cs typeface="Times New Roman" panose="02020603050405020304" pitchFamily="18" charset="0"/>
              </a:rPr>
              <a:t>Key Features of the Solution:</a:t>
            </a:r>
            <a:endParaRPr lang="en-IN" sz="3600"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직사각형 1">
            <a:extLst>
              <a:ext uri="{FF2B5EF4-FFF2-40B4-BE49-F238E27FC236}">
                <a16:creationId xmlns:a16="http://schemas.microsoft.com/office/drawing/2014/main" id="{28539CE8-5247-4C1C-ABAC-DECB95734A41}"/>
              </a:ext>
            </a:extLst>
          </p:cNvPr>
          <p:cNvSpPr/>
          <p:nvPr/>
        </p:nvSpPr>
        <p:spPr>
          <a:xfrm>
            <a:off x="195285" y="904250"/>
            <a:ext cx="11123910" cy="5228828"/>
          </a:xfrm>
          <a:prstGeom prst="rect">
            <a:avLst/>
          </a:prstGeom>
          <a:noFill/>
        </p:spPr>
        <p:txBody>
          <a:bodyPr wrap="square">
            <a:spAutoFit/>
          </a:bodyPr>
          <a:lstStyle/>
          <a:p>
            <a:pPr marL="800020" lvl="1" indent="-342866">
              <a:lnSpc>
                <a:spcPct val="107000"/>
              </a:lnSpc>
              <a:spcAft>
                <a:spcPts val="800"/>
              </a:spcAft>
              <a:buFont typeface="Courier New" panose="02070309020205020404" pitchFamily="49" charset="0"/>
              <a:buChar char="o"/>
              <a:tabLst>
                <a:tab pos="457154" algn="l"/>
              </a:tabLst>
            </a:pPr>
            <a:r>
              <a:rPr lang="en-IN" b="1" dirty="0">
                <a:latin typeface="Segoe UI" panose="020B0502040204020203" pitchFamily="34" charset="0"/>
                <a:ea typeface="Times New Roman" panose="02020603050405020304" pitchFamily="18" charset="0"/>
                <a:cs typeface="Times New Roman" panose="02020603050405020304" pitchFamily="18" charset="0"/>
              </a:rPr>
              <a:t>Task Reminders</a:t>
            </a:r>
            <a:r>
              <a:rPr lang="en-IN" dirty="0">
                <a:latin typeface="Segoe UI" panose="020B0502040204020203" pitchFamily="34" charset="0"/>
                <a:ea typeface="Times New Roman" panose="02020603050405020304" pitchFamily="18" charset="0"/>
                <a:cs typeface="Times New Roman" panose="02020603050405020304" pitchFamily="18" charset="0"/>
              </a:rPr>
              <a:t>: The system will offer personalized task reminders to users based on their daily routine and preferences. Users will receive timely notifications and alerts to ensure they remember critical tasks, such as turning off the gas stove, locking doors, or switching off electrical appliances.</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800020" lvl="1" indent="-342866">
              <a:lnSpc>
                <a:spcPct val="107000"/>
              </a:lnSpc>
              <a:spcAft>
                <a:spcPts val="800"/>
              </a:spcAft>
              <a:buFont typeface="Courier New" panose="02070309020205020404" pitchFamily="49" charset="0"/>
              <a:buChar char="o"/>
              <a:tabLst>
                <a:tab pos="457154" algn="l"/>
              </a:tabLst>
            </a:pPr>
            <a:r>
              <a:rPr lang="en-IN" b="1" dirty="0">
                <a:latin typeface="Segoe UI" panose="020B0502040204020203" pitchFamily="34" charset="0"/>
                <a:ea typeface="Times New Roman" panose="02020603050405020304" pitchFamily="18" charset="0"/>
                <a:cs typeface="Times New Roman" panose="02020603050405020304" pitchFamily="18" charset="0"/>
              </a:rPr>
              <a:t>Automation and Control</a:t>
            </a:r>
            <a:r>
              <a:rPr lang="en-IN" dirty="0">
                <a:latin typeface="Segoe UI" panose="020B0502040204020203" pitchFamily="34" charset="0"/>
                <a:ea typeface="Times New Roman" panose="02020603050405020304" pitchFamily="18" charset="0"/>
                <a:cs typeface="Times New Roman" panose="02020603050405020304" pitchFamily="18" charset="0"/>
              </a:rPr>
              <a:t>: The system will enable automation and control of household appliances. Users can program specific actions, such as automatically turning off the gas stove after a designated time or remotely controlling lights and other devices through a mobile app or voice commands.</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800020" lvl="1" indent="-342866">
              <a:lnSpc>
                <a:spcPct val="107000"/>
              </a:lnSpc>
              <a:spcAft>
                <a:spcPts val="800"/>
              </a:spcAft>
              <a:buFont typeface="Courier New" panose="02070309020205020404" pitchFamily="49" charset="0"/>
              <a:buChar char="o"/>
              <a:tabLst>
                <a:tab pos="457154" algn="l"/>
              </a:tabLst>
            </a:pPr>
            <a:r>
              <a:rPr lang="en-IN" b="1" dirty="0">
                <a:latin typeface="Segoe UI" panose="020B0502040204020203" pitchFamily="34" charset="0"/>
                <a:ea typeface="Times New Roman" panose="02020603050405020304" pitchFamily="18" charset="0"/>
                <a:cs typeface="Times New Roman" panose="02020603050405020304" pitchFamily="18" charset="0"/>
              </a:rPr>
              <a:t>Smart Sensors</a:t>
            </a:r>
            <a:r>
              <a:rPr lang="en-IN" dirty="0">
                <a:latin typeface="Segoe UI" panose="020B0502040204020203" pitchFamily="34" charset="0"/>
                <a:ea typeface="Times New Roman" panose="02020603050405020304" pitchFamily="18" charset="0"/>
                <a:cs typeface="Times New Roman" panose="02020603050405020304" pitchFamily="18" charset="0"/>
              </a:rPr>
              <a:t>: Intelligent sensors will be installed in key areas of the house to detect and monitor potential hazards or unusual activities. For instance, gas leakage sensors can detect the presence of gas and send immediate alerts to the user's smartphone or trigger automatic shut-off mechanisms.</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800020" lvl="1" indent="-342866">
              <a:lnSpc>
                <a:spcPct val="107000"/>
              </a:lnSpc>
              <a:spcAft>
                <a:spcPts val="800"/>
              </a:spcAft>
              <a:buFont typeface="Courier New" panose="02070309020205020404" pitchFamily="49" charset="0"/>
              <a:buChar char="o"/>
              <a:tabLst>
                <a:tab pos="457154" algn="l"/>
              </a:tabLst>
            </a:pPr>
            <a:r>
              <a:rPr lang="en-IN" b="1" dirty="0">
                <a:latin typeface="Segoe UI" panose="020B0502040204020203" pitchFamily="34" charset="0"/>
                <a:ea typeface="Times New Roman" panose="02020603050405020304" pitchFamily="18" charset="0"/>
                <a:cs typeface="Times New Roman" panose="02020603050405020304" pitchFamily="18" charset="0"/>
              </a:rPr>
              <a:t>Mobile Application</a:t>
            </a:r>
            <a:r>
              <a:rPr lang="en-IN" dirty="0">
                <a:latin typeface="Segoe UI" panose="020B0502040204020203" pitchFamily="34" charset="0"/>
                <a:ea typeface="Times New Roman" panose="02020603050405020304" pitchFamily="18" charset="0"/>
                <a:cs typeface="Times New Roman" panose="02020603050405020304" pitchFamily="18" charset="0"/>
              </a:rPr>
              <a:t>: A user-friendly mobile application will serve as the central control hub for managing tasks, receiving notifications, and accessing real-time monitoring of the home environment. The app will provide a seamless and intuitive interface for users to interact with the system.</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800020" lvl="1" indent="-342866">
              <a:lnSpc>
                <a:spcPct val="107000"/>
              </a:lnSpc>
              <a:spcAft>
                <a:spcPts val="800"/>
              </a:spcAft>
              <a:buFont typeface="Courier New" panose="02070309020205020404" pitchFamily="49" charset="0"/>
              <a:buChar char="o"/>
              <a:tabLst>
                <a:tab pos="457154" algn="l"/>
              </a:tabLst>
            </a:pPr>
            <a:r>
              <a:rPr lang="en-IN" b="1" dirty="0">
                <a:latin typeface="Segoe UI" panose="020B0502040204020203" pitchFamily="34" charset="0"/>
                <a:ea typeface="Times New Roman" panose="02020603050405020304" pitchFamily="18" charset="0"/>
                <a:cs typeface="Times New Roman" panose="02020603050405020304" pitchFamily="18" charset="0"/>
              </a:rPr>
              <a:t>Integration with Voice Assistants</a:t>
            </a:r>
            <a:r>
              <a:rPr lang="en-IN" dirty="0">
                <a:latin typeface="Segoe UI" panose="020B0502040204020203" pitchFamily="34" charset="0"/>
                <a:ea typeface="Times New Roman" panose="02020603050405020304" pitchFamily="18" charset="0"/>
                <a:cs typeface="Times New Roman" panose="02020603050405020304" pitchFamily="18" charset="0"/>
              </a:rPr>
              <a:t>: The solution will integrate with popular voice assistants, allowing users to control and manage their tasks using voice commands. This hands-free approach adds convenience and enhances the overall user experience.</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47138" y="86991"/>
            <a:ext cx="1352734" cy="843326"/>
          </a:xfrm>
          <a:prstGeom prst="rect">
            <a:avLst/>
          </a:prstGeom>
        </p:spPr>
      </p:pic>
    </p:spTree>
    <p:extLst>
      <p:ext uri="{BB962C8B-B14F-4D97-AF65-F5344CB8AC3E}">
        <p14:creationId xmlns:p14="http://schemas.microsoft.com/office/powerpoint/2010/main" val="2294442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 name="Text Placeholder 1">
            <a:extLst>
              <a:ext uri="{FF2B5EF4-FFF2-40B4-BE49-F238E27FC236}">
                <a16:creationId xmlns:a16="http://schemas.microsoft.com/office/drawing/2014/main" id="{206381AD-4C2B-4745-99B1-0BBCE6131A71}"/>
              </a:ext>
            </a:extLst>
          </p:cNvPr>
          <p:cNvSpPr>
            <a:spLocks noGrp="1"/>
          </p:cNvSpPr>
          <p:nvPr>
            <p:ph type="body" sz="quarter" idx="4294967295"/>
          </p:nvPr>
        </p:nvSpPr>
        <p:spPr>
          <a:xfrm>
            <a:off x="619125" y="339725"/>
            <a:ext cx="11571288" cy="723900"/>
          </a:xfrm>
          <a:prstGeom prst="rect">
            <a:avLst/>
          </a:prstGeom>
        </p:spPr>
        <p:txBody>
          <a:bodyPr/>
          <a:lstStyle/>
          <a:p>
            <a:pPr marL="0" indent="0">
              <a:buNone/>
            </a:pPr>
            <a:r>
              <a:rPr lang="en-US" sz="3600" b="1" dirty="0"/>
              <a:t>MVP</a:t>
            </a:r>
          </a:p>
        </p:txBody>
      </p:sp>
      <p:sp>
        <p:nvSpPr>
          <p:cNvPr id="5" name="Rectangle: Rounded Corners 8">
            <a:hlinkClick r:id="rId2"/>
            <a:extLst>
              <a:ext uri="{FF2B5EF4-FFF2-40B4-BE49-F238E27FC236}">
                <a16:creationId xmlns:a16="http://schemas.microsoft.com/office/drawing/2014/main" id="{EF8E7FD5-6000-1668-A778-6BEA2CF5286D}"/>
              </a:ext>
            </a:extLst>
          </p:cNvPr>
          <p:cNvSpPr/>
          <p:nvPr/>
        </p:nvSpPr>
        <p:spPr>
          <a:xfrm>
            <a:off x="6704806" y="5121434"/>
            <a:ext cx="2571476" cy="583881"/>
          </a:xfrm>
          <a:prstGeom prst="roundRect">
            <a:avLst>
              <a:gd name="adj" fmla="val 14368"/>
            </a:avLst>
          </a:prstGeom>
          <a:solidFill>
            <a:schemeClr val="accent1">
              <a:lumMod val="75000"/>
            </a:schemeClr>
          </a:solidFill>
          <a:ln>
            <a:noFill/>
          </a:ln>
          <a:effectLst>
            <a:outerShdw blurRad="127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Website Link</a:t>
            </a:r>
          </a:p>
        </p:txBody>
      </p:sp>
      <p:pic>
        <p:nvPicPr>
          <p:cNvPr id="3" name="Picture 2">
            <a:extLst>
              <a:ext uri="{FF2B5EF4-FFF2-40B4-BE49-F238E27FC236}">
                <a16:creationId xmlns:a16="http://schemas.microsoft.com/office/drawing/2014/main" id="{792FEE60-B723-30FD-AE3A-CF70AD764DDE}"/>
              </a:ext>
            </a:extLst>
          </p:cNvPr>
          <p:cNvPicPr>
            <a:picLocks noChangeAspect="1"/>
          </p:cNvPicPr>
          <p:nvPr/>
        </p:nvPicPr>
        <p:blipFill>
          <a:blip r:embed="rId3"/>
          <a:stretch>
            <a:fillRect/>
          </a:stretch>
        </p:blipFill>
        <p:spPr>
          <a:xfrm>
            <a:off x="4037806" y="1447800"/>
            <a:ext cx="7614175" cy="35814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47138" y="86991"/>
            <a:ext cx="1352734" cy="843326"/>
          </a:xfrm>
          <a:prstGeom prst="rect">
            <a:avLst/>
          </a:prstGeom>
        </p:spPr>
      </p:pic>
      <p:sp>
        <p:nvSpPr>
          <p:cNvPr id="2" name="TextBox 1"/>
          <p:cNvSpPr txBox="1"/>
          <p:nvPr/>
        </p:nvSpPr>
        <p:spPr>
          <a:xfrm>
            <a:off x="304006" y="1600200"/>
            <a:ext cx="3200400" cy="1477328"/>
          </a:xfrm>
          <a:prstGeom prst="rect">
            <a:avLst/>
          </a:prstGeom>
          <a:noFill/>
        </p:spPr>
        <p:txBody>
          <a:bodyPr wrap="square" rtlCol="0">
            <a:spAutoFit/>
          </a:bodyPr>
          <a:lstStyle/>
          <a:p>
            <a:r>
              <a:rPr lang="en-IN" dirty="0"/>
              <a:t>The MVP is at present is priced at </a:t>
            </a:r>
            <a:r>
              <a:rPr lang="en-IN" dirty="0" err="1"/>
              <a:t>Rs</a:t>
            </a:r>
            <a:r>
              <a:rPr lang="en-IN" dirty="0"/>
              <a:t>. 7000/- per unit.</a:t>
            </a:r>
          </a:p>
          <a:p>
            <a:endParaRPr lang="en-IN" dirty="0"/>
          </a:p>
          <a:p>
            <a:endParaRPr lang="en-IN" dirty="0"/>
          </a:p>
        </p:txBody>
      </p:sp>
      <p:sp>
        <p:nvSpPr>
          <p:cNvPr id="8" name="직사각형 1">
            <a:extLst>
              <a:ext uri="{FF2B5EF4-FFF2-40B4-BE49-F238E27FC236}">
                <a16:creationId xmlns:a16="http://schemas.microsoft.com/office/drawing/2014/main" id="{28539CE8-5247-4C1C-ABAC-DECB95734A41}"/>
              </a:ext>
            </a:extLst>
          </p:cNvPr>
          <p:cNvSpPr/>
          <p:nvPr/>
        </p:nvSpPr>
        <p:spPr>
          <a:xfrm>
            <a:off x="-153194" y="2438400"/>
            <a:ext cx="4191000" cy="4199804"/>
          </a:xfrm>
          <a:prstGeom prst="rect">
            <a:avLst/>
          </a:prstGeom>
          <a:noFill/>
        </p:spPr>
        <p:txBody>
          <a:bodyPr wrap="square">
            <a:spAutoFit/>
          </a:bodyPr>
          <a:lstStyle/>
          <a:p>
            <a:pPr marL="800020" lvl="1" indent="-342866" algn="just">
              <a:lnSpc>
                <a:spcPct val="107000"/>
              </a:lnSpc>
              <a:spcAft>
                <a:spcPts val="800"/>
              </a:spcAft>
              <a:buFont typeface="Courier New" panose="02070309020205020404" pitchFamily="49" charset="0"/>
              <a:buChar char="o"/>
              <a:tabLst>
                <a:tab pos="457154" algn="l"/>
              </a:tabLst>
            </a:pPr>
            <a:r>
              <a:rPr lang="en-IN" sz="900" b="1" dirty="0">
                <a:latin typeface="Segoe UI" panose="020B0502040204020203" pitchFamily="34" charset="0"/>
                <a:ea typeface="Times New Roman" panose="02020603050405020304" pitchFamily="18" charset="0"/>
                <a:cs typeface="Times New Roman" panose="02020603050405020304" pitchFamily="18" charset="0"/>
              </a:rPr>
              <a:t>Task Reminders</a:t>
            </a:r>
            <a:r>
              <a:rPr lang="en-IN" sz="900" dirty="0">
                <a:latin typeface="Segoe UI" panose="020B0502040204020203" pitchFamily="34" charset="0"/>
                <a:ea typeface="Times New Roman" panose="02020603050405020304" pitchFamily="18" charset="0"/>
                <a:cs typeface="Times New Roman" panose="02020603050405020304" pitchFamily="18" charset="0"/>
              </a:rPr>
              <a:t>: The system will offer personalized task reminders to users based on their daily routine and preferences. Users will receive timely notifications and alerts to ensure they remember critical tasks, such as turning off the gas stove, locking doors, or switching off electrical appliances.</a:t>
            </a:r>
            <a:endParaRPr lang="en-IN" sz="900" dirty="0">
              <a:latin typeface="Calibri" panose="020F0502020204030204" pitchFamily="34" charset="0"/>
              <a:ea typeface="Calibri" panose="020F0502020204030204" pitchFamily="34" charset="0"/>
              <a:cs typeface="Times New Roman" panose="02020603050405020304" pitchFamily="18" charset="0"/>
            </a:endParaRPr>
          </a:p>
          <a:p>
            <a:pPr marL="800020" lvl="1" indent="-342866" algn="just">
              <a:lnSpc>
                <a:spcPct val="107000"/>
              </a:lnSpc>
              <a:spcAft>
                <a:spcPts val="800"/>
              </a:spcAft>
              <a:buFont typeface="Courier New" panose="02070309020205020404" pitchFamily="49" charset="0"/>
              <a:buChar char="o"/>
              <a:tabLst>
                <a:tab pos="457154" algn="l"/>
              </a:tabLst>
            </a:pPr>
            <a:r>
              <a:rPr lang="en-IN" sz="900" b="1" dirty="0">
                <a:latin typeface="Segoe UI" panose="020B0502040204020203" pitchFamily="34" charset="0"/>
                <a:ea typeface="Times New Roman" panose="02020603050405020304" pitchFamily="18" charset="0"/>
                <a:cs typeface="Times New Roman" panose="02020603050405020304" pitchFamily="18" charset="0"/>
              </a:rPr>
              <a:t>Automation and Control</a:t>
            </a:r>
            <a:r>
              <a:rPr lang="en-IN" sz="900" dirty="0">
                <a:latin typeface="Segoe UI" panose="020B0502040204020203" pitchFamily="34" charset="0"/>
                <a:ea typeface="Times New Roman" panose="02020603050405020304" pitchFamily="18" charset="0"/>
                <a:cs typeface="Times New Roman" panose="02020603050405020304" pitchFamily="18" charset="0"/>
              </a:rPr>
              <a:t>: The system will enable automation and control of household appliances. Users can program specific actions, such as automatically turning off the gas stove after a designated time or remotely controlling lights and other devices through a mobile app or voice commands.</a:t>
            </a:r>
            <a:endParaRPr lang="en-IN" sz="900" dirty="0">
              <a:latin typeface="Calibri" panose="020F0502020204030204" pitchFamily="34" charset="0"/>
              <a:ea typeface="Calibri" panose="020F0502020204030204" pitchFamily="34" charset="0"/>
              <a:cs typeface="Times New Roman" panose="02020603050405020304" pitchFamily="18" charset="0"/>
            </a:endParaRPr>
          </a:p>
          <a:p>
            <a:pPr marL="800020" lvl="1" indent="-342866" algn="just">
              <a:lnSpc>
                <a:spcPct val="107000"/>
              </a:lnSpc>
              <a:spcAft>
                <a:spcPts val="800"/>
              </a:spcAft>
              <a:buFont typeface="Courier New" panose="02070309020205020404" pitchFamily="49" charset="0"/>
              <a:buChar char="o"/>
              <a:tabLst>
                <a:tab pos="457154" algn="l"/>
              </a:tabLst>
            </a:pPr>
            <a:r>
              <a:rPr lang="en-IN" sz="900" b="1" dirty="0">
                <a:latin typeface="Segoe UI" panose="020B0502040204020203" pitchFamily="34" charset="0"/>
                <a:ea typeface="Times New Roman" panose="02020603050405020304" pitchFamily="18" charset="0"/>
                <a:cs typeface="Times New Roman" panose="02020603050405020304" pitchFamily="18" charset="0"/>
              </a:rPr>
              <a:t>Smart Sensors</a:t>
            </a:r>
            <a:r>
              <a:rPr lang="en-IN" sz="900" dirty="0">
                <a:latin typeface="Segoe UI" panose="020B0502040204020203" pitchFamily="34" charset="0"/>
                <a:ea typeface="Times New Roman" panose="02020603050405020304" pitchFamily="18" charset="0"/>
                <a:cs typeface="Times New Roman" panose="02020603050405020304" pitchFamily="18" charset="0"/>
              </a:rPr>
              <a:t>: Intelligent sensors will be installed in key areas of the house to detect and monitor potential hazards or unusual activities. For instance, gas leakage sensors can detect the presence of gas and send immediate alerts to the user's smartphone or trigger automatic shut-off mechanisms.</a:t>
            </a:r>
            <a:endParaRPr lang="en-IN" sz="900" dirty="0">
              <a:latin typeface="Calibri" panose="020F0502020204030204" pitchFamily="34" charset="0"/>
              <a:ea typeface="Calibri" panose="020F0502020204030204" pitchFamily="34" charset="0"/>
              <a:cs typeface="Times New Roman" panose="02020603050405020304" pitchFamily="18" charset="0"/>
            </a:endParaRPr>
          </a:p>
          <a:p>
            <a:pPr marL="800020" lvl="1" indent="-342866" algn="just">
              <a:lnSpc>
                <a:spcPct val="107000"/>
              </a:lnSpc>
              <a:spcAft>
                <a:spcPts val="800"/>
              </a:spcAft>
              <a:buFont typeface="Courier New" panose="02070309020205020404" pitchFamily="49" charset="0"/>
              <a:buChar char="o"/>
              <a:tabLst>
                <a:tab pos="457154" algn="l"/>
              </a:tabLst>
            </a:pPr>
            <a:r>
              <a:rPr lang="en-IN" sz="900" b="1" dirty="0">
                <a:latin typeface="Segoe UI" panose="020B0502040204020203" pitchFamily="34" charset="0"/>
                <a:ea typeface="Times New Roman" panose="02020603050405020304" pitchFamily="18" charset="0"/>
                <a:cs typeface="Times New Roman" panose="02020603050405020304" pitchFamily="18" charset="0"/>
              </a:rPr>
              <a:t>Mobile Application</a:t>
            </a:r>
            <a:r>
              <a:rPr lang="en-IN" sz="900" dirty="0">
                <a:latin typeface="Segoe UI" panose="020B0502040204020203" pitchFamily="34" charset="0"/>
                <a:ea typeface="Times New Roman" panose="02020603050405020304" pitchFamily="18" charset="0"/>
                <a:cs typeface="Times New Roman" panose="02020603050405020304" pitchFamily="18" charset="0"/>
              </a:rPr>
              <a:t>: A user-friendly mobile application will serve as the central control hub for managing tasks, receiving notifications, and accessing real-time monitoring of the home environment. The app will provide a seamless and intuitive interface for users to interact with the system.</a:t>
            </a:r>
            <a:endParaRPr lang="en-IN" sz="900" dirty="0">
              <a:latin typeface="Calibri" panose="020F0502020204030204" pitchFamily="34" charset="0"/>
              <a:ea typeface="Calibri" panose="020F0502020204030204" pitchFamily="34" charset="0"/>
              <a:cs typeface="Times New Roman" panose="02020603050405020304" pitchFamily="18" charset="0"/>
            </a:endParaRPr>
          </a:p>
          <a:p>
            <a:pPr marL="800020" lvl="1" indent="-342866" algn="just">
              <a:lnSpc>
                <a:spcPct val="107000"/>
              </a:lnSpc>
              <a:spcAft>
                <a:spcPts val="800"/>
              </a:spcAft>
              <a:buFont typeface="Courier New" panose="02070309020205020404" pitchFamily="49" charset="0"/>
              <a:buChar char="o"/>
              <a:tabLst>
                <a:tab pos="457154" algn="l"/>
              </a:tabLst>
            </a:pPr>
            <a:r>
              <a:rPr lang="en-IN" sz="900" b="1" dirty="0">
                <a:latin typeface="Segoe UI" panose="020B0502040204020203" pitchFamily="34" charset="0"/>
                <a:ea typeface="Times New Roman" panose="02020603050405020304" pitchFamily="18" charset="0"/>
                <a:cs typeface="Times New Roman" panose="02020603050405020304" pitchFamily="18" charset="0"/>
              </a:rPr>
              <a:t>Integration with Voice Assistants</a:t>
            </a:r>
            <a:r>
              <a:rPr lang="en-IN" sz="900" dirty="0">
                <a:latin typeface="Segoe UI" panose="020B0502040204020203" pitchFamily="34" charset="0"/>
                <a:ea typeface="Times New Roman" panose="02020603050405020304" pitchFamily="18" charset="0"/>
                <a:cs typeface="Times New Roman" panose="02020603050405020304" pitchFamily="18" charset="0"/>
              </a:rPr>
              <a:t>: The solution will integrate with popular voice assistants, allowing users to control and manage their tasks using voice commands. This hands-free approach adds convenience and enhances the overall user experience.</a:t>
            </a:r>
            <a:endParaRPr lang="en-IN" sz="9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523364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 name="Text Placeholder 1">
            <a:extLst>
              <a:ext uri="{FF2B5EF4-FFF2-40B4-BE49-F238E27FC236}">
                <a16:creationId xmlns:a16="http://schemas.microsoft.com/office/drawing/2014/main" id="{206381AD-4C2B-4745-99B1-0BBCE6131A71}"/>
              </a:ext>
            </a:extLst>
          </p:cNvPr>
          <p:cNvSpPr>
            <a:spLocks noGrp="1"/>
          </p:cNvSpPr>
          <p:nvPr>
            <p:ph type="body" sz="quarter" idx="4294967295"/>
          </p:nvPr>
        </p:nvSpPr>
        <p:spPr>
          <a:xfrm>
            <a:off x="0" y="64304"/>
            <a:ext cx="11571288" cy="723900"/>
          </a:xfrm>
          <a:prstGeom prst="rect">
            <a:avLst/>
          </a:prstGeom>
        </p:spPr>
        <p:txBody>
          <a:bodyPr/>
          <a:lstStyle/>
          <a:p>
            <a:pPr marL="0" indent="0">
              <a:buNone/>
            </a:pPr>
            <a:r>
              <a:rPr lang="en-US" sz="3600" b="1" dirty="0"/>
              <a:t>MVP – Website Prototype</a:t>
            </a:r>
          </a:p>
        </p:txBody>
      </p:sp>
      <p:sp>
        <p:nvSpPr>
          <p:cNvPr id="6" name="Rectangle: Rounded Corners 8">
            <a:hlinkClick r:id="rId2"/>
            <a:extLst>
              <a:ext uri="{FF2B5EF4-FFF2-40B4-BE49-F238E27FC236}">
                <a16:creationId xmlns:a16="http://schemas.microsoft.com/office/drawing/2014/main" id="{C9E5601C-1E5D-407C-AF28-D2F6BECF6C52}"/>
              </a:ext>
            </a:extLst>
          </p:cNvPr>
          <p:cNvSpPr/>
          <p:nvPr/>
        </p:nvSpPr>
        <p:spPr>
          <a:xfrm>
            <a:off x="4809468" y="6019800"/>
            <a:ext cx="2571476" cy="583881"/>
          </a:xfrm>
          <a:prstGeom prst="roundRect">
            <a:avLst>
              <a:gd name="adj" fmla="val 14368"/>
            </a:avLst>
          </a:prstGeom>
          <a:solidFill>
            <a:schemeClr val="accent1">
              <a:lumMod val="75000"/>
            </a:schemeClr>
          </a:solidFill>
          <a:ln>
            <a:noFill/>
          </a:ln>
          <a:effectLst>
            <a:outerShdw blurRad="127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Website Link</a:t>
            </a:r>
          </a:p>
        </p:txBody>
      </p:sp>
      <p:pic>
        <p:nvPicPr>
          <p:cNvPr id="9" name="Picture 8">
            <a:extLst>
              <a:ext uri="{FF2B5EF4-FFF2-40B4-BE49-F238E27FC236}">
                <a16:creationId xmlns:a16="http://schemas.microsoft.com/office/drawing/2014/main" id="{269C1223-33E3-203E-FB4B-64AF81AD92DC}"/>
              </a:ext>
            </a:extLst>
          </p:cNvPr>
          <p:cNvPicPr>
            <a:picLocks noChangeAspect="1"/>
          </p:cNvPicPr>
          <p:nvPr/>
        </p:nvPicPr>
        <p:blipFill>
          <a:blip r:embed="rId3"/>
          <a:stretch>
            <a:fillRect/>
          </a:stretch>
        </p:blipFill>
        <p:spPr>
          <a:xfrm>
            <a:off x="7928700" y="1904886"/>
            <a:ext cx="3926345" cy="1524114"/>
          </a:xfrm>
          <a:prstGeom prst="rect">
            <a:avLst/>
          </a:prstGeom>
        </p:spPr>
      </p:pic>
      <p:pic>
        <p:nvPicPr>
          <p:cNvPr id="3" name="Picture 2">
            <a:extLst>
              <a:ext uri="{FF2B5EF4-FFF2-40B4-BE49-F238E27FC236}">
                <a16:creationId xmlns:a16="http://schemas.microsoft.com/office/drawing/2014/main" id="{E889F405-F1A8-6E11-5AE5-083198C5732C}"/>
              </a:ext>
            </a:extLst>
          </p:cNvPr>
          <p:cNvPicPr>
            <a:picLocks noChangeAspect="1"/>
          </p:cNvPicPr>
          <p:nvPr/>
        </p:nvPicPr>
        <p:blipFill>
          <a:blip r:embed="rId4"/>
          <a:stretch>
            <a:fillRect/>
          </a:stretch>
        </p:blipFill>
        <p:spPr>
          <a:xfrm>
            <a:off x="7572153" y="4919324"/>
            <a:ext cx="3999135" cy="1816229"/>
          </a:xfrm>
          <a:prstGeom prst="rect">
            <a:avLst/>
          </a:prstGeom>
        </p:spPr>
      </p:pic>
      <p:pic>
        <p:nvPicPr>
          <p:cNvPr id="4" name="Picture 3">
            <a:extLst>
              <a:ext uri="{FF2B5EF4-FFF2-40B4-BE49-F238E27FC236}">
                <a16:creationId xmlns:a16="http://schemas.microsoft.com/office/drawing/2014/main" id="{937484D1-5DE7-84E0-10E6-912F25202B34}"/>
              </a:ext>
            </a:extLst>
          </p:cNvPr>
          <p:cNvPicPr>
            <a:picLocks noChangeAspect="1"/>
          </p:cNvPicPr>
          <p:nvPr/>
        </p:nvPicPr>
        <p:blipFill>
          <a:blip r:embed="rId5"/>
          <a:stretch>
            <a:fillRect/>
          </a:stretch>
        </p:blipFill>
        <p:spPr>
          <a:xfrm>
            <a:off x="4623164" y="697329"/>
            <a:ext cx="7586585" cy="4169021"/>
          </a:xfrm>
          <a:prstGeom prst="rect">
            <a:avLst/>
          </a:prstGeom>
        </p:spPr>
      </p:pic>
      <p:pic>
        <p:nvPicPr>
          <p:cNvPr id="8" name="Picture 7">
            <a:extLst>
              <a:ext uri="{FF2B5EF4-FFF2-40B4-BE49-F238E27FC236}">
                <a16:creationId xmlns:a16="http://schemas.microsoft.com/office/drawing/2014/main" id="{4BA681F9-F5E1-7E4C-FF5E-AAFAB87D0496}"/>
              </a:ext>
            </a:extLst>
          </p:cNvPr>
          <p:cNvPicPr>
            <a:picLocks noChangeAspect="1"/>
          </p:cNvPicPr>
          <p:nvPr/>
        </p:nvPicPr>
        <p:blipFill>
          <a:blip r:embed="rId6"/>
          <a:stretch>
            <a:fillRect/>
          </a:stretch>
        </p:blipFill>
        <p:spPr>
          <a:xfrm>
            <a:off x="0" y="2264177"/>
            <a:ext cx="6493126" cy="3665814"/>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7138" y="86991"/>
            <a:ext cx="1352734" cy="843326"/>
          </a:xfrm>
          <a:prstGeom prst="rect">
            <a:avLst/>
          </a:prstGeom>
        </p:spPr>
      </p:pic>
    </p:spTree>
    <p:extLst>
      <p:ext uri="{BB962C8B-B14F-4D97-AF65-F5344CB8AC3E}">
        <p14:creationId xmlns:p14="http://schemas.microsoft.com/office/powerpoint/2010/main" val="1153518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 name="Text Placeholder 1">
            <a:extLst>
              <a:ext uri="{FF2B5EF4-FFF2-40B4-BE49-F238E27FC236}">
                <a16:creationId xmlns:a16="http://schemas.microsoft.com/office/drawing/2014/main" id="{206381AD-4C2B-4745-99B1-0BBCE6131A71}"/>
              </a:ext>
            </a:extLst>
          </p:cNvPr>
          <p:cNvSpPr>
            <a:spLocks noGrp="1"/>
          </p:cNvSpPr>
          <p:nvPr>
            <p:ph type="body" sz="quarter" idx="4294967295"/>
          </p:nvPr>
        </p:nvSpPr>
        <p:spPr>
          <a:xfrm>
            <a:off x="282358" y="105315"/>
            <a:ext cx="11571288" cy="723900"/>
          </a:xfrm>
          <a:prstGeom prst="rect">
            <a:avLst/>
          </a:prstGeom>
        </p:spPr>
        <p:txBody>
          <a:bodyPr/>
          <a:lstStyle/>
          <a:p>
            <a:pPr marL="0" indent="0">
              <a:buNone/>
            </a:pPr>
            <a:r>
              <a:rPr lang="en-US" sz="3600" b="1" dirty="0"/>
              <a:t>MVP-App View</a:t>
            </a:r>
          </a:p>
        </p:txBody>
      </p:sp>
      <p:sp>
        <p:nvSpPr>
          <p:cNvPr id="9" name="Rectangle: Rounded Corners 8">
            <a:hlinkClick r:id="rId2"/>
            <a:extLst>
              <a:ext uri="{FF2B5EF4-FFF2-40B4-BE49-F238E27FC236}">
                <a16:creationId xmlns:a16="http://schemas.microsoft.com/office/drawing/2014/main" id="{C9E5601C-1E5D-407C-AF28-D2F6BECF6C52}"/>
              </a:ext>
            </a:extLst>
          </p:cNvPr>
          <p:cNvSpPr/>
          <p:nvPr/>
        </p:nvSpPr>
        <p:spPr>
          <a:xfrm>
            <a:off x="4809469" y="6005194"/>
            <a:ext cx="2571476" cy="583881"/>
          </a:xfrm>
          <a:prstGeom prst="roundRect">
            <a:avLst>
              <a:gd name="adj" fmla="val 14368"/>
            </a:avLst>
          </a:prstGeom>
          <a:solidFill>
            <a:schemeClr val="accent1">
              <a:lumMod val="75000"/>
            </a:schemeClr>
          </a:solidFill>
          <a:ln>
            <a:noFill/>
          </a:ln>
          <a:effectLst>
            <a:outerShdw blurRad="127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Website Link</a:t>
            </a:r>
          </a:p>
        </p:txBody>
      </p:sp>
      <p:pic>
        <p:nvPicPr>
          <p:cNvPr id="3" name="Picture 2">
            <a:extLst>
              <a:ext uri="{FF2B5EF4-FFF2-40B4-BE49-F238E27FC236}">
                <a16:creationId xmlns:a16="http://schemas.microsoft.com/office/drawing/2014/main" id="{9E024A9B-C64D-AF42-316D-6EC60F18D0EE}"/>
              </a:ext>
            </a:extLst>
          </p:cNvPr>
          <p:cNvPicPr>
            <a:picLocks noChangeAspect="1"/>
          </p:cNvPicPr>
          <p:nvPr/>
        </p:nvPicPr>
        <p:blipFill>
          <a:blip r:embed="rId3"/>
          <a:stretch>
            <a:fillRect/>
          </a:stretch>
        </p:blipFill>
        <p:spPr>
          <a:xfrm>
            <a:off x="151606" y="1059186"/>
            <a:ext cx="3626036" cy="5677192"/>
          </a:xfrm>
          <a:prstGeom prst="rect">
            <a:avLst/>
          </a:prstGeom>
        </p:spPr>
      </p:pic>
      <p:pic>
        <p:nvPicPr>
          <p:cNvPr id="8" name="Picture 7">
            <a:extLst>
              <a:ext uri="{FF2B5EF4-FFF2-40B4-BE49-F238E27FC236}">
                <a16:creationId xmlns:a16="http://schemas.microsoft.com/office/drawing/2014/main" id="{12B920BE-796A-F012-ABAA-694D578FA859}"/>
              </a:ext>
            </a:extLst>
          </p:cNvPr>
          <p:cNvPicPr>
            <a:picLocks noChangeAspect="1"/>
          </p:cNvPicPr>
          <p:nvPr/>
        </p:nvPicPr>
        <p:blipFill>
          <a:blip r:embed="rId4"/>
          <a:stretch>
            <a:fillRect/>
          </a:stretch>
        </p:blipFill>
        <p:spPr>
          <a:xfrm>
            <a:off x="4495006" y="258568"/>
            <a:ext cx="3626035" cy="5581937"/>
          </a:xfrm>
          <a:prstGeom prst="rect">
            <a:avLst/>
          </a:prstGeom>
        </p:spPr>
      </p:pic>
      <p:pic>
        <p:nvPicPr>
          <p:cNvPr id="11" name="Picture 10">
            <a:extLst>
              <a:ext uri="{FF2B5EF4-FFF2-40B4-BE49-F238E27FC236}">
                <a16:creationId xmlns:a16="http://schemas.microsoft.com/office/drawing/2014/main" id="{52EF82AD-390E-EAA5-104F-DCB032BCA444}"/>
              </a:ext>
            </a:extLst>
          </p:cNvPr>
          <p:cNvPicPr>
            <a:picLocks noChangeAspect="1"/>
          </p:cNvPicPr>
          <p:nvPr/>
        </p:nvPicPr>
        <p:blipFill>
          <a:blip r:embed="rId5"/>
          <a:stretch>
            <a:fillRect/>
          </a:stretch>
        </p:blipFill>
        <p:spPr>
          <a:xfrm>
            <a:off x="8437963" y="1059186"/>
            <a:ext cx="3435527" cy="5429529"/>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47138" y="86991"/>
            <a:ext cx="1352734" cy="843326"/>
          </a:xfrm>
          <a:prstGeom prst="rect">
            <a:avLst/>
          </a:prstGeom>
        </p:spPr>
      </p:pic>
    </p:spTree>
    <p:extLst>
      <p:ext uri="{BB962C8B-B14F-4D97-AF65-F5344CB8AC3E}">
        <p14:creationId xmlns:p14="http://schemas.microsoft.com/office/powerpoint/2010/main" val="1235190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4"/>
          <p:cNvGrpSpPr/>
          <p:nvPr/>
        </p:nvGrpSpPr>
        <p:grpSpPr>
          <a:xfrm>
            <a:off x="483759" y="2836710"/>
            <a:ext cx="958096" cy="957874"/>
            <a:chOff x="5439986" y="3266970"/>
            <a:chExt cx="958096" cy="958096"/>
          </a:xfrm>
        </p:grpSpPr>
        <p:sp>
          <p:nvSpPr>
            <p:cNvPr id="6" name="Oval 5">
              <a:extLst>
                <a:ext uri="{FF2B5EF4-FFF2-40B4-BE49-F238E27FC236}">
                  <a16:creationId xmlns:a16="http://schemas.microsoft.com/office/drawing/2014/main" id="{A6DDB6C0-B422-4631-AD9F-F3E4F35DEAEA}"/>
                </a:ext>
              </a:extLst>
            </p:cNvPr>
            <p:cNvSpPr/>
            <p:nvPr/>
          </p:nvSpPr>
          <p:spPr>
            <a:xfrm>
              <a:off x="5439986" y="3266970"/>
              <a:ext cx="958096" cy="9580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579648" y="3406632"/>
              <a:ext cx="678772" cy="678772"/>
            </a:xfrm>
            <a:prstGeom prst="rect">
              <a:avLst/>
            </a:prstGeom>
          </p:spPr>
        </p:pic>
      </p:grpSp>
      <p:grpSp>
        <p:nvGrpSpPr>
          <p:cNvPr id="3" name="Group 7"/>
          <p:cNvGrpSpPr/>
          <p:nvPr/>
        </p:nvGrpSpPr>
        <p:grpSpPr>
          <a:xfrm>
            <a:off x="578295" y="4504939"/>
            <a:ext cx="958096" cy="957874"/>
            <a:chOff x="5439986" y="5030539"/>
            <a:chExt cx="958096" cy="958096"/>
          </a:xfrm>
        </p:grpSpPr>
        <p:sp>
          <p:nvSpPr>
            <p:cNvPr id="9" name="Oval 8">
              <a:extLst>
                <a:ext uri="{FF2B5EF4-FFF2-40B4-BE49-F238E27FC236}">
                  <a16:creationId xmlns:a16="http://schemas.microsoft.com/office/drawing/2014/main" id="{3E7CE6E3-3A7F-4D25-A78F-419C6DD51E5F}"/>
                </a:ext>
              </a:extLst>
            </p:cNvPr>
            <p:cNvSpPr/>
            <p:nvPr/>
          </p:nvSpPr>
          <p:spPr>
            <a:xfrm>
              <a:off x="5439986" y="5030539"/>
              <a:ext cx="958096" cy="9580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530803" y="5145778"/>
              <a:ext cx="727617" cy="727617"/>
            </a:xfrm>
            <a:prstGeom prst="rect">
              <a:avLst/>
            </a:prstGeom>
          </p:spPr>
        </p:pic>
      </p:grpSp>
      <p:grpSp>
        <p:nvGrpSpPr>
          <p:cNvPr id="4" name="Group 11"/>
          <p:cNvGrpSpPr/>
          <p:nvPr/>
        </p:nvGrpSpPr>
        <p:grpSpPr>
          <a:xfrm>
            <a:off x="508183" y="1443340"/>
            <a:ext cx="958096" cy="957874"/>
            <a:chOff x="5439986" y="1558007"/>
            <a:chExt cx="958096" cy="958096"/>
          </a:xfrm>
        </p:grpSpPr>
        <p:sp>
          <p:nvSpPr>
            <p:cNvPr id="13" name="Oval 12">
              <a:extLst>
                <a:ext uri="{FF2B5EF4-FFF2-40B4-BE49-F238E27FC236}">
                  <a16:creationId xmlns:a16="http://schemas.microsoft.com/office/drawing/2014/main" id="{5F64A327-3DCA-434C-B88A-792CACE97349}"/>
                </a:ext>
              </a:extLst>
            </p:cNvPr>
            <p:cNvSpPr/>
            <p:nvPr/>
          </p:nvSpPr>
          <p:spPr>
            <a:xfrm>
              <a:off x="5439986" y="1558007"/>
              <a:ext cx="958096" cy="9580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528254" y="1687556"/>
              <a:ext cx="732713" cy="732713"/>
            </a:xfrm>
            <a:prstGeom prst="rect">
              <a:avLst/>
            </a:prstGeom>
          </p:spPr>
        </p:pic>
      </p:grpSp>
      <p:sp>
        <p:nvSpPr>
          <p:cNvPr id="15" name="Text Placeholder 1">
            <a:extLst>
              <a:ext uri="{FF2B5EF4-FFF2-40B4-BE49-F238E27FC236}">
                <a16:creationId xmlns:a16="http://schemas.microsoft.com/office/drawing/2014/main" id="{D735F7F3-C1B5-4B60-A00A-4EB618DDFB5A}"/>
              </a:ext>
            </a:extLst>
          </p:cNvPr>
          <p:cNvSpPr txBox="1">
            <a:spLocks/>
          </p:cNvSpPr>
          <p:nvPr/>
        </p:nvSpPr>
        <p:spPr>
          <a:xfrm>
            <a:off x="309402" y="118104"/>
            <a:ext cx="11573197" cy="724079"/>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a:t>Who We Are</a:t>
            </a:r>
          </a:p>
        </p:txBody>
      </p:sp>
      <p:grpSp>
        <p:nvGrpSpPr>
          <p:cNvPr id="5" name="Group 15"/>
          <p:cNvGrpSpPr/>
          <p:nvPr/>
        </p:nvGrpSpPr>
        <p:grpSpPr>
          <a:xfrm>
            <a:off x="1599406" y="1447799"/>
            <a:ext cx="8915400" cy="829983"/>
            <a:chOff x="1665289" y="3758432"/>
            <a:chExt cx="5833340" cy="710429"/>
          </a:xfrm>
        </p:grpSpPr>
        <p:sp>
          <p:nvSpPr>
            <p:cNvPr id="17" name="TextBox 16">
              <a:extLst>
                <a:ext uri="{FF2B5EF4-FFF2-40B4-BE49-F238E27FC236}">
                  <a16:creationId xmlns:a16="http://schemas.microsoft.com/office/drawing/2014/main" id="{508B6065-D7E9-41F1-9B14-47C91CB4A0AC}"/>
                </a:ext>
              </a:extLst>
            </p:cNvPr>
            <p:cNvSpPr txBox="1"/>
            <p:nvPr/>
          </p:nvSpPr>
          <p:spPr>
            <a:xfrm>
              <a:off x="1665289" y="4021008"/>
              <a:ext cx="5833340" cy="447853"/>
            </a:xfrm>
            <a:prstGeom prst="rect">
              <a:avLst/>
            </a:prstGeom>
            <a:noFill/>
          </p:spPr>
          <p:txBody>
            <a:bodyPr wrap="square" rtlCol="0">
              <a:spAutoFit/>
            </a:bodyPr>
            <a:lstStyle/>
            <a:p>
              <a:pPr lvl="0" algn="just"/>
              <a:r>
                <a:rPr lang="en-IN" altLang="ko-KR" sz="1400" dirty="0">
                  <a:cs typeface="Arial" pitchFamily="34" charset="0"/>
                </a:rPr>
                <a:t>To ensure the safety and well-being of individuals by preventing gas-related accidents and potential loss of life</a:t>
              </a:r>
            </a:p>
          </p:txBody>
        </p:sp>
        <p:sp>
          <p:nvSpPr>
            <p:cNvPr id="18" name="TextBox 17">
              <a:extLst>
                <a:ext uri="{FF2B5EF4-FFF2-40B4-BE49-F238E27FC236}">
                  <a16:creationId xmlns:a16="http://schemas.microsoft.com/office/drawing/2014/main" id="{DED75CAA-F79C-430C-BD33-D33EA854321A}"/>
                </a:ext>
              </a:extLst>
            </p:cNvPr>
            <p:cNvSpPr txBox="1"/>
            <p:nvPr/>
          </p:nvSpPr>
          <p:spPr>
            <a:xfrm>
              <a:off x="1665289" y="3758432"/>
              <a:ext cx="4661840" cy="342398"/>
            </a:xfrm>
            <a:prstGeom prst="rect">
              <a:avLst/>
            </a:prstGeom>
            <a:noFill/>
          </p:spPr>
          <p:txBody>
            <a:bodyPr wrap="square" lIns="108000" rIns="108000" rtlCol="0">
              <a:spAutoFit/>
            </a:bodyPr>
            <a:lstStyle/>
            <a:p>
              <a:r>
                <a:rPr lang="en-US" altLang="ko-KR" sz="2000" b="1" dirty="0">
                  <a:cs typeface="Arial" pitchFamily="34" charset="0"/>
                </a:rPr>
                <a:t>Why</a:t>
              </a:r>
              <a:endParaRPr lang="ko-KR" altLang="en-US" sz="2000" b="1" dirty="0">
                <a:cs typeface="Arial" pitchFamily="34" charset="0"/>
              </a:endParaRPr>
            </a:p>
          </p:txBody>
        </p:sp>
      </p:grpSp>
      <p:grpSp>
        <p:nvGrpSpPr>
          <p:cNvPr id="8" name="Group 18"/>
          <p:cNvGrpSpPr/>
          <p:nvPr/>
        </p:nvGrpSpPr>
        <p:grpSpPr>
          <a:xfrm>
            <a:off x="1599406" y="2667000"/>
            <a:ext cx="8915399" cy="1138681"/>
            <a:chOff x="1665289" y="3783183"/>
            <a:chExt cx="5808964" cy="974662"/>
          </a:xfrm>
        </p:grpSpPr>
        <p:sp>
          <p:nvSpPr>
            <p:cNvPr id="20" name="TextBox 19">
              <a:extLst>
                <a:ext uri="{FF2B5EF4-FFF2-40B4-BE49-F238E27FC236}">
                  <a16:creationId xmlns:a16="http://schemas.microsoft.com/office/drawing/2014/main" id="{508B6065-D7E9-41F1-9B14-47C91CB4A0AC}"/>
                </a:ext>
              </a:extLst>
            </p:cNvPr>
            <p:cNvSpPr txBox="1"/>
            <p:nvPr/>
          </p:nvSpPr>
          <p:spPr>
            <a:xfrm>
              <a:off x="1665290" y="4125580"/>
              <a:ext cx="5808963" cy="632265"/>
            </a:xfrm>
            <a:prstGeom prst="rect">
              <a:avLst/>
            </a:prstGeom>
            <a:noFill/>
          </p:spPr>
          <p:txBody>
            <a:bodyPr wrap="square" rtlCol="0">
              <a:spAutoFit/>
            </a:bodyPr>
            <a:lstStyle/>
            <a:p>
              <a:pPr algn="just"/>
              <a:r>
                <a:rPr lang="en-IN" altLang="ko-KR" sz="1400" dirty="0">
                  <a:cs typeface="Arial" pitchFamily="34" charset="0"/>
                </a:rPr>
                <a:t>We provide a smart and automated gas leakage detection and prevention solution that enables users to remotely monitor and control their gas supply. Our solution includes smart sensors that detect gas leaks and automatically shut off the gas supply, ensuring immediate action to prevent accidents.</a:t>
              </a:r>
            </a:p>
          </p:txBody>
        </p:sp>
        <p:sp>
          <p:nvSpPr>
            <p:cNvPr id="21" name="TextBox 20">
              <a:extLst>
                <a:ext uri="{FF2B5EF4-FFF2-40B4-BE49-F238E27FC236}">
                  <a16:creationId xmlns:a16="http://schemas.microsoft.com/office/drawing/2014/main" id="{DED75CAA-F79C-430C-BD33-D33EA854321A}"/>
                </a:ext>
              </a:extLst>
            </p:cNvPr>
            <p:cNvSpPr txBox="1"/>
            <p:nvPr/>
          </p:nvSpPr>
          <p:spPr>
            <a:xfrm>
              <a:off x="1665289" y="3783183"/>
              <a:ext cx="4661840" cy="342398"/>
            </a:xfrm>
            <a:prstGeom prst="rect">
              <a:avLst/>
            </a:prstGeom>
            <a:noFill/>
          </p:spPr>
          <p:txBody>
            <a:bodyPr wrap="square" lIns="108000" rIns="108000" rtlCol="0">
              <a:spAutoFit/>
            </a:bodyPr>
            <a:lstStyle/>
            <a:p>
              <a:r>
                <a:rPr lang="en-US" altLang="ko-KR" sz="2000" b="1" dirty="0">
                  <a:cs typeface="Arial" pitchFamily="34" charset="0"/>
                </a:rPr>
                <a:t>What</a:t>
              </a:r>
              <a:endParaRPr lang="ko-KR" altLang="en-US" sz="2000" b="1" dirty="0">
                <a:cs typeface="Arial" pitchFamily="34" charset="0"/>
              </a:endParaRPr>
            </a:p>
          </p:txBody>
        </p:sp>
      </p:grpSp>
      <p:grpSp>
        <p:nvGrpSpPr>
          <p:cNvPr id="10" name="Group 21"/>
          <p:cNvGrpSpPr/>
          <p:nvPr/>
        </p:nvGrpSpPr>
        <p:grpSpPr>
          <a:xfrm>
            <a:off x="1599406" y="4267200"/>
            <a:ext cx="8839200" cy="1779079"/>
            <a:chOff x="1665288" y="3683689"/>
            <a:chExt cx="6598428" cy="1522814"/>
          </a:xfrm>
        </p:grpSpPr>
        <p:sp>
          <p:nvSpPr>
            <p:cNvPr id="23" name="TextBox 22">
              <a:extLst>
                <a:ext uri="{FF2B5EF4-FFF2-40B4-BE49-F238E27FC236}">
                  <a16:creationId xmlns:a16="http://schemas.microsoft.com/office/drawing/2014/main" id="{508B6065-D7E9-41F1-9B14-47C91CB4A0AC}"/>
                </a:ext>
              </a:extLst>
            </p:cNvPr>
            <p:cNvSpPr txBox="1"/>
            <p:nvPr/>
          </p:nvSpPr>
          <p:spPr>
            <a:xfrm>
              <a:off x="1665290" y="4021008"/>
              <a:ext cx="6598426" cy="1185495"/>
            </a:xfrm>
            <a:prstGeom prst="rect">
              <a:avLst/>
            </a:prstGeom>
            <a:noFill/>
          </p:spPr>
          <p:txBody>
            <a:bodyPr wrap="square" rtlCol="0">
              <a:spAutoFit/>
            </a:bodyPr>
            <a:lstStyle/>
            <a:p>
              <a:pPr algn="just"/>
              <a:r>
                <a:rPr lang="en-IN" sz="1400" dirty="0"/>
                <a:t>By installing our smart gas leakage detection system, users can connect the sensors to their gas supply and control it through a mobile application. The sensors continuously monitor the gas levels and detect any signs of leakage. In case of a gas leak, the system sends real-time alerts to the users' smart phones and triggers the automatic shut-off feature, cutting off the gas supply to prevent further leakage. Users can also remotely monitor and control their gas supply through the mobile app, ensuring peace of mind and enhanced safety.</a:t>
              </a:r>
            </a:p>
          </p:txBody>
        </p:sp>
        <p:sp>
          <p:nvSpPr>
            <p:cNvPr id="24" name="TextBox 23">
              <a:extLst>
                <a:ext uri="{FF2B5EF4-FFF2-40B4-BE49-F238E27FC236}">
                  <a16:creationId xmlns:a16="http://schemas.microsoft.com/office/drawing/2014/main" id="{DED75CAA-F79C-430C-BD33-D33EA854321A}"/>
                </a:ext>
              </a:extLst>
            </p:cNvPr>
            <p:cNvSpPr txBox="1"/>
            <p:nvPr/>
          </p:nvSpPr>
          <p:spPr>
            <a:xfrm>
              <a:off x="1665288" y="3683689"/>
              <a:ext cx="4661840" cy="342398"/>
            </a:xfrm>
            <a:prstGeom prst="rect">
              <a:avLst/>
            </a:prstGeom>
            <a:noFill/>
          </p:spPr>
          <p:txBody>
            <a:bodyPr wrap="square" lIns="108000" rIns="108000" rtlCol="0">
              <a:spAutoFit/>
            </a:bodyPr>
            <a:lstStyle/>
            <a:p>
              <a:r>
                <a:rPr lang="en-US" altLang="ko-KR" sz="2000" b="1" dirty="0">
                  <a:cs typeface="Arial" pitchFamily="34" charset="0"/>
                </a:rPr>
                <a:t>How</a:t>
              </a:r>
              <a:endParaRPr lang="ko-KR" altLang="en-US" sz="2000" b="1" dirty="0">
                <a:cs typeface="Arial" pitchFamily="34" charset="0"/>
              </a:endParaRPr>
            </a:p>
          </p:txBody>
        </p:sp>
      </p:grpSp>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7138" y="58416"/>
            <a:ext cx="1352734" cy="84332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 name="Text Placeholder 1">
            <a:extLst>
              <a:ext uri="{FF2B5EF4-FFF2-40B4-BE49-F238E27FC236}">
                <a16:creationId xmlns:a16="http://schemas.microsoft.com/office/drawing/2014/main" id="{206381AD-4C2B-4745-99B1-0BBCE6131A71}"/>
              </a:ext>
            </a:extLst>
          </p:cNvPr>
          <p:cNvSpPr>
            <a:spLocks noGrp="1"/>
          </p:cNvSpPr>
          <p:nvPr>
            <p:ph type="body" sz="quarter" idx="4294967295"/>
          </p:nvPr>
        </p:nvSpPr>
        <p:spPr>
          <a:xfrm>
            <a:off x="496438" y="253734"/>
            <a:ext cx="11571288" cy="723900"/>
          </a:xfrm>
          <a:prstGeom prst="rect">
            <a:avLst/>
          </a:prstGeom>
        </p:spPr>
        <p:txBody>
          <a:bodyPr/>
          <a:lstStyle/>
          <a:p>
            <a:pPr marL="0" indent="0">
              <a:buNone/>
            </a:pPr>
            <a:r>
              <a:rPr lang="en-US" sz="3600" b="1" dirty="0"/>
              <a:t>MVP Validation</a:t>
            </a:r>
          </a:p>
        </p:txBody>
      </p:sp>
      <p:sp>
        <p:nvSpPr>
          <p:cNvPr id="10" name="Rectangle: Rounded Corners 8">
            <a:hlinkClick r:id="rId2"/>
            <a:extLst>
              <a:ext uri="{FF2B5EF4-FFF2-40B4-BE49-F238E27FC236}">
                <a16:creationId xmlns:a16="http://schemas.microsoft.com/office/drawing/2014/main" id="{C9E5601C-1E5D-407C-AF28-D2F6BECF6C52}"/>
              </a:ext>
            </a:extLst>
          </p:cNvPr>
          <p:cNvSpPr/>
          <p:nvPr/>
        </p:nvSpPr>
        <p:spPr>
          <a:xfrm>
            <a:off x="323487" y="6103655"/>
            <a:ext cx="2571476" cy="583881"/>
          </a:xfrm>
          <a:prstGeom prst="roundRect">
            <a:avLst>
              <a:gd name="adj" fmla="val 14368"/>
            </a:avLst>
          </a:prstGeom>
          <a:solidFill>
            <a:schemeClr val="accent1">
              <a:lumMod val="75000"/>
            </a:schemeClr>
          </a:solidFill>
          <a:ln>
            <a:noFill/>
          </a:ln>
          <a:effectLst>
            <a:outerShdw blurRad="127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Link</a:t>
            </a:r>
          </a:p>
        </p:txBody>
      </p:sp>
      <p:sp>
        <p:nvSpPr>
          <p:cNvPr id="7" name="Rectangle 6"/>
          <p:cNvSpPr/>
          <p:nvPr/>
        </p:nvSpPr>
        <p:spPr>
          <a:xfrm>
            <a:off x="8653635" y="2196284"/>
            <a:ext cx="3241542" cy="2636684"/>
          </a:xfrm>
          <a:prstGeom prst="rect">
            <a:avLst/>
          </a:prstGeom>
        </p:spPr>
        <p:txBody>
          <a:bodyPr wrap="square">
            <a:spAutoFit/>
          </a:bodyPr>
          <a:lstStyle/>
          <a:p>
            <a:pPr algn="ctr">
              <a:lnSpc>
                <a:spcPct val="150000"/>
              </a:lnSpc>
            </a:pPr>
            <a:r>
              <a:rPr lang="en-US" sz="1400" dirty="0"/>
              <a:t>The prospective customer provided positive feedback on the visual appeal, ease of navigation, user-friendliness of the auto shut off system, information provided, likelihood of recommending the website, and overall performance of the product.</a:t>
            </a:r>
          </a:p>
        </p:txBody>
      </p:sp>
      <p:graphicFrame>
        <p:nvGraphicFramePr>
          <p:cNvPr id="4" name="Chart 3">
            <a:extLst>
              <a:ext uri="{FF2B5EF4-FFF2-40B4-BE49-F238E27FC236}">
                <a16:creationId xmlns:a16="http://schemas.microsoft.com/office/drawing/2014/main" id="{0E94DA37-EFD9-8EEE-282A-3A4EEC3C3B1F}"/>
              </a:ext>
            </a:extLst>
          </p:cNvPr>
          <p:cNvGraphicFramePr/>
          <p:nvPr>
            <p:extLst>
              <p:ext uri="{D42A27DB-BD31-4B8C-83A1-F6EECF244321}">
                <p14:modId xmlns:p14="http://schemas.microsoft.com/office/powerpoint/2010/main" val="2781576149"/>
              </p:ext>
            </p:extLst>
          </p:nvPr>
        </p:nvGraphicFramePr>
        <p:xfrm>
          <a:off x="516282" y="977634"/>
          <a:ext cx="8126942" cy="5417961"/>
        </p:xfrm>
        <a:graphic>
          <a:graphicData uri="http://schemas.openxmlformats.org/drawingml/2006/chart">
            <c:chart xmlns:c="http://schemas.openxmlformats.org/drawingml/2006/chart" xmlns:r="http://schemas.openxmlformats.org/officeDocument/2006/relationships" r:id="rId3"/>
          </a:graphicData>
        </a:graphic>
      </p:graphicFrame>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47138" y="86991"/>
            <a:ext cx="1352734" cy="843326"/>
          </a:xfrm>
          <a:prstGeom prst="rect">
            <a:avLst/>
          </a:prstGeom>
        </p:spPr>
      </p:pic>
    </p:spTree>
    <p:extLst>
      <p:ext uri="{BB962C8B-B14F-4D97-AF65-F5344CB8AC3E}">
        <p14:creationId xmlns:p14="http://schemas.microsoft.com/office/powerpoint/2010/main" val="22946032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266650" y="2076626"/>
            <a:ext cx="5657113" cy="4780927"/>
          </a:xfrm>
          <a:prstGeom prst="rect">
            <a:avLst/>
          </a:pr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D735F7F3-C1B5-4B60-A00A-4EB618DDFB5A}"/>
              </a:ext>
            </a:extLst>
          </p:cNvPr>
          <p:cNvSpPr txBox="1">
            <a:spLocks/>
          </p:cNvSpPr>
          <p:nvPr/>
        </p:nvSpPr>
        <p:spPr>
          <a:xfrm>
            <a:off x="2684235" y="2833995"/>
            <a:ext cx="6821942" cy="119001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8799" b="1" dirty="0">
                <a:solidFill>
                  <a:schemeClr val="accent1">
                    <a:lumMod val="20000"/>
                    <a:lumOff val="80000"/>
                  </a:schemeClr>
                </a:solidFill>
              </a:rPr>
              <a:t>FINANCE</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47138" y="86991"/>
            <a:ext cx="1352734" cy="843326"/>
          </a:xfrm>
          <a:prstGeom prst="rect">
            <a:avLst/>
          </a:prstGeom>
        </p:spPr>
      </p:pic>
    </p:spTree>
    <p:extLst>
      <p:ext uri="{BB962C8B-B14F-4D97-AF65-F5344CB8AC3E}">
        <p14:creationId xmlns:p14="http://schemas.microsoft.com/office/powerpoint/2010/main" val="41240367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274367" y="258723"/>
            <a:ext cx="2931831" cy="584699"/>
          </a:xfrm>
          <a:prstGeom prst="rect">
            <a:avLst/>
          </a:prstGeom>
        </p:spPr>
        <p:txBody>
          <a:bodyPr wrap="none">
            <a:spAutoFit/>
          </a:bodyPr>
          <a:lstStyle/>
          <a:p>
            <a:r>
              <a:rPr lang="en-US" sz="3200" dirty="0"/>
              <a:t>Start-Up Costs</a:t>
            </a:r>
          </a:p>
        </p:txBody>
      </p:sp>
      <p:sp>
        <p:nvSpPr>
          <p:cNvPr id="14" name="Rectangle: Rounded Corners 8">
            <a:hlinkClick r:id="rId2"/>
            <a:extLst>
              <a:ext uri="{FF2B5EF4-FFF2-40B4-BE49-F238E27FC236}">
                <a16:creationId xmlns:a16="http://schemas.microsoft.com/office/drawing/2014/main" id="{C9E5601C-1E5D-407C-AF28-D2F6BECF6C52}"/>
              </a:ext>
            </a:extLst>
          </p:cNvPr>
          <p:cNvSpPr/>
          <p:nvPr/>
        </p:nvSpPr>
        <p:spPr>
          <a:xfrm>
            <a:off x="9235556" y="5872995"/>
            <a:ext cx="2571476" cy="583881"/>
          </a:xfrm>
          <a:prstGeom prst="roundRect">
            <a:avLst>
              <a:gd name="adj" fmla="val 14368"/>
            </a:avLst>
          </a:prstGeom>
          <a:solidFill>
            <a:schemeClr val="accent1">
              <a:lumMod val="75000"/>
            </a:schemeClr>
          </a:solidFill>
          <a:ln>
            <a:noFill/>
          </a:ln>
          <a:effectLst>
            <a:outerShdw blurRad="127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3"/>
              </a:rPr>
              <a:t>Financial Sheet Link</a:t>
            </a:r>
            <a:endParaRPr lang="en-US" dirty="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47138" y="86991"/>
            <a:ext cx="1352734" cy="843326"/>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2326723349"/>
              </p:ext>
            </p:extLst>
          </p:nvPr>
        </p:nvGraphicFramePr>
        <p:xfrm>
          <a:off x="608806" y="1371600"/>
          <a:ext cx="5867400" cy="5223895"/>
        </p:xfrm>
        <a:graphic>
          <a:graphicData uri="http://schemas.openxmlformats.org/drawingml/2006/table">
            <a:tbl>
              <a:tblPr/>
              <a:tblGrid>
                <a:gridCol w="2933700">
                  <a:extLst>
                    <a:ext uri="{9D8B030D-6E8A-4147-A177-3AD203B41FA5}">
                      <a16:colId xmlns:a16="http://schemas.microsoft.com/office/drawing/2014/main" val="20000"/>
                    </a:ext>
                  </a:extLst>
                </a:gridCol>
                <a:gridCol w="2933700">
                  <a:extLst>
                    <a:ext uri="{9D8B030D-6E8A-4147-A177-3AD203B41FA5}">
                      <a16:colId xmlns:a16="http://schemas.microsoft.com/office/drawing/2014/main" val="20001"/>
                    </a:ext>
                  </a:extLst>
                </a:gridCol>
              </a:tblGrid>
              <a:tr h="282435">
                <a:tc>
                  <a:txBody>
                    <a:bodyPr/>
                    <a:lstStyle/>
                    <a:p>
                      <a:pPr algn="l" fontAlgn="ctr"/>
                      <a:r>
                        <a:rPr lang="en-IN" sz="1200" b="1" i="0" u="none" strike="noStrike">
                          <a:solidFill>
                            <a:srgbClr val="000000"/>
                          </a:solidFill>
                          <a:effectLst/>
                          <a:latin typeface="Arial" panose="020B0604020202020204" pitchFamily="34" charset="0"/>
                        </a:rPr>
                        <a:t>Starting Costs</a:t>
                      </a:r>
                    </a:p>
                  </a:txBody>
                  <a:tcPr marL="5674" marR="5674" marT="5674" marB="0" anchor="ctr">
                    <a:lnL>
                      <a:noFill/>
                    </a:lnL>
                    <a:lnR>
                      <a:noFill/>
                    </a:lnR>
                    <a:lnT>
                      <a:noFill/>
                    </a:lnT>
                    <a:lnB>
                      <a:noFill/>
                    </a:lnB>
                    <a:solidFill>
                      <a:srgbClr val="FFFFFF"/>
                    </a:solidFill>
                  </a:tcPr>
                </a:tc>
                <a:tc>
                  <a:txBody>
                    <a:bodyPr/>
                    <a:lstStyle/>
                    <a:p>
                      <a:pPr algn="r" fontAlgn="b"/>
                      <a:r>
                        <a:rPr lang="en-IN" sz="1050" b="1" i="0" u="none" strike="noStrike">
                          <a:solidFill>
                            <a:srgbClr val="000000"/>
                          </a:solidFill>
                          <a:effectLst/>
                          <a:latin typeface="Arial" panose="020B0604020202020204" pitchFamily="34" charset="0"/>
                        </a:rPr>
                        <a:t> </a:t>
                      </a:r>
                    </a:p>
                  </a:txBody>
                  <a:tcPr marL="5674" marR="5674" marT="5674" marB="0" anchor="b">
                    <a:lnL>
                      <a:noFill/>
                    </a:lnL>
                    <a:lnR>
                      <a:noFill/>
                    </a:lnR>
                    <a:lnT>
                      <a:noFill/>
                    </a:lnT>
                    <a:lnB>
                      <a:noFill/>
                    </a:lnB>
                    <a:solidFill>
                      <a:srgbClr val="FFFFFF"/>
                    </a:solidFill>
                  </a:tcPr>
                </a:tc>
                <a:extLst>
                  <a:ext uri="{0D108BD9-81ED-4DB2-BD59-A6C34878D82A}">
                    <a16:rowId xmlns:a16="http://schemas.microsoft.com/office/drawing/2014/main" val="10000"/>
                  </a:ext>
                </a:extLst>
              </a:tr>
              <a:tr h="188291">
                <a:tc>
                  <a:txBody>
                    <a:bodyPr/>
                    <a:lstStyle/>
                    <a:p>
                      <a:pPr algn="l" fontAlgn="b"/>
                      <a:r>
                        <a:rPr lang="en-IN" sz="1000" b="0" i="0" u="none" strike="noStrike">
                          <a:solidFill>
                            <a:srgbClr val="000000"/>
                          </a:solidFill>
                          <a:effectLst/>
                          <a:latin typeface="Arial" panose="020B0604020202020204" pitchFamily="34" charset="0"/>
                        </a:rPr>
                        <a:t> </a:t>
                      </a:r>
                    </a:p>
                  </a:txBody>
                  <a:tcPr marL="5674" marR="5674" marT="5674" marB="0" anchor="b">
                    <a:lnL>
                      <a:noFill/>
                    </a:lnL>
                    <a:lnR>
                      <a:noFill/>
                    </a:lnR>
                    <a:lnT>
                      <a:noFill/>
                    </a:lnT>
                    <a:lnB>
                      <a:noFill/>
                    </a:lnB>
                    <a:solidFill>
                      <a:srgbClr val="FFF58C"/>
                    </a:solidFill>
                  </a:tcPr>
                </a:tc>
                <a:tc>
                  <a:txBody>
                    <a:bodyPr/>
                    <a:lstStyle/>
                    <a:p>
                      <a:pPr algn="r" fontAlgn="b"/>
                      <a:r>
                        <a:rPr lang="en-IN" sz="1000" b="0" i="0" u="none" strike="noStrike">
                          <a:solidFill>
                            <a:srgbClr val="000000"/>
                          </a:solidFill>
                          <a:effectLst/>
                          <a:latin typeface="Arial" panose="020B0604020202020204" pitchFamily="34" charset="0"/>
                        </a:rPr>
                        <a:t> </a:t>
                      </a:r>
                    </a:p>
                  </a:txBody>
                  <a:tcPr marL="5674" marR="5674" marT="5674" marB="0" anchor="b">
                    <a:lnL>
                      <a:noFill/>
                    </a:lnL>
                    <a:lnR>
                      <a:noFill/>
                    </a:lnR>
                    <a:lnT>
                      <a:noFill/>
                    </a:lnT>
                    <a:lnB>
                      <a:noFill/>
                    </a:lnB>
                    <a:solidFill>
                      <a:srgbClr val="FFF58C"/>
                    </a:solidFill>
                  </a:tcPr>
                </a:tc>
                <a:extLst>
                  <a:ext uri="{0D108BD9-81ED-4DB2-BD59-A6C34878D82A}">
                    <a16:rowId xmlns:a16="http://schemas.microsoft.com/office/drawing/2014/main" val="10001"/>
                  </a:ext>
                </a:extLst>
              </a:tr>
              <a:tr h="222525">
                <a:tc>
                  <a:txBody>
                    <a:bodyPr/>
                    <a:lstStyle/>
                    <a:p>
                      <a:pPr algn="l" fontAlgn="b"/>
                      <a:r>
                        <a:rPr lang="en-IN" sz="1050" b="1" i="0" u="none" strike="noStrike">
                          <a:solidFill>
                            <a:srgbClr val="000000"/>
                          </a:solidFill>
                          <a:effectLst/>
                          <a:latin typeface="Arial" panose="020B0604020202020204" pitchFamily="34" charset="0"/>
                        </a:rPr>
                        <a:t>Startup Cost</a:t>
                      </a:r>
                    </a:p>
                  </a:txBody>
                  <a:tcPr marL="5674" marR="5674" marT="5674" marB="0" anchor="b">
                    <a:lnL w="6350" cap="flat" cmpd="sng" algn="ctr">
                      <a:solidFill>
                        <a:srgbClr val="969696"/>
                      </a:solidFill>
                      <a:prstDash val="solid"/>
                      <a:round/>
                      <a:headEnd type="none" w="med" len="med"/>
                      <a:tailEnd type="none" w="med" len="med"/>
                    </a:lnL>
                    <a:lnR>
                      <a:noFill/>
                    </a:lnR>
                    <a:lnT>
                      <a:noFill/>
                    </a:lnT>
                    <a:lnB w="6350" cap="flat" cmpd="sng" algn="ctr">
                      <a:solidFill>
                        <a:srgbClr val="C0C0C0"/>
                      </a:solidFill>
                      <a:prstDash val="solid"/>
                      <a:round/>
                      <a:headEnd type="none" w="med" len="med"/>
                      <a:tailEnd type="none" w="med" len="med"/>
                    </a:lnB>
                    <a:solidFill>
                      <a:srgbClr val="FFFFFF"/>
                    </a:solidFill>
                  </a:tcPr>
                </a:tc>
                <a:tc>
                  <a:txBody>
                    <a:bodyPr/>
                    <a:lstStyle/>
                    <a:p>
                      <a:pPr algn="r" fontAlgn="ctr"/>
                      <a:r>
                        <a:rPr lang="en-IN" sz="1100" b="1" i="0" u="none" strike="noStrike" dirty="0">
                          <a:solidFill>
                            <a:srgbClr val="000000"/>
                          </a:solidFill>
                          <a:effectLst/>
                          <a:latin typeface="Arial" panose="020B0604020202020204" pitchFamily="34" charset="0"/>
                        </a:rPr>
                        <a:t> ₹                                               5,00,000 </a:t>
                      </a:r>
                    </a:p>
                  </a:txBody>
                  <a:tcPr marL="5674" marR="5674" marT="5674"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96849">
                <a:tc>
                  <a:txBody>
                    <a:bodyPr/>
                    <a:lstStyle/>
                    <a:p>
                      <a:pPr algn="l" fontAlgn="b"/>
                      <a:r>
                        <a:rPr lang="en-IN" sz="1050" b="0" i="0" u="none" strike="noStrike">
                          <a:solidFill>
                            <a:srgbClr val="000000"/>
                          </a:solidFill>
                          <a:effectLst/>
                          <a:latin typeface="Arial" panose="020B0604020202020204" pitchFamily="34" charset="0"/>
                        </a:rPr>
                        <a:t>Legal and Administrative fees</a:t>
                      </a:r>
                    </a:p>
                  </a:txBody>
                  <a:tcPr marL="5674" marR="5674" marT="567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58C"/>
                    </a:solidFill>
                  </a:tcPr>
                </a:tc>
                <a:tc>
                  <a:txBody>
                    <a:bodyPr/>
                    <a:lstStyle/>
                    <a:p>
                      <a:pPr algn="r" fontAlgn="b"/>
                      <a:r>
                        <a:rPr lang="en-IN" sz="1100" b="1" i="0" u="none" strike="noStrike" dirty="0">
                          <a:solidFill>
                            <a:srgbClr val="000000"/>
                          </a:solidFill>
                          <a:effectLst/>
                          <a:latin typeface="Gill Sans" panose="020B0604020202020204" charset="0"/>
                        </a:rPr>
                        <a:t> ₹                                               1,00,000 </a:t>
                      </a:r>
                    </a:p>
                  </a:txBody>
                  <a:tcPr marL="5674" marR="5674" marT="567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extLst>
                  <a:ext uri="{0D108BD9-81ED-4DB2-BD59-A6C34878D82A}">
                    <a16:rowId xmlns:a16="http://schemas.microsoft.com/office/drawing/2014/main" val="10003"/>
                  </a:ext>
                </a:extLst>
              </a:tr>
              <a:tr h="264323">
                <a:tc>
                  <a:txBody>
                    <a:bodyPr/>
                    <a:lstStyle/>
                    <a:p>
                      <a:pPr algn="l" fontAlgn="b"/>
                      <a:r>
                        <a:rPr lang="en-US" sz="1050" b="0" i="0" u="none" strike="noStrike">
                          <a:solidFill>
                            <a:srgbClr val="000000"/>
                          </a:solidFill>
                          <a:effectLst/>
                          <a:latin typeface="Arial" panose="020B0604020202020204" pitchFamily="34" charset="0"/>
                        </a:rPr>
                        <a:t>Leasehold Improvements (minimal remodeling, painting etc.) + Manufacture costs</a:t>
                      </a:r>
                    </a:p>
                  </a:txBody>
                  <a:tcPr marL="5674" marR="5674" marT="567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58C"/>
                    </a:solidFill>
                  </a:tcPr>
                </a:tc>
                <a:tc>
                  <a:txBody>
                    <a:bodyPr/>
                    <a:lstStyle/>
                    <a:p>
                      <a:pPr algn="r" fontAlgn="b"/>
                      <a:r>
                        <a:rPr lang="en-IN" sz="1100" b="1" i="0" u="none" strike="noStrike" dirty="0">
                          <a:solidFill>
                            <a:srgbClr val="000000"/>
                          </a:solidFill>
                          <a:effectLst/>
                          <a:latin typeface="Gill Sans" panose="020B0604020202020204" charset="0"/>
                        </a:rPr>
                        <a:t> ₹                                                  50,000 </a:t>
                      </a:r>
                    </a:p>
                  </a:txBody>
                  <a:tcPr marL="5674" marR="5674" marT="567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extLst>
                  <a:ext uri="{0D108BD9-81ED-4DB2-BD59-A6C34878D82A}">
                    <a16:rowId xmlns:a16="http://schemas.microsoft.com/office/drawing/2014/main" val="10004"/>
                  </a:ext>
                </a:extLst>
              </a:tr>
              <a:tr h="222525">
                <a:tc>
                  <a:txBody>
                    <a:bodyPr/>
                    <a:lstStyle/>
                    <a:p>
                      <a:pPr algn="l" fontAlgn="b"/>
                      <a:r>
                        <a:rPr lang="en-IN" sz="1050" b="0" i="0" u="none" strike="noStrike">
                          <a:solidFill>
                            <a:srgbClr val="000000"/>
                          </a:solidFill>
                          <a:effectLst/>
                          <a:latin typeface="Arial" panose="020B0604020202020204" pitchFamily="34" charset="0"/>
                        </a:rPr>
                        <a:t>Device making and patenting</a:t>
                      </a:r>
                    </a:p>
                  </a:txBody>
                  <a:tcPr marL="5674" marR="5674" marT="5674" marB="0" anchor="b">
                    <a:lnL>
                      <a:noFill/>
                    </a:lnL>
                    <a:lnR w="6350" cap="flat" cmpd="sng" algn="ctr">
                      <a:solidFill>
                        <a:srgbClr val="000000"/>
                      </a:solidFill>
                      <a:prstDash val="solid"/>
                      <a:round/>
                      <a:headEnd type="none" w="med" len="med"/>
                      <a:tailEnd type="none" w="med" len="med"/>
                    </a:lnR>
                    <a:lnT w="6350" cap="flat" cmpd="sng" algn="ctr">
                      <a:solidFill>
                        <a:srgbClr val="C0C0C0"/>
                      </a:solidFill>
                      <a:prstDash val="solid"/>
                      <a:round/>
                      <a:headEnd type="none" w="med" len="med"/>
                      <a:tailEnd type="none" w="med" len="med"/>
                    </a:lnT>
                    <a:lnB>
                      <a:noFill/>
                    </a:lnB>
                    <a:solidFill>
                      <a:srgbClr val="FFF58C"/>
                    </a:solidFill>
                  </a:tcPr>
                </a:tc>
                <a:tc>
                  <a:txBody>
                    <a:bodyPr/>
                    <a:lstStyle/>
                    <a:p>
                      <a:pPr algn="r" fontAlgn="b"/>
                      <a:r>
                        <a:rPr lang="en-IN" sz="1100" b="1" i="0" u="none" strike="noStrike" dirty="0">
                          <a:solidFill>
                            <a:srgbClr val="000000"/>
                          </a:solidFill>
                          <a:effectLst/>
                          <a:latin typeface="Gill Sans" panose="020B0604020202020204" charset="0"/>
                        </a:rPr>
                        <a:t> ₹                                               2,00,000 </a:t>
                      </a:r>
                    </a:p>
                  </a:txBody>
                  <a:tcPr marL="5674" marR="5674" marT="567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extLst>
                  <a:ext uri="{0D108BD9-81ED-4DB2-BD59-A6C34878D82A}">
                    <a16:rowId xmlns:a16="http://schemas.microsoft.com/office/drawing/2014/main" val="10005"/>
                  </a:ext>
                </a:extLst>
              </a:tr>
              <a:tr h="222525">
                <a:tc>
                  <a:txBody>
                    <a:bodyPr/>
                    <a:lstStyle/>
                    <a:p>
                      <a:pPr algn="l" fontAlgn="b"/>
                      <a:r>
                        <a:rPr lang="en-IN" sz="1050" b="0" i="0" u="none" strike="noStrike">
                          <a:solidFill>
                            <a:srgbClr val="000000"/>
                          </a:solidFill>
                          <a:effectLst/>
                          <a:latin typeface="Arial" panose="020B0604020202020204" pitchFamily="34" charset="0"/>
                        </a:rPr>
                        <a:t>Licenses and Permits</a:t>
                      </a:r>
                    </a:p>
                  </a:txBody>
                  <a:tcPr marL="5674" marR="5674" marT="5674" marB="0" anchor="b">
                    <a:lnL>
                      <a:noFill/>
                    </a:lnL>
                    <a:lnR w="6350" cap="flat" cmpd="sng" algn="ctr">
                      <a:solidFill>
                        <a:srgbClr val="000000"/>
                      </a:solidFill>
                      <a:prstDash val="solid"/>
                      <a:round/>
                      <a:headEnd type="none" w="med" len="med"/>
                      <a:tailEnd type="none" w="med" len="med"/>
                    </a:lnR>
                    <a:lnT>
                      <a:noFill/>
                    </a:lnT>
                    <a:lnB w="6350" cap="flat" cmpd="sng" algn="ctr">
                      <a:solidFill>
                        <a:srgbClr val="C0C0C0"/>
                      </a:solidFill>
                      <a:prstDash val="solid"/>
                      <a:round/>
                      <a:headEnd type="none" w="med" len="med"/>
                      <a:tailEnd type="none" w="med" len="med"/>
                    </a:lnB>
                    <a:solidFill>
                      <a:srgbClr val="FFF58C"/>
                    </a:solidFill>
                  </a:tcPr>
                </a:tc>
                <a:tc>
                  <a:txBody>
                    <a:bodyPr/>
                    <a:lstStyle/>
                    <a:p>
                      <a:pPr algn="r" fontAlgn="b"/>
                      <a:r>
                        <a:rPr lang="en-IN" sz="1100" b="1" i="0" u="none" strike="noStrike" dirty="0">
                          <a:solidFill>
                            <a:srgbClr val="000000"/>
                          </a:solidFill>
                          <a:effectLst/>
                          <a:latin typeface="Gill Sans" panose="020B0604020202020204" charset="0"/>
                        </a:rPr>
                        <a:t> ₹                                                  50,000 </a:t>
                      </a:r>
                    </a:p>
                  </a:txBody>
                  <a:tcPr marL="5674" marR="5674" marT="567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extLst>
                  <a:ext uri="{0D108BD9-81ED-4DB2-BD59-A6C34878D82A}">
                    <a16:rowId xmlns:a16="http://schemas.microsoft.com/office/drawing/2014/main" val="10006"/>
                  </a:ext>
                </a:extLst>
              </a:tr>
              <a:tr h="213967">
                <a:tc>
                  <a:txBody>
                    <a:bodyPr/>
                    <a:lstStyle/>
                    <a:p>
                      <a:pPr algn="l" fontAlgn="b"/>
                      <a:r>
                        <a:rPr lang="en-IN" sz="1050" b="0" i="0" u="none" strike="noStrike">
                          <a:solidFill>
                            <a:srgbClr val="000000"/>
                          </a:solidFill>
                          <a:effectLst/>
                          <a:latin typeface="Arial" panose="020B0604020202020204" pitchFamily="34" charset="0"/>
                        </a:rPr>
                        <a:t>Offlce furniture</a:t>
                      </a:r>
                    </a:p>
                  </a:txBody>
                  <a:tcPr marL="5674" marR="5674" marT="567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FFF58C"/>
                    </a:solidFill>
                  </a:tcPr>
                </a:tc>
                <a:tc>
                  <a:txBody>
                    <a:bodyPr/>
                    <a:lstStyle/>
                    <a:p>
                      <a:pPr algn="r" fontAlgn="b"/>
                      <a:r>
                        <a:rPr lang="en-IN" sz="1100" b="1" i="0" u="none" strike="noStrike" dirty="0">
                          <a:solidFill>
                            <a:srgbClr val="000000"/>
                          </a:solidFill>
                          <a:effectLst/>
                          <a:latin typeface="Gill Sans" panose="020B0604020202020204" charset="0"/>
                        </a:rPr>
                        <a:t> ₹                                               1,00,000 </a:t>
                      </a:r>
                    </a:p>
                  </a:txBody>
                  <a:tcPr marL="5674" marR="5674" marT="567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FFC95B"/>
                    </a:solidFill>
                  </a:tcPr>
                </a:tc>
                <a:extLst>
                  <a:ext uri="{0D108BD9-81ED-4DB2-BD59-A6C34878D82A}">
                    <a16:rowId xmlns:a16="http://schemas.microsoft.com/office/drawing/2014/main" val="10007"/>
                  </a:ext>
                </a:extLst>
              </a:tr>
              <a:tr h="273877">
                <a:tc>
                  <a:txBody>
                    <a:bodyPr/>
                    <a:lstStyle/>
                    <a:p>
                      <a:pPr algn="l" fontAlgn="b"/>
                      <a:r>
                        <a:rPr lang="en-US" sz="1050" b="1" i="0" u="none" strike="noStrike">
                          <a:solidFill>
                            <a:srgbClr val="000000"/>
                          </a:solidFill>
                          <a:effectLst/>
                          <a:latin typeface="Arial" panose="020B0604020202020204" pitchFamily="34" charset="0"/>
                        </a:rPr>
                        <a:t> Capital Work in Progress ( Fixed Asset )</a:t>
                      </a:r>
                    </a:p>
                  </a:txBody>
                  <a:tcPr marL="5674" marR="5674" marT="5674"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pPr algn="r" fontAlgn="ctr"/>
                      <a:r>
                        <a:rPr lang="en-IN" sz="1100" b="1" i="0" u="none" strike="noStrike" dirty="0">
                          <a:solidFill>
                            <a:srgbClr val="000000"/>
                          </a:solidFill>
                          <a:effectLst/>
                          <a:latin typeface="Arial" panose="020B0604020202020204" pitchFamily="34" charset="0"/>
                        </a:rPr>
                        <a:t> ₹                                               2,00,000 </a:t>
                      </a:r>
                    </a:p>
                  </a:txBody>
                  <a:tcPr marL="5674" marR="5674" marT="5674" marB="0" anchor="ctr">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188291">
                <a:tc>
                  <a:txBody>
                    <a:bodyPr/>
                    <a:lstStyle/>
                    <a:p>
                      <a:pPr algn="l" fontAlgn="b"/>
                      <a:r>
                        <a:rPr lang="en-IN" sz="1000" b="0" i="0" u="none" strike="noStrike">
                          <a:solidFill>
                            <a:srgbClr val="000000"/>
                          </a:solidFill>
                          <a:effectLst/>
                          <a:latin typeface="Arial" panose="020B0604020202020204" pitchFamily="34" charset="0"/>
                        </a:rPr>
                        <a:t>Contingency Fund</a:t>
                      </a:r>
                    </a:p>
                  </a:txBody>
                  <a:tcPr marL="5674" marR="5674" marT="5674" marB="0" anchor="b">
                    <a:lnL w="12700" cap="flat" cmpd="sng" algn="ctr">
                      <a:solidFill>
                        <a:srgbClr val="96969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FFF58C"/>
                    </a:solidFill>
                  </a:tcPr>
                </a:tc>
                <a:tc>
                  <a:txBody>
                    <a:bodyPr/>
                    <a:lstStyle/>
                    <a:p>
                      <a:pPr algn="r" fontAlgn="b"/>
                      <a:r>
                        <a:rPr lang="en-IN" sz="1100" b="1" i="0" u="none" strike="noStrike">
                          <a:solidFill>
                            <a:srgbClr val="000000"/>
                          </a:solidFill>
                          <a:effectLst/>
                          <a:latin typeface="Gill Sans" panose="020B0604020202020204" charset="0"/>
                        </a:rPr>
                        <a:t> ₹                                               2,00,000 </a:t>
                      </a:r>
                    </a:p>
                  </a:txBody>
                  <a:tcPr marL="5674" marR="5674" marT="56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FFC95B"/>
                    </a:solidFill>
                  </a:tcPr>
                </a:tc>
                <a:extLst>
                  <a:ext uri="{0D108BD9-81ED-4DB2-BD59-A6C34878D82A}">
                    <a16:rowId xmlns:a16="http://schemas.microsoft.com/office/drawing/2014/main" val="10009"/>
                  </a:ext>
                </a:extLst>
              </a:tr>
              <a:tr h="273877">
                <a:tc>
                  <a:txBody>
                    <a:bodyPr/>
                    <a:lstStyle/>
                    <a:p>
                      <a:pPr algn="l" fontAlgn="b"/>
                      <a:r>
                        <a:rPr lang="en-IN" sz="1050" b="1" i="0" u="none" strike="noStrike">
                          <a:solidFill>
                            <a:srgbClr val="000000"/>
                          </a:solidFill>
                          <a:effectLst/>
                          <a:latin typeface="Arial" panose="020B0604020202020204" pitchFamily="34" charset="0"/>
                        </a:rPr>
                        <a:t>Starting Operations ( Budgeted )</a:t>
                      </a:r>
                    </a:p>
                  </a:txBody>
                  <a:tcPr marL="5674" marR="5674" marT="5674"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pPr algn="r" fontAlgn="ctr"/>
                      <a:r>
                        <a:rPr lang="en-IN" sz="1100" b="1" i="0" u="none" strike="noStrike" dirty="0">
                          <a:solidFill>
                            <a:srgbClr val="000000"/>
                          </a:solidFill>
                          <a:effectLst/>
                          <a:latin typeface="Arial" panose="020B0604020202020204" pitchFamily="34" charset="0"/>
                        </a:rPr>
                        <a:t> ₹                                               8,50,000 </a:t>
                      </a:r>
                    </a:p>
                  </a:txBody>
                  <a:tcPr marL="5674" marR="5674" marT="5674" marB="0" anchor="ctr">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r h="157479">
                <a:tc>
                  <a:txBody>
                    <a:bodyPr/>
                    <a:lstStyle/>
                    <a:p>
                      <a:pPr algn="l" fontAlgn="b"/>
                      <a:r>
                        <a:rPr lang="en-IN" sz="1050" b="0" i="0" u="none" strike="noStrike">
                          <a:solidFill>
                            <a:srgbClr val="000000"/>
                          </a:solidFill>
                          <a:effectLst/>
                          <a:latin typeface="Arial" panose="020B0604020202020204" pitchFamily="34" charset="0"/>
                        </a:rPr>
                        <a:t>Marketing and branding</a:t>
                      </a:r>
                    </a:p>
                  </a:txBody>
                  <a:tcPr marL="5674" marR="5674" marT="567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58C"/>
                    </a:solidFill>
                  </a:tcPr>
                </a:tc>
                <a:tc>
                  <a:txBody>
                    <a:bodyPr/>
                    <a:lstStyle/>
                    <a:p>
                      <a:pPr algn="r" fontAlgn="b"/>
                      <a:r>
                        <a:rPr lang="en-IN" sz="1100" b="1" i="0" u="none" strike="noStrike" dirty="0">
                          <a:solidFill>
                            <a:srgbClr val="000000"/>
                          </a:solidFill>
                          <a:effectLst/>
                          <a:latin typeface="Gill Sans" panose="020B0604020202020204" charset="0"/>
                        </a:rPr>
                        <a:t> ₹                                               2,00,000 </a:t>
                      </a:r>
                    </a:p>
                  </a:txBody>
                  <a:tcPr marL="5674" marR="5674" marT="567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extLst>
                  <a:ext uri="{0D108BD9-81ED-4DB2-BD59-A6C34878D82A}">
                    <a16:rowId xmlns:a16="http://schemas.microsoft.com/office/drawing/2014/main" val="10011"/>
                  </a:ext>
                </a:extLst>
              </a:tr>
              <a:tr h="213967">
                <a:tc>
                  <a:txBody>
                    <a:bodyPr/>
                    <a:lstStyle/>
                    <a:p>
                      <a:pPr algn="l" fontAlgn="b"/>
                      <a:r>
                        <a:rPr lang="en-IN" sz="1050" b="0" i="0" u="none" strike="noStrike">
                          <a:solidFill>
                            <a:srgbClr val="000000"/>
                          </a:solidFill>
                          <a:effectLst/>
                          <a:latin typeface="Arial" panose="020B0604020202020204" pitchFamily="34" charset="0"/>
                        </a:rPr>
                        <a:t>Rent and utilities</a:t>
                      </a:r>
                    </a:p>
                  </a:txBody>
                  <a:tcPr marL="5674" marR="5674" marT="567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58C"/>
                    </a:solidFill>
                  </a:tcPr>
                </a:tc>
                <a:tc>
                  <a:txBody>
                    <a:bodyPr/>
                    <a:lstStyle/>
                    <a:p>
                      <a:pPr algn="r" fontAlgn="b"/>
                      <a:r>
                        <a:rPr lang="en-IN" sz="1100" b="1" i="0" u="none" strike="noStrike">
                          <a:solidFill>
                            <a:srgbClr val="000000"/>
                          </a:solidFill>
                          <a:effectLst/>
                          <a:latin typeface="Gill Sans" panose="020B0604020202020204" charset="0"/>
                        </a:rPr>
                        <a:t> ₹                                               2,00,000 </a:t>
                      </a:r>
                    </a:p>
                  </a:txBody>
                  <a:tcPr marL="5674" marR="5674" marT="567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extLst>
                  <a:ext uri="{0D108BD9-81ED-4DB2-BD59-A6C34878D82A}">
                    <a16:rowId xmlns:a16="http://schemas.microsoft.com/office/drawing/2014/main" val="10012"/>
                  </a:ext>
                </a:extLst>
              </a:tr>
              <a:tr h="213967">
                <a:tc>
                  <a:txBody>
                    <a:bodyPr/>
                    <a:lstStyle/>
                    <a:p>
                      <a:pPr algn="l" fontAlgn="b"/>
                      <a:r>
                        <a:rPr lang="en-IN" sz="1050" b="0" i="0" u="none" strike="noStrike">
                          <a:solidFill>
                            <a:srgbClr val="000000"/>
                          </a:solidFill>
                          <a:effectLst/>
                          <a:latin typeface="Arial" panose="020B0604020202020204" pitchFamily="34" charset="0"/>
                        </a:rPr>
                        <a:t>Salaries</a:t>
                      </a:r>
                    </a:p>
                  </a:txBody>
                  <a:tcPr marL="5674" marR="5674" marT="567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58C"/>
                    </a:solidFill>
                  </a:tcPr>
                </a:tc>
                <a:tc>
                  <a:txBody>
                    <a:bodyPr/>
                    <a:lstStyle/>
                    <a:p>
                      <a:pPr algn="r" fontAlgn="b"/>
                      <a:r>
                        <a:rPr lang="en-IN" sz="1100" b="1" i="0" u="none" strike="noStrike" dirty="0">
                          <a:solidFill>
                            <a:srgbClr val="000000"/>
                          </a:solidFill>
                          <a:effectLst/>
                          <a:latin typeface="Gill Sans" panose="020B0604020202020204" charset="0"/>
                        </a:rPr>
                        <a:t> ₹                                               2,00,000 </a:t>
                      </a:r>
                    </a:p>
                  </a:txBody>
                  <a:tcPr marL="5674" marR="5674" marT="567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extLst>
                  <a:ext uri="{0D108BD9-81ED-4DB2-BD59-A6C34878D82A}">
                    <a16:rowId xmlns:a16="http://schemas.microsoft.com/office/drawing/2014/main" val="10013"/>
                  </a:ext>
                </a:extLst>
              </a:tr>
              <a:tr h="213967">
                <a:tc>
                  <a:txBody>
                    <a:bodyPr/>
                    <a:lstStyle/>
                    <a:p>
                      <a:pPr algn="l" fontAlgn="b"/>
                      <a:r>
                        <a:rPr lang="en-IN" sz="1050" b="0" i="0" u="none" strike="noStrike">
                          <a:solidFill>
                            <a:srgbClr val="000000"/>
                          </a:solidFill>
                          <a:effectLst/>
                          <a:latin typeface="Arial" panose="020B0604020202020204" pitchFamily="34" charset="0"/>
                        </a:rPr>
                        <a:t>Travel Cost</a:t>
                      </a:r>
                    </a:p>
                  </a:txBody>
                  <a:tcPr marL="5674" marR="5674" marT="567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58C"/>
                    </a:solidFill>
                  </a:tcPr>
                </a:tc>
                <a:tc>
                  <a:txBody>
                    <a:bodyPr/>
                    <a:lstStyle/>
                    <a:p>
                      <a:pPr algn="r" fontAlgn="b"/>
                      <a:r>
                        <a:rPr lang="en-IN" sz="1100" b="1" i="0" u="none" strike="noStrike" dirty="0">
                          <a:solidFill>
                            <a:srgbClr val="000000"/>
                          </a:solidFill>
                          <a:effectLst/>
                          <a:latin typeface="Gill Sans" panose="020B0604020202020204" charset="0"/>
                        </a:rPr>
                        <a:t> ₹                                                  90,000 </a:t>
                      </a:r>
                    </a:p>
                  </a:txBody>
                  <a:tcPr marL="5674" marR="5674" marT="567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extLst>
                  <a:ext uri="{0D108BD9-81ED-4DB2-BD59-A6C34878D82A}">
                    <a16:rowId xmlns:a16="http://schemas.microsoft.com/office/drawing/2014/main" val="10014"/>
                  </a:ext>
                </a:extLst>
              </a:tr>
              <a:tr h="213967">
                <a:tc>
                  <a:txBody>
                    <a:bodyPr/>
                    <a:lstStyle/>
                    <a:p>
                      <a:pPr algn="l" fontAlgn="b"/>
                      <a:r>
                        <a:rPr lang="en-IN" sz="1050" b="0" i="0" u="none" strike="noStrike">
                          <a:solidFill>
                            <a:srgbClr val="000000"/>
                          </a:solidFill>
                          <a:effectLst/>
                          <a:latin typeface="Arial" panose="020B0604020202020204" pitchFamily="34" charset="0"/>
                        </a:rPr>
                        <a:t>Electricity</a:t>
                      </a:r>
                    </a:p>
                  </a:txBody>
                  <a:tcPr marL="5674" marR="5674" marT="567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58C"/>
                    </a:solidFill>
                  </a:tcPr>
                </a:tc>
                <a:tc>
                  <a:txBody>
                    <a:bodyPr/>
                    <a:lstStyle/>
                    <a:p>
                      <a:pPr algn="r" fontAlgn="b"/>
                      <a:r>
                        <a:rPr lang="en-IN" sz="1100" b="1" i="0" u="none" strike="noStrike" dirty="0">
                          <a:solidFill>
                            <a:srgbClr val="000000"/>
                          </a:solidFill>
                          <a:effectLst/>
                          <a:latin typeface="Gill Sans" panose="020B0604020202020204" charset="0"/>
                        </a:rPr>
                        <a:t> ₹                                                  60,000 </a:t>
                      </a:r>
                    </a:p>
                  </a:txBody>
                  <a:tcPr marL="5674" marR="5674" marT="567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extLst>
                  <a:ext uri="{0D108BD9-81ED-4DB2-BD59-A6C34878D82A}">
                    <a16:rowId xmlns:a16="http://schemas.microsoft.com/office/drawing/2014/main" val="10015"/>
                  </a:ext>
                </a:extLst>
              </a:tr>
              <a:tr h="205407">
                <a:tc>
                  <a:txBody>
                    <a:bodyPr/>
                    <a:lstStyle/>
                    <a:p>
                      <a:pPr algn="l" fontAlgn="b"/>
                      <a:r>
                        <a:rPr lang="en-IN" sz="1050" b="0" i="0" u="none" strike="noStrike">
                          <a:solidFill>
                            <a:srgbClr val="000000"/>
                          </a:solidFill>
                          <a:effectLst/>
                          <a:latin typeface="Arial" panose="020B0604020202020204" pitchFamily="34" charset="0"/>
                        </a:rPr>
                        <a:t>Insurance</a:t>
                      </a:r>
                    </a:p>
                  </a:txBody>
                  <a:tcPr marL="5674" marR="5674" marT="567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58C"/>
                    </a:solidFill>
                  </a:tcPr>
                </a:tc>
                <a:tc>
                  <a:txBody>
                    <a:bodyPr/>
                    <a:lstStyle/>
                    <a:p>
                      <a:pPr algn="r" fontAlgn="b"/>
                      <a:r>
                        <a:rPr lang="en-IN" sz="1100" b="1" i="0" u="none" strike="noStrike" dirty="0">
                          <a:solidFill>
                            <a:srgbClr val="000000"/>
                          </a:solidFill>
                          <a:effectLst/>
                          <a:latin typeface="Gill Sans" panose="020B0604020202020204" charset="0"/>
                        </a:rPr>
                        <a:t> ₹                                                  40,000 </a:t>
                      </a:r>
                    </a:p>
                  </a:txBody>
                  <a:tcPr marL="5674" marR="5674" marT="567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extLst>
                  <a:ext uri="{0D108BD9-81ED-4DB2-BD59-A6C34878D82A}">
                    <a16:rowId xmlns:a16="http://schemas.microsoft.com/office/drawing/2014/main" val="10016"/>
                  </a:ext>
                </a:extLst>
              </a:tr>
              <a:tr h="248202">
                <a:tc>
                  <a:txBody>
                    <a:bodyPr/>
                    <a:lstStyle/>
                    <a:p>
                      <a:pPr algn="l" fontAlgn="b"/>
                      <a:r>
                        <a:rPr lang="en-IN" sz="1050" b="0" i="0" u="none" strike="noStrike">
                          <a:solidFill>
                            <a:srgbClr val="000000"/>
                          </a:solidFill>
                          <a:effectLst/>
                          <a:latin typeface="Arial" panose="020B0604020202020204" pitchFamily="34" charset="0"/>
                        </a:rPr>
                        <a:t>Maintenance and repairs</a:t>
                      </a:r>
                    </a:p>
                  </a:txBody>
                  <a:tcPr marL="5674" marR="5674" marT="567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58C"/>
                    </a:solidFill>
                  </a:tcPr>
                </a:tc>
                <a:tc>
                  <a:txBody>
                    <a:bodyPr/>
                    <a:lstStyle/>
                    <a:p>
                      <a:pPr algn="r" fontAlgn="b"/>
                      <a:r>
                        <a:rPr lang="en-IN" sz="1100" b="1" i="0" u="none" strike="noStrike" dirty="0">
                          <a:solidFill>
                            <a:srgbClr val="000000"/>
                          </a:solidFill>
                          <a:effectLst/>
                          <a:latin typeface="Gill Sans" panose="020B0604020202020204" charset="0"/>
                        </a:rPr>
                        <a:t> ₹                                                  40,000 </a:t>
                      </a:r>
                    </a:p>
                  </a:txBody>
                  <a:tcPr marL="5674" marR="5674" marT="567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extLst>
                  <a:ext uri="{0D108BD9-81ED-4DB2-BD59-A6C34878D82A}">
                    <a16:rowId xmlns:a16="http://schemas.microsoft.com/office/drawing/2014/main" val="10017"/>
                  </a:ext>
                </a:extLst>
              </a:tr>
              <a:tr h="264323">
                <a:tc>
                  <a:txBody>
                    <a:bodyPr/>
                    <a:lstStyle/>
                    <a:p>
                      <a:pPr algn="l" fontAlgn="b"/>
                      <a:r>
                        <a:rPr lang="en-US" sz="1050" b="0" i="0" u="none" strike="noStrike">
                          <a:solidFill>
                            <a:srgbClr val="000000"/>
                          </a:solidFill>
                          <a:effectLst/>
                          <a:latin typeface="Arial" panose="020B0604020202020204" pitchFamily="34" charset="0"/>
                        </a:rPr>
                        <a:t>Renters' Association or Business Improvement District fees</a:t>
                      </a:r>
                    </a:p>
                  </a:txBody>
                  <a:tcPr marL="5674" marR="5674" marT="567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FFF58C"/>
                    </a:solidFill>
                  </a:tcPr>
                </a:tc>
                <a:tc>
                  <a:txBody>
                    <a:bodyPr/>
                    <a:lstStyle/>
                    <a:p>
                      <a:pPr algn="r" fontAlgn="b"/>
                      <a:r>
                        <a:rPr lang="en-IN" sz="1100" b="1" i="0" u="none" strike="noStrike" dirty="0">
                          <a:solidFill>
                            <a:srgbClr val="000000"/>
                          </a:solidFill>
                          <a:effectLst/>
                          <a:latin typeface="Gill Sans" panose="020B0604020202020204" charset="0"/>
                        </a:rPr>
                        <a:t> ₹                                                  20,000 </a:t>
                      </a:r>
                    </a:p>
                  </a:txBody>
                  <a:tcPr marL="5674" marR="5674" marT="567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FFC95B"/>
                    </a:solidFill>
                  </a:tcPr>
                </a:tc>
                <a:extLst>
                  <a:ext uri="{0D108BD9-81ED-4DB2-BD59-A6C34878D82A}">
                    <a16:rowId xmlns:a16="http://schemas.microsoft.com/office/drawing/2014/main" val="10018"/>
                  </a:ext>
                </a:extLst>
              </a:tr>
              <a:tr h="273877">
                <a:tc>
                  <a:txBody>
                    <a:bodyPr/>
                    <a:lstStyle/>
                    <a:p>
                      <a:pPr algn="l" fontAlgn="b"/>
                      <a:r>
                        <a:rPr lang="en-IN" sz="1050" b="1" i="0" u="none" strike="noStrike">
                          <a:solidFill>
                            <a:srgbClr val="000000"/>
                          </a:solidFill>
                          <a:effectLst/>
                          <a:latin typeface="Arial" panose="020B0604020202020204" pitchFamily="34" charset="0"/>
                        </a:rPr>
                        <a:t>Start-up capital</a:t>
                      </a:r>
                    </a:p>
                  </a:txBody>
                  <a:tcPr marL="5674" marR="5674" marT="5674"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pPr algn="r" fontAlgn="ctr"/>
                      <a:r>
                        <a:rPr lang="en-IN" sz="1100" b="1" i="0" u="none" strike="noStrike" dirty="0">
                          <a:solidFill>
                            <a:srgbClr val="000000"/>
                          </a:solidFill>
                          <a:effectLst/>
                          <a:latin typeface="Arial" panose="020B0604020202020204" pitchFamily="34" charset="0"/>
                        </a:rPr>
                        <a:t> ₹                                             15,50,000 </a:t>
                      </a:r>
                    </a:p>
                  </a:txBody>
                  <a:tcPr marL="5674" marR="5674" marT="5674" marB="0" anchor="ctr">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FFFFFF"/>
                    </a:solidFill>
                  </a:tcPr>
                </a:tc>
                <a:extLst>
                  <a:ext uri="{0D108BD9-81ED-4DB2-BD59-A6C34878D82A}">
                    <a16:rowId xmlns:a16="http://schemas.microsoft.com/office/drawing/2014/main" val="10019"/>
                  </a:ext>
                </a:extLst>
              </a:tr>
              <a:tr h="248202">
                <a:tc>
                  <a:txBody>
                    <a:bodyPr/>
                    <a:lstStyle/>
                    <a:p>
                      <a:pPr algn="l" fontAlgn="b"/>
                      <a:r>
                        <a:rPr lang="en-IN" sz="1000" b="0" i="0" u="none" strike="noStrike">
                          <a:solidFill>
                            <a:srgbClr val="000000"/>
                          </a:solidFill>
                          <a:effectLst/>
                          <a:latin typeface="Arial" panose="020B0604020202020204" pitchFamily="34" charset="0"/>
                        </a:rPr>
                        <a:t>Share Captial (by Team)</a:t>
                      </a:r>
                    </a:p>
                  </a:txBody>
                  <a:tcPr marL="5674" marR="5674" marT="5674" marB="0" anchor="b">
                    <a:lnL w="12700" cap="flat" cmpd="sng" algn="ctr">
                      <a:solidFill>
                        <a:srgbClr val="96969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58C"/>
                    </a:solidFill>
                  </a:tcPr>
                </a:tc>
                <a:tc>
                  <a:txBody>
                    <a:bodyPr/>
                    <a:lstStyle/>
                    <a:p>
                      <a:pPr algn="r" fontAlgn="b"/>
                      <a:r>
                        <a:rPr lang="en-IN" sz="1100" b="1" i="0" u="none" strike="noStrike" dirty="0">
                          <a:solidFill>
                            <a:srgbClr val="000000"/>
                          </a:solidFill>
                          <a:effectLst/>
                          <a:latin typeface="Gill Sans" panose="020B0604020202020204" charset="0"/>
                        </a:rPr>
                        <a:t> ₹                                             15,50,000 </a:t>
                      </a:r>
                    </a:p>
                  </a:txBody>
                  <a:tcPr marL="5674" marR="5674" marT="56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extLst>
                  <a:ext uri="{0D108BD9-81ED-4DB2-BD59-A6C34878D82A}">
                    <a16:rowId xmlns:a16="http://schemas.microsoft.com/office/drawing/2014/main" val="10020"/>
                  </a:ext>
                </a:extLst>
              </a:tr>
              <a:tr h="282435">
                <a:tc>
                  <a:txBody>
                    <a:bodyPr/>
                    <a:lstStyle/>
                    <a:p>
                      <a:pPr algn="l" fontAlgn="b"/>
                      <a:r>
                        <a:rPr lang="en-US" sz="1000" b="0" i="0" u="none" strike="noStrike">
                          <a:solidFill>
                            <a:srgbClr val="000000"/>
                          </a:solidFill>
                          <a:effectLst/>
                          <a:latin typeface="Arial" panose="020B0604020202020204" pitchFamily="34" charset="0"/>
                        </a:rPr>
                        <a:t>Loans (from Bank or Others)</a:t>
                      </a:r>
                    </a:p>
                  </a:txBody>
                  <a:tcPr marL="5674" marR="5674" marT="5674" marB="0" anchor="b">
                    <a:lnL w="12700" cap="flat" cmpd="sng" algn="ctr">
                      <a:solidFill>
                        <a:srgbClr val="96969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58C"/>
                    </a:solidFill>
                  </a:tcPr>
                </a:tc>
                <a:tc>
                  <a:txBody>
                    <a:bodyPr/>
                    <a:lstStyle/>
                    <a:p>
                      <a:pPr algn="r" fontAlgn="b"/>
                      <a:r>
                        <a:rPr lang="en-IN" sz="1100" b="1" i="0" u="none" strike="noStrike" dirty="0">
                          <a:solidFill>
                            <a:srgbClr val="000000"/>
                          </a:solidFill>
                          <a:effectLst/>
                          <a:latin typeface="Gill Sans" panose="020B0604020202020204" charset="0"/>
                        </a:rPr>
                        <a:t> ₹                                                           - </a:t>
                      </a:r>
                    </a:p>
                  </a:txBody>
                  <a:tcPr marL="5674" marR="5674" marT="56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extLst>
                  <a:ext uri="{0D108BD9-81ED-4DB2-BD59-A6C34878D82A}">
                    <a16:rowId xmlns:a16="http://schemas.microsoft.com/office/drawing/2014/main" val="10021"/>
                  </a:ext>
                </a:extLst>
              </a:tr>
            </a:tbl>
          </a:graphicData>
        </a:graphic>
      </p:graphicFrame>
      <p:sp>
        <p:nvSpPr>
          <p:cNvPr id="3" name="TextBox 2"/>
          <p:cNvSpPr txBox="1"/>
          <p:nvPr/>
        </p:nvSpPr>
        <p:spPr>
          <a:xfrm>
            <a:off x="6781006" y="1524000"/>
            <a:ext cx="4876800" cy="2585323"/>
          </a:xfrm>
          <a:prstGeom prst="rect">
            <a:avLst/>
          </a:prstGeom>
          <a:noFill/>
        </p:spPr>
        <p:txBody>
          <a:bodyPr wrap="square" rtlCol="0">
            <a:spAutoFit/>
          </a:bodyPr>
          <a:lstStyle/>
          <a:p>
            <a:r>
              <a:rPr lang="en-IN" dirty="0"/>
              <a:t>Explanation:</a:t>
            </a:r>
          </a:p>
          <a:p>
            <a:endParaRPr lang="en-IN" dirty="0"/>
          </a:p>
          <a:p>
            <a:r>
              <a:rPr lang="en-IN" dirty="0"/>
              <a:t>Founders invest </a:t>
            </a:r>
            <a:r>
              <a:rPr lang="en-IN" dirty="0" err="1"/>
              <a:t>Rs</a:t>
            </a:r>
            <a:r>
              <a:rPr lang="en-IN" dirty="0"/>
              <a:t>. 1550000 in this venture. They are building the product in their college and taking help form their mentors.</a:t>
            </a:r>
          </a:p>
          <a:p>
            <a:endParaRPr lang="en-IN" dirty="0"/>
          </a:p>
          <a:p>
            <a:r>
              <a:rPr lang="en-IN" dirty="0"/>
              <a:t>This financial statement talks about their product that sells at </a:t>
            </a:r>
            <a:r>
              <a:rPr lang="en-IN" dirty="0" err="1"/>
              <a:t>Rs</a:t>
            </a:r>
            <a:r>
              <a:rPr lang="en-IN" dirty="0"/>
              <a:t>. 7000/-</a:t>
            </a:r>
          </a:p>
        </p:txBody>
      </p:sp>
    </p:spTree>
    <p:extLst>
      <p:ext uri="{BB962C8B-B14F-4D97-AF65-F5344CB8AC3E}">
        <p14:creationId xmlns:p14="http://schemas.microsoft.com/office/powerpoint/2010/main" val="12970427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06039" y="222152"/>
            <a:ext cx="7868437" cy="646247"/>
          </a:xfrm>
          <a:prstGeom prst="rect">
            <a:avLst/>
          </a:prstGeom>
        </p:spPr>
        <p:txBody>
          <a:bodyPr wrap="none">
            <a:spAutoFit/>
          </a:bodyPr>
          <a:lstStyle/>
          <a:p>
            <a:r>
              <a:rPr lang="en-US" sz="3600" dirty="0"/>
              <a:t>Forecast Profit And Loss Statement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47138" y="86991"/>
            <a:ext cx="1352734" cy="843326"/>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263858224"/>
              </p:ext>
            </p:extLst>
          </p:nvPr>
        </p:nvGraphicFramePr>
        <p:xfrm>
          <a:off x="205242" y="1219200"/>
          <a:ext cx="11452563" cy="4197611"/>
        </p:xfrm>
        <a:graphic>
          <a:graphicData uri="http://schemas.openxmlformats.org/drawingml/2006/table">
            <a:tbl>
              <a:tblPr/>
              <a:tblGrid>
                <a:gridCol w="1508486">
                  <a:extLst>
                    <a:ext uri="{9D8B030D-6E8A-4147-A177-3AD203B41FA5}">
                      <a16:colId xmlns:a16="http://schemas.microsoft.com/office/drawing/2014/main" val="20000"/>
                    </a:ext>
                  </a:extLst>
                </a:gridCol>
                <a:gridCol w="626814">
                  <a:extLst>
                    <a:ext uri="{9D8B030D-6E8A-4147-A177-3AD203B41FA5}">
                      <a16:colId xmlns:a16="http://schemas.microsoft.com/office/drawing/2014/main" val="20001"/>
                    </a:ext>
                  </a:extLst>
                </a:gridCol>
                <a:gridCol w="626814">
                  <a:extLst>
                    <a:ext uri="{9D8B030D-6E8A-4147-A177-3AD203B41FA5}">
                      <a16:colId xmlns:a16="http://schemas.microsoft.com/office/drawing/2014/main" val="20002"/>
                    </a:ext>
                  </a:extLst>
                </a:gridCol>
                <a:gridCol w="780648">
                  <a:extLst>
                    <a:ext uri="{9D8B030D-6E8A-4147-A177-3AD203B41FA5}">
                      <a16:colId xmlns:a16="http://schemas.microsoft.com/office/drawing/2014/main" val="20003"/>
                    </a:ext>
                  </a:extLst>
                </a:gridCol>
                <a:gridCol w="780648">
                  <a:extLst>
                    <a:ext uri="{9D8B030D-6E8A-4147-A177-3AD203B41FA5}">
                      <a16:colId xmlns:a16="http://schemas.microsoft.com/office/drawing/2014/main" val="20004"/>
                    </a:ext>
                  </a:extLst>
                </a:gridCol>
                <a:gridCol w="780648">
                  <a:extLst>
                    <a:ext uri="{9D8B030D-6E8A-4147-A177-3AD203B41FA5}">
                      <a16:colId xmlns:a16="http://schemas.microsoft.com/office/drawing/2014/main" val="20005"/>
                    </a:ext>
                  </a:extLst>
                </a:gridCol>
                <a:gridCol w="780648">
                  <a:extLst>
                    <a:ext uri="{9D8B030D-6E8A-4147-A177-3AD203B41FA5}">
                      <a16:colId xmlns:a16="http://schemas.microsoft.com/office/drawing/2014/main" val="20006"/>
                    </a:ext>
                  </a:extLst>
                </a:gridCol>
                <a:gridCol w="780648">
                  <a:extLst>
                    <a:ext uri="{9D8B030D-6E8A-4147-A177-3AD203B41FA5}">
                      <a16:colId xmlns:a16="http://schemas.microsoft.com/office/drawing/2014/main" val="20007"/>
                    </a:ext>
                  </a:extLst>
                </a:gridCol>
                <a:gridCol w="780648">
                  <a:extLst>
                    <a:ext uri="{9D8B030D-6E8A-4147-A177-3AD203B41FA5}">
                      <a16:colId xmlns:a16="http://schemas.microsoft.com/office/drawing/2014/main" val="20008"/>
                    </a:ext>
                  </a:extLst>
                </a:gridCol>
                <a:gridCol w="780648">
                  <a:extLst>
                    <a:ext uri="{9D8B030D-6E8A-4147-A177-3AD203B41FA5}">
                      <a16:colId xmlns:a16="http://schemas.microsoft.com/office/drawing/2014/main" val="20009"/>
                    </a:ext>
                  </a:extLst>
                </a:gridCol>
                <a:gridCol w="780648">
                  <a:extLst>
                    <a:ext uri="{9D8B030D-6E8A-4147-A177-3AD203B41FA5}">
                      <a16:colId xmlns:a16="http://schemas.microsoft.com/office/drawing/2014/main" val="20010"/>
                    </a:ext>
                  </a:extLst>
                </a:gridCol>
                <a:gridCol w="780648">
                  <a:extLst>
                    <a:ext uri="{9D8B030D-6E8A-4147-A177-3AD203B41FA5}">
                      <a16:colId xmlns:a16="http://schemas.microsoft.com/office/drawing/2014/main" val="20011"/>
                    </a:ext>
                  </a:extLst>
                </a:gridCol>
                <a:gridCol w="883969">
                  <a:extLst>
                    <a:ext uri="{9D8B030D-6E8A-4147-A177-3AD203B41FA5}">
                      <a16:colId xmlns:a16="http://schemas.microsoft.com/office/drawing/2014/main" val="20012"/>
                    </a:ext>
                  </a:extLst>
                </a:gridCol>
                <a:gridCol w="780648">
                  <a:extLst>
                    <a:ext uri="{9D8B030D-6E8A-4147-A177-3AD203B41FA5}">
                      <a16:colId xmlns:a16="http://schemas.microsoft.com/office/drawing/2014/main" val="20013"/>
                    </a:ext>
                  </a:extLst>
                </a:gridCol>
              </a:tblGrid>
              <a:tr h="148913">
                <a:tc gridSpan="3">
                  <a:txBody>
                    <a:bodyPr/>
                    <a:lstStyle/>
                    <a:p>
                      <a:pPr algn="l" fontAlgn="ctr"/>
                      <a:r>
                        <a:rPr lang="en-US" sz="800" b="1" i="0" u="none" strike="noStrike">
                          <a:solidFill>
                            <a:srgbClr val="000000"/>
                          </a:solidFill>
                          <a:effectLst/>
                          <a:latin typeface="Arial" panose="020B0604020202020204" pitchFamily="34" charset="0"/>
                        </a:rPr>
                        <a:t> Profit &amp; Loss Account ( Income Statement) </a:t>
                      </a:r>
                    </a:p>
                  </a:txBody>
                  <a:tcPr marL="4765" marR="4765" marT="4765" marB="0" anchor="ctr">
                    <a:lnL>
                      <a:noFill/>
                    </a:lnL>
                    <a:lnR>
                      <a:noFill/>
                    </a:lnR>
                    <a:lnT>
                      <a:noFill/>
                    </a:lnT>
                    <a:lnB>
                      <a:noFill/>
                    </a:lnB>
                    <a:solidFill>
                      <a:srgbClr val="FFFFFF"/>
                    </a:solidFill>
                  </a:tcPr>
                </a:tc>
                <a:tc hMerge="1">
                  <a:txBody>
                    <a:bodyPr/>
                    <a:lstStyle/>
                    <a:p>
                      <a:endParaRPr lang="en-IN"/>
                    </a:p>
                  </a:txBody>
                  <a:tcPr/>
                </a:tc>
                <a:tc hMerge="1">
                  <a:txBody>
                    <a:bodyPr/>
                    <a:lstStyle/>
                    <a:p>
                      <a:endParaRPr lang="en-IN"/>
                    </a:p>
                  </a:txBody>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a:noFill/>
                    </a:lnT>
                    <a:lnB>
                      <a:noFill/>
                    </a:lnB>
                    <a:solidFill>
                      <a:srgbClr val="FFFFFF"/>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a:noFill/>
                    </a:lnT>
                    <a:lnB>
                      <a:noFill/>
                    </a:lnB>
                    <a:solidFill>
                      <a:srgbClr val="FFFFFF"/>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a:noFill/>
                    </a:lnT>
                    <a:lnB>
                      <a:noFill/>
                    </a:lnB>
                    <a:solidFill>
                      <a:srgbClr val="FFFFFF"/>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a:noFill/>
                    </a:lnT>
                    <a:lnB>
                      <a:noFill/>
                    </a:lnB>
                    <a:solidFill>
                      <a:srgbClr val="FFFFFF"/>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a:noFill/>
                    </a:lnT>
                    <a:lnB>
                      <a:noFill/>
                    </a:lnB>
                    <a:solidFill>
                      <a:srgbClr val="FFFFFF"/>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a:noFill/>
                    </a:lnT>
                    <a:lnB>
                      <a:noFill/>
                    </a:lnB>
                    <a:solidFill>
                      <a:srgbClr val="FFFFFF"/>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a:noFill/>
                    </a:lnT>
                    <a:lnB>
                      <a:noFill/>
                    </a:lnB>
                    <a:solidFill>
                      <a:srgbClr val="FFFFFF"/>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a:noFill/>
                    </a:lnT>
                    <a:lnB>
                      <a:noFill/>
                    </a:lnB>
                    <a:solidFill>
                      <a:srgbClr val="FFFFFF"/>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a:noFill/>
                    </a:lnT>
                    <a:lnB>
                      <a:noFill/>
                    </a:lnB>
                    <a:solidFill>
                      <a:srgbClr val="FFFFFF"/>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a:noFill/>
                    </a:lnT>
                    <a:lnB>
                      <a:noFill/>
                    </a:lnB>
                    <a:solidFill>
                      <a:srgbClr val="FFFFFF"/>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a:noFill/>
                    </a:lnT>
                    <a:lnB>
                      <a:noFill/>
                    </a:lnB>
                    <a:solidFill>
                      <a:srgbClr val="FFFFFF"/>
                    </a:solidFill>
                  </a:tcPr>
                </a:tc>
                <a:extLst>
                  <a:ext uri="{0D108BD9-81ED-4DB2-BD59-A6C34878D82A}">
                    <a16:rowId xmlns:a16="http://schemas.microsoft.com/office/drawing/2014/main" val="10000"/>
                  </a:ext>
                </a:extLst>
              </a:tr>
              <a:tr h="107217">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a:noFill/>
                    </a:lnT>
                    <a:lnB>
                      <a:noFill/>
                    </a:lnB>
                    <a:solidFill>
                      <a:srgbClr val="FFF58C"/>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a:noFill/>
                    </a:lnT>
                    <a:lnB w="6350" cap="flat" cmpd="sng" algn="ctr">
                      <a:solidFill>
                        <a:srgbClr val="969696"/>
                      </a:solidFill>
                      <a:prstDash val="solid"/>
                      <a:round/>
                      <a:headEnd type="none" w="med" len="med"/>
                      <a:tailEnd type="none" w="med" len="med"/>
                    </a:lnB>
                    <a:solidFill>
                      <a:srgbClr val="FFF58C"/>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a:noFill/>
                    </a:lnT>
                    <a:lnB w="6350" cap="flat" cmpd="sng" algn="ctr">
                      <a:solidFill>
                        <a:srgbClr val="969696"/>
                      </a:solidFill>
                      <a:prstDash val="solid"/>
                      <a:round/>
                      <a:headEnd type="none" w="med" len="med"/>
                      <a:tailEnd type="none" w="med" len="med"/>
                    </a:lnB>
                    <a:solidFill>
                      <a:srgbClr val="FFF58C"/>
                    </a:solidFill>
                  </a:tcPr>
                </a:tc>
                <a:tc>
                  <a:txBody>
                    <a:bodyPr/>
                    <a:lstStyle/>
                    <a:p>
                      <a:pPr algn="l" fontAlgn="b"/>
                      <a:r>
                        <a:rPr lang="en-IN" sz="600" b="0" i="0" u="none" strike="noStrike">
                          <a:solidFill>
                            <a:srgbClr val="000000"/>
                          </a:solidFill>
                          <a:effectLst/>
                          <a:latin typeface="Arial" panose="020B0604020202020204" pitchFamily="34" charset="0"/>
                        </a:rPr>
                        <a:t> </a:t>
                      </a:r>
                    </a:p>
                  </a:txBody>
                  <a:tcPr marL="4765" marR="4765" marT="4765" marB="0" anchor="b">
                    <a:lnL>
                      <a:noFill/>
                    </a:lnL>
                    <a:lnR>
                      <a:noFill/>
                    </a:lnR>
                    <a:lnT>
                      <a:noFill/>
                    </a:lnT>
                    <a:lnB w="6350" cap="flat" cmpd="sng" algn="ctr">
                      <a:solidFill>
                        <a:srgbClr val="969696"/>
                      </a:solidFill>
                      <a:prstDash val="solid"/>
                      <a:round/>
                      <a:headEnd type="none" w="med" len="med"/>
                      <a:tailEnd type="none" w="med" len="med"/>
                    </a:lnB>
                    <a:solidFill>
                      <a:srgbClr val="FFF58C"/>
                    </a:solidFill>
                  </a:tcPr>
                </a:tc>
                <a:tc>
                  <a:txBody>
                    <a:bodyPr/>
                    <a:lstStyle/>
                    <a:p>
                      <a:pPr algn="ctr"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a:noFill/>
                    </a:lnT>
                    <a:lnB w="6350" cap="flat" cmpd="sng" algn="ctr">
                      <a:solidFill>
                        <a:srgbClr val="969696"/>
                      </a:solidFill>
                      <a:prstDash val="solid"/>
                      <a:round/>
                      <a:headEnd type="none" w="med" len="med"/>
                      <a:tailEnd type="none" w="med" len="med"/>
                    </a:lnB>
                    <a:solidFill>
                      <a:srgbClr val="FFF58C"/>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a:noFill/>
                    </a:lnT>
                    <a:lnB w="6350" cap="flat" cmpd="sng" algn="ctr">
                      <a:solidFill>
                        <a:srgbClr val="969696"/>
                      </a:solidFill>
                      <a:prstDash val="solid"/>
                      <a:round/>
                      <a:headEnd type="none" w="med" len="med"/>
                      <a:tailEnd type="none" w="med" len="med"/>
                    </a:lnB>
                    <a:solidFill>
                      <a:srgbClr val="FFF58C"/>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a:noFill/>
                    </a:lnT>
                    <a:lnB w="6350" cap="flat" cmpd="sng" algn="ctr">
                      <a:solidFill>
                        <a:srgbClr val="969696"/>
                      </a:solidFill>
                      <a:prstDash val="solid"/>
                      <a:round/>
                      <a:headEnd type="none" w="med" len="med"/>
                      <a:tailEnd type="none" w="med" len="med"/>
                    </a:lnB>
                    <a:solidFill>
                      <a:srgbClr val="FFF58C"/>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a:noFill/>
                    </a:lnT>
                    <a:lnB w="6350" cap="flat" cmpd="sng" algn="ctr">
                      <a:solidFill>
                        <a:srgbClr val="969696"/>
                      </a:solidFill>
                      <a:prstDash val="solid"/>
                      <a:round/>
                      <a:headEnd type="none" w="med" len="med"/>
                      <a:tailEnd type="none" w="med" len="med"/>
                    </a:lnB>
                    <a:solidFill>
                      <a:srgbClr val="FFF58C"/>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a:noFill/>
                    </a:lnT>
                    <a:lnB w="6350" cap="flat" cmpd="sng" algn="ctr">
                      <a:solidFill>
                        <a:srgbClr val="969696"/>
                      </a:solidFill>
                      <a:prstDash val="solid"/>
                      <a:round/>
                      <a:headEnd type="none" w="med" len="med"/>
                      <a:tailEnd type="none" w="med" len="med"/>
                    </a:lnB>
                    <a:solidFill>
                      <a:srgbClr val="FFF58C"/>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a:noFill/>
                    </a:lnT>
                    <a:lnB w="6350" cap="flat" cmpd="sng" algn="ctr">
                      <a:solidFill>
                        <a:srgbClr val="969696"/>
                      </a:solidFill>
                      <a:prstDash val="solid"/>
                      <a:round/>
                      <a:headEnd type="none" w="med" len="med"/>
                      <a:tailEnd type="none" w="med" len="med"/>
                    </a:lnB>
                    <a:solidFill>
                      <a:srgbClr val="FFF58C"/>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a:noFill/>
                    </a:lnT>
                    <a:lnB w="6350" cap="flat" cmpd="sng" algn="ctr">
                      <a:solidFill>
                        <a:srgbClr val="969696"/>
                      </a:solidFill>
                      <a:prstDash val="solid"/>
                      <a:round/>
                      <a:headEnd type="none" w="med" len="med"/>
                      <a:tailEnd type="none" w="med" len="med"/>
                    </a:lnB>
                    <a:solidFill>
                      <a:srgbClr val="FFF58C"/>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a:noFill/>
                    </a:lnT>
                    <a:lnB w="6350" cap="flat" cmpd="sng" algn="ctr">
                      <a:solidFill>
                        <a:srgbClr val="969696"/>
                      </a:solidFill>
                      <a:prstDash val="solid"/>
                      <a:round/>
                      <a:headEnd type="none" w="med" len="med"/>
                      <a:tailEnd type="none" w="med" len="med"/>
                    </a:lnB>
                    <a:solidFill>
                      <a:srgbClr val="FFF58C"/>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a:noFill/>
                    </a:lnT>
                    <a:lnB w="6350" cap="flat" cmpd="sng" algn="ctr">
                      <a:solidFill>
                        <a:srgbClr val="969696"/>
                      </a:solidFill>
                      <a:prstDash val="solid"/>
                      <a:round/>
                      <a:headEnd type="none" w="med" len="med"/>
                      <a:tailEnd type="none" w="med" len="med"/>
                    </a:lnB>
                    <a:solidFill>
                      <a:srgbClr val="FFF58C"/>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a:noFill/>
                    </a:lnT>
                    <a:lnB w="6350" cap="flat" cmpd="sng" algn="ctr">
                      <a:solidFill>
                        <a:srgbClr val="969696"/>
                      </a:solidFill>
                      <a:prstDash val="solid"/>
                      <a:round/>
                      <a:headEnd type="none" w="med" len="med"/>
                      <a:tailEnd type="none" w="med" len="med"/>
                    </a:lnB>
                    <a:solidFill>
                      <a:srgbClr val="FFF58C"/>
                    </a:solidFill>
                  </a:tcPr>
                </a:tc>
                <a:extLst>
                  <a:ext uri="{0D108BD9-81ED-4DB2-BD59-A6C34878D82A}">
                    <a16:rowId xmlns:a16="http://schemas.microsoft.com/office/drawing/2014/main" val="10001"/>
                  </a:ext>
                </a:extLst>
              </a:tr>
              <a:tr h="148913">
                <a:tc>
                  <a:txBody>
                    <a:bodyPr/>
                    <a:lstStyle/>
                    <a:p>
                      <a:pPr algn="ctr" fontAlgn="b"/>
                      <a:r>
                        <a:rPr lang="en-IN" sz="600" b="0" i="0" u="none" strike="noStrike">
                          <a:solidFill>
                            <a:srgbClr val="000000"/>
                          </a:solidFill>
                          <a:effectLst/>
                          <a:latin typeface="Arial" panose="020B0604020202020204" pitchFamily="34" charset="0"/>
                        </a:rPr>
                        <a:t> </a:t>
                      </a:r>
                    </a:p>
                  </a:txBody>
                  <a:tcPr marL="4765" marR="4765" marT="4765" marB="0" anchor="b">
                    <a:lnL>
                      <a:noFill/>
                    </a:lnL>
                    <a:lnR w="6350" cap="flat" cmpd="sng" algn="ctr">
                      <a:solidFill>
                        <a:srgbClr val="000000"/>
                      </a:solidFill>
                      <a:prstDash val="solid"/>
                      <a:round/>
                      <a:headEnd type="none" w="med" len="med"/>
                      <a:tailEnd type="none" w="med" len="med"/>
                    </a:lnR>
                    <a:lnT>
                      <a:noFill/>
                    </a:lnT>
                    <a:lnB>
                      <a:noFill/>
                    </a:lnB>
                    <a:solidFill>
                      <a:srgbClr val="FFF58C"/>
                    </a:solidFill>
                  </a:tcPr>
                </a:tc>
                <a:tc>
                  <a:txBody>
                    <a:bodyPr/>
                    <a:lstStyle/>
                    <a:p>
                      <a:pPr algn="ctr" fontAlgn="b"/>
                      <a:r>
                        <a:rPr lang="en-IN" sz="600" b="1" i="0" u="none" strike="noStrike">
                          <a:solidFill>
                            <a:srgbClr val="000000"/>
                          </a:solidFill>
                          <a:effectLst/>
                          <a:latin typeface="Arial" panose="020B0604020202020204" pitchFamily="34" charset="0"/>
                        </a:rPr>
                        <a:t> Jan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FFCC00"/>
                    </a:solidFill>
                  </a:tcPr>
                </a:tc>
                <a:tc>
                  <a:txBody>
                    <a:bodyPr/>
                    <a:lstStyle/>
                    <a:p>
                      <a:pPr algn="ctr" fontAlgn="b"/>
                      <a:r>
                        <a:rPr lang="en-IN" sz="600" b="1" i="0" u="none" strike="noStrike">
                          <a:solidFill>
                            <a:srgbClr val="000000"/>
                          </a:solidFill>
                          <a:effectLst/>
                          <a:latin typeface="Arial" panose="020B0604020202020204" pitchFamily="34" charset="0"/>
                        </a:rPr>
                        <a:t> Feb </a:t>
                      </a:r>
                    </a:p>
                  </a:txBody>
                  <a:tcPr marL="4765" marR="4765" marT="4765"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FFCC00"/>
                    </a:solidFill>
                  </a:tcPr>
                </a:tc>
                <a:tc>
                  <a:txBody>
                    <a:bodyPr/>
                    <a:lstStyle/>
                    <a:p>
                      <a:pPr algn="ctr" fontAlgn="b"/>
                      <a:r>
                        <a:rPr lang="en-IN" sz="600" b="1" i="0" u="none" strike="noStrike">
                          <a:solidFill>
                            <a:srgbClr val="000000"/>
                          </a:solidFill>
                          <a:effectLst/>
                          <a:latin typeface="Arial" panose="020B0604020202020204" pitchFamily="34" charset="0"/>
                        </a:rPr>
                        <a:t> Mar </a:t>
                      </a:r>
                    </a:p>
                  </a:txBody>
                  <a:tcPr marL="4765" marR="4765" marT="4765"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CC00"/>
                    </a:solidFill>
                  </a:tcPr>
                </a:tc>
                <a:tc>
                  <a:txBody>
                    <a:bodyPr/>
                    <a:lstStyle/>
                    <a:p>
                      <a:pPr algn="ctr" fontAlgn="b"/>
                      <a:r>
                        <a:rPr lang="en-IN" sz="600" b="1" i="0" u="none" strike="noStrike">
                          <a:solidFill>
                            <a:srgbClr val="000000"/>
                          </a:solidFill>
                          <a:effectLst/>
                          <a:latin typeface="Arial" panose="020B0604020202020204" pitchFamily="34" charset="0"/>
                        </a:rPr>
                        <a:t> Apr </a:t>
                      </a:r>
                    </a:p>
                  </a:txBody>
                  <a:tcPr marL="4765" marR="4765" marT="4765"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CC00"/>
                    </a:solidFill>
                  </a:tcPr>
                </a:tc>
                <a:tc>
                  <a:txBody>
                    <a:bodyPr/>
                    <a:lstStyle/>
                    <a:p>
                      <a:pPr algn="ctr" fontAlgn="b"/>
                      <a:r>
                        <a:rPr lang="en-IN" sz="600" b="1" i="0" u="none" strike="noStrike">
                          <a:solidFill>
                            <a:srgbClr val="000000"/>
                          </a:solidFill>
                          <a:effectLst/>
                          <a:latin typeface="Arial" panose="020B0604020202020204" pitchFamily="34" charset="0"/>
                        </a:rPr>
                        <a:t> May </a:t>
                      </a:r>
                    </a:p>
                  </a:txBody>
                  <a:tcPr marL="4765" marR="4765" marT="4765"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CC00"/>
                    </a:solidFill>
                  </a:tcPr>
                </a:tc>
                <a:tc>
                  <a:txBody>
                    <a:bodyPr/>
                    <a:lstStyle/>
                    <a:p>
                      <a:pPr algn="ctr" fontAlgn="b"/>
                      <a:r>
                        <a:rPr lang="en-IN" sz="600" b="1" i="0" u="none" strike="noStrike">
                          <a:solidFill>
                            <a:srgbClr val="000000"/>
                          </a:solidFill>
                          <a:effectLst/>
                          <a:latin typeface="Arial" panose="020B0604020202020204" pitchFamily="34" charset="0"/>
                        </a:rPr>
                        <a:t> Jun </a:t>
                      </a:r>
                    </a:p>
                  </a:txBody>
                  <a:tcPr marL="4765" marR="4765" marT="4765"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CC00"/>
                    </a:solidFill>
                  </a:tcPr>
                </a:tc>
                <a:tc>
                  <a:txBody>
                    <a:bodyPr/>
                    <a:lstStyle/>
                    <a:p>
                      <a:pPr algn="ctr" fontAlgn="b"/>
                      <a:r>
                        <a:rPr lang="en-IN" sz="600" b="1" i="0" u="none" strike="noStrike">
                          <a:solidFill>
                            <a:srgbClr val="000000"/>
                          </a:solidFill>
                          <a:effectLst/>
                          <a:latin typeface="Arial" panose="020B0604020202020204" pitchFamily="34" charset="0"/>
                        </a:rPr>
                        <a:t> Jul </a:t>
                      </a:r>
                    </a:p>
                  </a:txBody>
                  <a:tcPr marL="4765" marR="4765" marT="4765"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CC00"/>
                    </a:solidFill>
                  </a:tcPr>
                </a:tc>
                <a:tc>
                  <a:txBody>
                    <a:bodyPr/>
                    <a:lstStyle/>
                    <a:p>
                      <a:pPr algn="ctr" fontAlgn="b"/>
                      <a:r>
                        <a:rPr lang="en-IN" sz="600" b="1" i="0" u="none" strike="noStrike">
                          <a:solidFill>
                            <a:srgbClr val="000000"/>
                          </a:solidFill>
                          <a:effectLst/>
                          <a:latin typeface="Arial" panose="020B0604020202020204" pitchFamily="34" charset="0"/>
                        </a:rPr>
                        <a:t> Aug </a:t>
                      </a:r>
                    </a:p>
                  </a:txBody>
                  <a:tcPr marL="4765" marR="4765" marT="4765"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CC00"/>
                    </a:solidFill>
                  </a:tcPr>
                </a:tc>
                <a:tc>
                  <a:txBody>
                    <a:bodyPr/>
                    <a:lstStyle/>
                    <a:p>
                      <a:pPr algn="ctr" fontAlgn="b"/>
                      <a:r>
                        <a:rPr lang="en-IN" sz="600" b="1" i="0" u="none" strike="noStrike">
                          <a:solidFill>
                            <a:srgbClr val="000000"/>
                          </a:solidFill>
                          <a:effectLst/>
                          <a:latin typeface="Arial" panose="020B0604020202020204" pitchFamily="34" charset="0"/>
                        </a:rPr>
                        <a:t> Sep </a:t>
                      </a:r>
                    </a:p>
                  </a:txBody>
                  <a:tcPr marL="4765" marR="4765" marT="4765"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CC00"/>
                    </a:solidFill>
                  </a:tcPr>
                </a:tc>
                <a:tc>
                  <a:txBody>
                    <a:bodyPr/>
                    <a:lstStyle/>
                    <a:p>
                      <a:pPr algn="ctr" fontAlgn="b"/>
                      <a:r>
                        <a:rPr lang="en-IN" sz="600" b="1" i="0" u="none" strike="noStrike">
                          <a:solidFill>
                            <a:srgbClr val="000000"/>
                          </a:solidFill>
                          <a:effectLst/>
                          <a:latin typeface="Arial" panose="020B0604020202020204" pitchFamily="34" charset="0"/>
                        </a:rPr>
                        <a:t> Oct </a:t>
                      </a:r>
                    </a:p>
                  </a:txBody>
                  <a:tcPr marL="4765" marR="4765" marT="4765"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CC00"/>
                    </a:solidFill>
                  </a:tcPr>
                </a:tc>
                <a:tc>
                  <a:txBody>
                    <a:bodyPr/>
                    <a:lstStyle/>
                    <a:p>
                      <a:pPr algn="ctr" fontAlgn="b"/>
                      <a:r>
                        <a:rPr lang="en-IN" sz="600" b="1" i="0" u="none" strike="noStrike">
                          <a:solidFill>
                            <a:srgbClr val="000000"/>
                          </a:solidFill>
                          <a:effectLst/>
                          <a:latin typeface="Arial" panose="020B0604020202020204" pitchFamily="34" charset="0"/>
                        </a:rPr>
                        <a:t> Nov </a:t>
                      </a:r>
                    </a:p>
                  </a:txBody>
                  <a:tcPr marL="4765" marR="4765" marT="4765"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CC00"/>
                    </a:solidFill>
                  </a:tcPr>
                </a:tc>
                <a:tc>
                  <a:txBody>
                    <a:bodyPr/>
                    <a:lstStyle/>
                    <a:p>
                      <a:pPr algn="ctr" fontAlgn="b"/>
                      <a:r>
                        <a:rPr lang="en-IN" sz="600" b="1" i="0" u="none" strike="noStrike">
                          <a:solidFill>
                            <a:srgbClr val="000000"/>
                          </a:solidFill>
                          <a:effectLst/>
                          <a:latin typeface="Arial" panose="020B0604020202020204" pitchFamily="34" charset="0"/>
                        </a:rPr>
                        <a:t> Dec </a:t>
                      </a:r>
                    </a:p>
                  </a:txBody>
                  <a:tcPr marL="4765" marR="4765" marT="4765"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FFCC00"/>
                    </a:solidFill>
                  </a:tcPr>
                </a:tc>
                <a:tc>
                  <a:txBody>
                    <a:bodyPr/>
                    <a:lstStyle/>
                    <a:p>
                      <a:pPr algn="ctr" fontAlgn="b"/>
                      <a:r>
                        <a:rPr lang="en-IN" sz="600" b="1" i="0" u="none" strike="noStrike">
                          <a:solidFill>
                            <a:srgbClr val="000000"/>
                          </a:solidFill>
                          <a:effectLst/>
                          <a:latin typeface="Arial" panose="020B0604020202020204" pitchFamily="34" charset="0"/>
                        </a:rPr>
                        <a:t> Totals </a:t>
                      </a:r>
                    </a:p>
                  </a:txBody>
                  <a:tcPr marL="4765" marR="4765" marT="4765"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00"/>
                    </a:solidFill>
                  </a:tcPr>
                </a:tc>
                <a:extLst>
                  <a:ext uri="{0D108BD9-81ED-4DB2-BD59-A6C34878D82A}">
                    <a16:rowId xmlns:a16="http://schemas.microsoft.com/office/drawing/2014/main" val="10002"/>
                  </a:ext>
                </a:extLst>
              </a:tr>
              <a:tr h="190608">
                <a:tc>
                  <a:txBody>
                    <a:bodyPr/>
                    <a:lstStyle/>
                    <a:p>
                      <a:pPr algn="l" fontAlgn="b"/>
                      <a:r>
                        <a:rPr lang="en-IN" sz="600" b="1" i="0" u="none" strike="noStrike">
                          <a:solidFill>
                            <a:srgbClr val="000000"/>
                          </a:solidFill>
                          <a:effectLst/>
                          <a:latin typeface="Arial" panose="020B0604020202020204" pitchFamily="34" charset="0"/>
                        </a:rPr>
                        <a:t> Sales </a:t>
                      </a:r>
                    </a:p>
                  </a:txBody>
                  <a:tcPr marL="4765" marR="4765" marT="4765" marB="0" anchor="b">
                    <a:lnL>
                      <a:noFill/>
                    </a:lnL>
                    <a:lnR>
                      <a:noFill/>
                    </a:lnR>
                    <a:lnT>
                      <a:noFill/>
                    </a:lnT>
                    <a:lnB>
                      <a:noFill/>
                    </a:lnB>
                    <a:solidFill>
                      <a:srgbClr val="FFFFFF"/>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w="6350" cap="flat" cmpd="sng" algn="ctr">
                      <a:solidFill>
                        <a:srgbClr val="969696"/>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w="6350" cap="flat" cmpd="sng" algn="ctr">
                      <a:solidFill>
                        <a:srgbClr val="969696"/>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w="6350" cap="flat" cmpd="sng" algn="ctr">
                      <a:solidFill>
                        <a:srgbClr val="C0C0C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w="6350" cap="flat" cmpd="sng" algn="ctr">
                      <a:solidFill>
                        <a:srgbClr val="C0C0C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w="6350" cap="flat" cmpd="sng" algn="ctr">
                      <a:solidFill>
                        <a:srgbClr val="C0C0C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w="6350" cap="flat" cmpd="sng" algn="ctr">
                      <a:solidFill>
                        <a:srgbClr val="C0C0C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w="6350" cap="flat" cmpd="sng" algn="ctr">
                      <a:solidFill>
                        <a:srgbClr val="C0C0C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w="6350" cap="flat" cmpd="sng" algn="ctr">
                      <a:solidFill>
                        <a:srgbClr val="C0C0C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w="6350" cap="flat" cmpd="sng" algn="ctr">
                      <a:solidFill>
                        <a:srgbClr val="C0C0C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w="6350" cap="flat" cmpd="sng" algn="ctr">
                      <a:solidFill>
                        <a:srgbClr val="C0C0C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w="6350" cap="flat" cmpd="sng" algn="ctr">
                      <a:solidFill>
                        <a:srgbClr val="C0C0C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w="6350" cap="flat" cmpd="sng" algn="ctr">
                      <a:solidFill>
                        <a:srgbClr val="969696"/>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r h="214434">
                <a:tc>
                  <a:txBody>
                    <a:bodyPr/>
                    <a:lstStyle/>
                    <a:p>
                      <a:pPr algn="l" fontAlgn="b"/>
                      <a:r>
                        <a:rPr lang="en-IN" sz="500" b="0" i="0" u="none" strike="noStrike">
                          <a:solidFill>
                            <a:srgbClr val="000000"/>
                          </a:solidFill>
                          <a:effectLst/>
                          <a:latin typeface="Arial" panose="020B0604020202020204" pitchFamily="34" charset="0"/>
                        </a:rPr>
                        <a:t> Cash Sales </a:t>
                      </a:r>
                    </a:p>
                  </a:txBody>
                  <a:tcPr marL="4765" marR="4765" marT="4765" marB="0" anchor="b">
                    <a:lnL>
                      <a:noFill/>
                    </a:lnL>
                    <a:lnR w="6350" cap="flat" cmpd="sng" algn="ctr">
                      <a:solidFill>
                        <a:srgbClr val="000000"/>
                      </a:solidFill>
                      <a:prstDash val="solid"/>
                      <a:round/>
                      <a:headEnd type="none" w="med" len="med"/>
                      <a:tailEnd type="none" w="med" len="med"/>
                    </a:lnR>
                    <a:lnT>
                      <a:noFill/>
                    </a:lnT>
                    <a:lnB>
                      <a:noFill/>
                    </a:lnB>
                    <a:solidFill>
                      <a:srgbClr val="FFF58C"/>
                    </a:solidFill>
                  </a:tcPr>
                </a:tc>
                <a:tc>
                  <a:txBody>
                    <a:bodyPr/>
                    <a:lstStyle/>
                    <a:p>
                      <a:pPr algn="ctr" fontAlgn="b"/>
                      <a:r>
                        <a:rPr lang="en-IN" sz="700" b="1" i="0" u="none" strike="noStrike">
                          <a:solidFill>
                            <a:srgbClr val="000000"/>
                          </a:solidFill>
                          <a:effectLst/>
                          <a:latin typeface="Gill Sans" panose="020B0604020202020204" charset="0"/>
                        </a:rPr>
                        <a:t> ₹      35,000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tc>
                  <a:txBody>
                    <a:bodyPr/>
                    <a:lstStyle/>
                    <a:p>
                      <a:pPr algn="ctr" fontAlgn="b"/>
                      <a:r>
                        <a:rPr lang="en-IN" sz="700" b="1" i="0" u="none" strike="noStrike">
                          <a:solidFill>
                            <a:srgbClr val="000000"/>
                          </a:solidFill>
                          <a:effectLst/>
                          <a:latin typeface="Gill Sans" panose="020B0604020202020204" charset="0"/>
                        </a:rPr>
                        <a:t> ₹      70,000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tc>
                  <a:txBody>
                    <a:bodyPr/>
                    <a:lstStyle/>
                    <a:p>
                      <a:pPr algn="ctr" fontAlgn="b"/>
                      <a:r>
                        <a:rPr lang="en-IN" sz="700" b="1" i="0" u="none" strike="noStrike">
                          <a:solidFill>
                            <a:srgbClr val="000000"/>
                          </a:solidFill>
                          <a:effectLst/>
                          <a:latin typeface="Gill Sans" panose="020B0604020202020204" charset="0"/>
                        </a:rPr>
                        <a:t> ₹   1,05,000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tc>
                  <a:txBody>
                    <a:bodyPr/>
                    <a:lstStyle/>
                    <a:p>
                      <a:pPr algn="ctr" fontAlgn="b"/>
                      <a:r>
                        <a:rPr lang="en-IN" sz="700" b="1" i="0" u="none" strike="noStrike">
                          <a:solidFill>
                            <a:srgbClr val="000000"/>
                          </a:solidFill>
                          <a:effectLst/>
                          <a:latin typeface="Gill Sans" panose="020B0604020202020204" charset="0"/>
                        </a:rPr>
                        <a:t> ₹   2,10,000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tc>
                  <a:txBody>
                    <a:bodyPr/>
                    <a:lstStyle/>
                    <a:p>
                      <a:pPr algn="ctr" fontAlgn="b"/>
                      <a:r>
                        <a:rPr lang="en-IN" sz="700" b="1" i="0" u="none" strike="noStrike">
                          <a:solidFill>
                            <a:srgbClr val="000000"/>
                          </a:solidFill>
                          <a:effectLst/>
                          <a:latin typeface="Gill Sans" panose="020B0604020202020204" charset="0"/>
                        </a:rPr>
                        <a:t> ₹   3,15,000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tc>
                  <a:txBody>
                    <a:bodyPr/>
                    <a:lstStyle/>
                    <a:p>
                      <a:pPr algn="ctr" fontAlgn="b"/>
                      <a:r>
                        <a:rPr lang="en-IN" sz="700" b="1" i="0" u="none" strike="noStrike">
                          <a:solidFill>
                            <a:srgbClr val="000000"/>
                          </a:solidFill>
                          <a:effectLst/>
                          <a:latin typeface="Gill Sans" panose="020B0604020202020204" charset="0"/>
                        </a:rPr>
                        <a:t> ₹   4,20,000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tc>
                  <a:txBody>
                    <a:bodyPr/>
                    <a:lstStyle/>
                    <a:p>
                      <a:pPr algn="ctr" fontAlgn="b"/>
                      <a:r>
                        <a:rPr lang="en-IN" sz="700" b="1" i="0" u="none" strike="noStrike">
                          <a:solidFill>
                            <a:srgbClr val="000000"/>
                          </a:solidFill>
                          <a:effectLst/>
                          <a:latin typeface="Gill Sans" panose="020B0604020202020204" charset="0"/>
                        </a:rPr>
                        <a:t> ₹   5,60,000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tc>
                  <a:txBody>
                    <a:bodyPr/>
                    <a:lstStyle/>
                    <a:p>
                      <a:pPr algn="ctr" fontAlgn="b"/>
                      <a:r>
                        <a:rPr lang="en-IN" sz="700" b="1" i="0" u="none" strike="noStrike">
                          <a:solidFill>
                            <a:srgbClr val="000000"/>
                          </a:solidFill>
                          <a:effectLst/>
                          <a:latin typeface="Gill Sans" panose="020B0604020202020204" charset="0"/>
                        </a:rPr>
                        <a:t> ₹   7,00,000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tc>
                  <a:txBody>
                    <a:bodyPr/>
                    <a:lstStyle/>
                    <a:p>
                      <a:pPr algn="ctr" fontAlgn="b"/>
                      <a:r>
                        <a:rPr lang="en-IN" sz="700" b="1" i="0" u="none" strike="noStrike">
                          <a:solidFill>
                            <a:srgbClr val="000000"/>
                          </a:solidFill>
                          <a:effectLst/>
                          <a:latin typeface="Gill Sans" panose="020B0604020202020204" charset="0"/>
                        </a:rPr>
                        <a:t> ₹   8,40,000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tc>
                  <a:txBody>
                    <a:bodyPr/>
                    <a:lstStyle/>
                    <a:p>
                      <a:pPr algn="ctr" fontAlgn="b"/>
                      <a:r>
                        <a:rPr lang="en-IN" sz="700" b="1" i="0" u="none" strike="noStrike">
                          <a:solidFill>
                            <a:srgbClr val="000000"/>
                          </a:solidFill>
                          <a:effectLst/>
                          <a:latin typeface="Gill Sans" panose="020B0604020202020204" charset="0"/>
                        </a:rPr>
                        <a:t> ₹   9,10,000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tc>
                  <a:txBody>
                    <a:bodyPr/>
                    <a:lstStyle/>
                    <a:p>
                      <a:pPr algn="ctr" fontAlgn="b"/>
                      <a:r>
                        <a:rPr lang="en-IN" sz="700" b="1" i="0" u="none" strike="noStrike">
                          <a:solidFill>
                            <a:srgbClr val="000000"/>
                          </a:solidFill>
                          <a:effectLst/>
                          <a:latin typeface="Gill Sans" panose="020B0604020202020204" charset="0"/>
                        </a:rPr>
                        <a:t> ₹   9,80,000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tc>
                  <a:txBody>
                    <a:bodyPr/>
                    <a:lstStyle/>
                    <a:p>
                      <a:pPr algn="ctr" fontAlgn="b"/>
                      <a:r>
                        <a:rPr lang="en-IN" sz="700" b="1" i="0" u="none" strike="noStrike">
                          <a:solidFill>
                            <a:srgbClr val="000000"/>
                          </a:solidFill>
                          <a:effectLst/>
                          <a:latin typeface="Gill Sans" panose="020B0604020202020204" charset="0"/>
                        </a:rPr>
                        <a:t> ₹    10,29,000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tc>
                  <a:txBody>
                    <a:bodyPr/>
                    <a:lstStyle/>
                    <a:p>
                      <a:pPr algn="l" fontAlgn="b"/>
                      <a:r>
                        <a:rPr lang="en-IN" sz="500" b="1" i="0" u="none" strike="noStrike">
                          <a:solidFill>
                            <a:srgbClr val="000000"/>
                          </a:solidFill>
                          <a:effectLst/>
                          <a:latin typeface="Arial" panose="020B0604020202020204" pitchFamily="34" charset="0"/>
                        </a:rPr>
                        <a:t> ₹         61,74,000 </a:t>
                      </a:r>
                    </a:p>
                  </a:txBody>
                  <a:tcPr marL="4765" marR="4765" marT="4765" marB="0" anchor="b">
                    <a:lnL w="6350" cap="flat" cmpd="sng" algn="ctr">
                      <a:solidFill>
                        <a:srgbClr val="000000"/>
                      </a:solidFill>
                      <a:prstDash val="solid"/>
                      <a:round/>
                      <a:headEnd type="none" w="med" len="med"/>
                      <a:tailEnd type="none" w="med" len="med"/>
                    </a:lnL>
                    <a:lnR>
                      <a:noFill/>
                    </a:lnR>
                    <a:lnT>
                      <a:noFill/>
                    </a:lnT>
                    <a:lnB>
                      <a:noFill/>
                    </a:lnB>
                    <a:solidFill>
                      <a:srgbClr val="D8D8D8"/>
                    </a:solidFill>
                  </a:tcPr>
                </a:tc>
                <a:extLst>
                  <a:ext uri="{0D108BD9-81ED-4DB2-BD59-A6C34878D82A}">
                    <a16:rowId xmlns:a16="http://schemas.microsoft.com/office/drawing/2014/main" val="10004"/>
                  </a:ext>
                </a:extLst>
              </a:tr>
              <a:tr h="137000">
                <a:tc>
                  <a:txBody>
                    <a:bodyPr/>
                    <a:lstStyle/>
                    <a:p>
                      <a:pPr algn="l" fontAlgn="b"/>
                      <a:r>
                        <a:rPr lang="en-IN" sz="500" b="0" i="0" u="none" strike="noStrike">
                          <a:solidFill>
                            <a:srgbClr val="000000"/>
                          </a:solidFill>
                          <a:effectLst/>
                          <a:latin typeface="Arial" panose="020B0604020202020204" pitchFamily="34" charset="0"/>
                        </a:rPr>
                        <a:t> No. of Subscription sold </a:t>
                      </a:r>
                    </a:p>
                  </a:txBody>
                  <a:tcPr marL="4765" marR="4765" marT="4765" marB="0" anchor="b">
                    <a:lnL>
                      <a:noFill/>
                    </a:lnL>
                    <a:lnR w="6350" cap="flat" cmpd="sng" algn="ctr">
                      <a:solidFill>
                        <a:srgbClr val="000000"/>
                      </a:solidFill>
                      <a:prstDash val="solid"/>
                      <a:round/>
                      <a:headEnd type="none" w="med" len="med"/>
                      <a:tailEnd type="none" w="med" len="med"/>
                    </a:lnR>
                    <a:lnT>
                      <a:noFill/>
                    </a:lnT>
                    <a:lnB>
                      <a:noFill/>
                    </a:lnB>
                    <a:solidFill>
                      <a:srgbClr val="FFF58C"/>
                    </a:solidFill>
                  </a:tcPr>
                </a:tc>
                <a:tc>
                  <a:txBody>
                    <a:bodyPr/>
                    <a:lstStyle/>
                    <a:p>
                      <a:pPr algn="r" fontAlgn="b"/>
                      <a:r>
                        <a:rPr lang="en-IN" sz="700" b="1" i="0" u="none" strike="noStrike">
                          <a:solidFill>
                            <a:srgbClr val="000000"/>
                          </a:solidFill>
                          <a:effectLst/>
                          <a:latin typeface="Gill Sans" panose="020B0604020202020204" charset="0"/>
                        </a:rPr>
                        <a:t>5</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tc>
                  <a:txBody>
                    <a:bodyPr/>
                    <a:lstStyle/>
                    <a:p>
                      <a:pPr algn="r" fontAlgn="b"/>
                      <a:r>
                        <a:rPr lang="en-IN" sz="700" b="1" i="0" u="none" strike="noStrike">
                          <a:solidFill>
                            <a:srgbClr val="000000"/>
                          </a:solidFill>
                          <a:effectLst/>
                          <a:latin typeface="Gill Sans" panose="020B0604020202020204" charset="0"/>
                        </a:rPr>
                        <a:t>10</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tc>
                  <a:txBody>
                    <a:bodyPr/>
                    <a:lstStyle/>
                    <a:p>
                      <a:pPr algn="r" fontAlgn="b"/>
                      <a:r>
                        <a:rPr lang="en-IN" sz="700" b="1" i="0" u="none" strike="noStrike">
                          <a:solidFill>
                            <a:srgbClr val="000000"/>
                          </a:solidFill>
                          <a:effectLst/>
                          <a:latin typeface="Gill Sans" panose="020B0604020202020204" charset="0"/>
                        </a:rPr>
                        <a:t>15</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tc>
                  <a:txBody>
                    <a:bodyPr/>
                    <a:lstStyle/>
                    <a:p>
                      <a:pPr algn="r" fontAlgn="b"/>
                      <a:r>
                        <a:rPr lang="en-IN" sz="700" b="1" i="0" u="none" strike="noStrike">
                          <a:solidFill>
                            <a:srgbClr val="000000"/>
                          </a:solidFill>
                          <a:effectLst/>
                          <a:latin typeface="Gill Sans" panose="020B0604020202020204" charset="0"/>
                        </a:rPr>
                        <a:t>30</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tc>
                  <a:txBody>
                    <a:bodyPr/>
                    <a:lstStyle/>
                    <a:p>
                      <a:pPr algn="r" fontAlgn="b"/>
                      <a:r>
                        <a:rPr lang="en-IN" sz="700" b="1" i="0" u="none" strike="noStrike">
                          <a:solidFill>
                            <a:srgbClr val="000000"/>
                          </a:solidFill>
                          <a:effectLst/>
                          <a:latin typeface="Gill Sans" panose="020B0604020202020204" charset="0"/>
                        </a:rPr>
                        <a:t>45</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tc>
                  <a:txBody>
                    <a:bodyPr/>
                    <a:lstStyle/>
                    <a:p>
                      <a:pPr algn="r" fontAlgn="b"/>
                      <a:r>
                        <a:rPr lang="en-IN" sz="700" b="1" i="0" u="none" strike="noStrike">
                          <a:solidFill>
                            <a:srgbClr val="000000"/>
                          </a:solidFill>
                          <a:effectLst/>
                          <a:latin typeface="Gill Sans" panose="020B0604020202020204" charset="0"/>
                        </a:rPr>
                        <a:t>60</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tc>
                  <a:txBody>
                    <a:bodyPr/>
                    <a:lstStyle/>
                    <a:p>
                      <a:pPr algn="r" fontAlgn="b"/>
                      <a:r>
                        <a:rPr lang="en-IN" sz="700" b="1" i="0" u="none" strike="noStrike">
                          <a:solidFill>
                            <a:srgbClr val="000000"/>
                          </a:solidFill>
                          <a:effectLst/>
                          <a:latin typeface="Gill Sans" panose="020B0604020202020204" charset="0"/>
                        </a:rPr>
                        <a:t>80</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tc>
                  <a:txBody>
                    <a:bodyPr/>
                    <a:lstStyle/>
                    <a:p>
                      <a:pPr algn="r" fontAlgn="b"/>
                      <a:r>
                        <a:rPr lang="en-IN" sz="700" b="1" i="0" u="none" strike="noStrike">
                          <a:solidFill>
                            <a:srgbClr val="000000"/>
                          </a:solidFill>
                          <a:effectLst/>
                          <a:latin typeface="Gill Sans" panose="020B0604020202020204" charset="0"/>
                        </a:rPr>
                        <a:t>100</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tc>
                  <a:txBody>
                    <a:bodyPr/>
                    <a:lstStyle/>
                    <a:p>
                      <a:pPr algn="r" fontAlgn="b"/>
                      <a:r>
                        <a:rPr lang="en-IN" sz="700" b="1" i="0" u="none" strike="noStrike">
                          <a:solidFill>
                            <a:srgbClr val="000000"/>
                          </a:solidFill>
                          <a:effectLst/>
                          <a:latin typeface="Gill Sans" panose="020B0604020202020204" charset="0"/>
                        </a:rPr>
                        <a:t>120</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tc>
                  <a:txBody>
                    <a:bodyPr/>
                    <a:lstStyle/>
                    <a:p>
                      <a:pPr algn="r" fontAlgn="b"/>
                      <a:r>
                        <a:rPr lang="en-IN" sz="700" b="1" i="0" u="none" strike="noStrike">
                          <a:solidFill>
                            <a:srgbClr val="000000"/>
                          </a:solidFill>
                          <a:effectLst/>
                          <a:latin typeface="Gill Sans" panose="020B0604020202020204" charset="0"/>
                        </a:rPr>
                        <a:t>130</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tc>
                  <a:txBody>
                    <a:bodyPr/>
                    <a:lstStyle/>
                    <a:p>
                      <a:pPr algn="r" fontAlgn="b"/>
                      <a:r>
                        <a:rPr lang="en-IN" sz="700" b="1" i="0" u="none" strike="noStrike">
                          <a:solidFill>
                            <a:srgbClr val="000000"/>
                          </a:solidFill>
                          <a:effectLst/>
                          <a:latin typeface="Gill Sans" panose="020B0604020202020204" charset="0"/>
                        </a:rPr>
                        <a:t>140</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tc>
                  <a:txBody>
                    <a:bodyPr/>
                    <a:lstStyle/>
                    <a:p>
                      <a:pPr algn="r" fontAlgn="b"/>
                      <a:r>
                        <a:rPr lang="en-IN" sz="700" b="1" i="0" u="none" strike="noStrike">
                          <a:solidFill>
                            <a:srgbClr val="000000"/>
                          </a:solidFill>
                          <a:effectLst/>
                          <a:latin typeface="Gill Sans" panose="020B0604020202020204" charset="0"/>
                        </a:rPr>
                        <a:t>147</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tc>
                  <a:txBody>
                    <a:bodyPr/>
                    <a:lstStyle/>
                    <a:p>
                      <a:pPr algn="r" fontAlgn="b"/>
                      <a:r>
                        <a:rPr lang="en-IN" sz="600" b="0" i="0" u="none" strike="noStrike" dirty="0">
                          <a:solidFill>
                            <a:srgbClr val="000000"/>
                          </a:solidFill>
                          <a:effectLst/>
                          <a:latin typeface="Arial" panose="020B0604020202020204" pitchFamily="34" charset="0"/>
                        </a:rPr>
                        <a:t>882</a:t>
                      </a:r>
                    </a:p>
                  </a:txBody>
                  <a:tcPr marL="4765" marR="4765" marT="4765"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5"/>
                  </a:ext>
                </a:extLst>
              </a:tr>
              <a:tr h="109600">
                <a:tc>
                  <a:txBody>
                    <a:bodyPr/>
                    <a:lstStyle/>
                    <a:p>
                      <a:pPr algn="l" fontAlgn="b"/>
                      <a:r>
                        <a:rPr lang="en-IN" sz="500" b="0" i="0" u="none" strike="noStrike">
                          <a:solidFill>
                            <a:srgbClr val="000000"/>
                          </a:solidFill>
                          <a:effectLst/>
                          <a:latin typeface="Arial" panose="020B0604020202020204" pitchFamily="34" charset="0"/>
                        </a:rPr>
                        <a:t> Other Cash Receipts </a:t>
                      </a:r>
                    </a:p>
                  </a:txBody>
                  <a:tcPr marL="4765" marR="4765" marT="4765" marB="0" anchor="b">
                    <a:lnL>
                      <a:noFill/>
                    </a:lnL>
                    <a:lnR w="6350" cap="flat" cmpd="sng" algn="ctr">
                      <a:solidFill>
                        <a:srgbClr val="000000"/>
                      </a:solidFill>
                      <a:prstDash val="solid"/>
                      <a:round/>
                      <a:headEnd type="none" w="med" len="med"/>
                      <a:tailEnd type="none" w="med" len="med"/>
                    </a:lnR>
                    <a:lnT>
                      <a:noFill/>
                    </a:lnT>
                    <a:lnB>
                      <a:noFill/>
                    </a:lnB>
                    <a:solidFill>
                      <a:srgbClr val="FFF58C"/>
                    </a:solidFill>
                  </a:tcPr>
                </a:tc>
                <a:tc>
                  <a:txBody>
                    <a:bodyPr/>
                    <a:lstStyle/>
                    <a:p>
                      <a:pPr algn="ctr" fontAlgn="b"/>
                      <a:r>
                        <a:rPr lang="en-IN" sz="700" b="1" i="0" u="none" strike="noStrike">
                          <a:solidFill>
                            <a:srgbClr val="000000"/>
                          </a:solidFill>
                          <a:effectLst/>
                          <a:latin typeface="Gill Sans" panose="020B0604020202020204" charset="0"/>
                        </a:rPr>
                        <a:t>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9E53"/>
                    </a:solidFill>
                  </a:tcPr>
                </a:tc>
                <a:tc>
                  <a:txBody>
                    <a:bodyPr/>
                    <a:lstStyle/>
                    <a:p>
                      <a:pPr algn="ctr" fontAlgn="b"/>
                      <a:r>
                        <a:rPr lang="en-IN" sz="700" b="1" i="0" u="none" strike="noStrike">
                          <a:solidFill>
                            <a:srgbClr val="000000"/>
                          </a:solidFill>
                          <a:effectLst/>
                          <a:latin typeface="Gill Sans" panose="020B0604020202020204" charset="0"/>
                        </a:rPr>
                        <a:t>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9E53"/>
                    </a:solidFill>
                  </a:tcPr>
                </a:tc>
                <a:tc>
                  <a:txBody>
                    <a:bodyPr/>
                    <a:lstStyle/>
                    <a:p>
                      <a:pPr algn="ctr" fontAlgn="b"/>
                      <a:r>
                        <a:rPr lang="en-IN" sz="700" b="1" i="0" u="none" strike="noStrike">
                          <a:solidFill>
                            <a:srgbClr val="000000"/>
                          </a:solidFill>
                          <a:effectLst/>
                          <a:latin typeface="Gill Sans" panose="020B0604020202020204" charset="0"/>
                        </a:rPr>
                        <a:t>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9E53"/>
                    </a:solidFill>
                  </a:tcPr>
                </a:tc>
                <a:tc>
                  <a:txBody>
                    <a:bodyPr/>
                    <a:lstStyle/>
                    <a:p>
                      <a:pPr algn="ctr" fontAlgn="b"/>
                      <a:r>
                        <a:rPr lang="en-IN" sz="700" b="1" i="0" u="none" strike="noStrike">
                          <a:solidFill>
                            <a:srgbClr val="000000"/>
                          </a:solidFill>
                          <a:effectLst/>
                          <a:latin typeface="Gill Sans" panose="020B0604020202020204" charset="0"/>
                        </a:rPr>
                        <a:t>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9E53"/>
                    </a:solidFill>
                  </a:tcPr>
                </a:tc>
                <a:tc>
                  <a:txBody>
                    <a:bodyPr/>
                    <a:lstStyle/>
                    <a:p>
                      <a:pPr algn="ctr" fontAlgn="b"/>
                      <a:r>
                        <a:rPr lang="en-IN" sz="700" b="1" i="0" u="none" strike="noStrike">
                          <a:solidFill>
                            <a:srgbClr val="000000"/>
                          </a:solidFill>
                          <a:effectLst/>
                          <a:latin typeface="Gill Sans" panose="020B0604020202020204" charset="0"/>
                        </a:rPr>
                        <a:t>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9E53"/>
                    </a:solidFill>
                  </a:tcPr>
                </a:tc>
                <a:tc>
                  <a:txBody>
                    <a:bodyPr/>
                    <a:lstStyle/>
                    <a:p>
                      <a:pPr algn="ctr" fontAlgn="b"/>
                      <a:r>
                        <a:rPr lang="en-IN" sz="700" b="1" i="0" u="none" strike="noStrike">
                          <a:solidFill>
                            <a:srgbClr val="000000"/>
                          </a:solidFill>
                          <a:effectLst/>
                          <a:latin typeface="Gill Sans" panose="020B0604020202020204" charset="0"/>
                        </a:rPr>
                        <a:t>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9E53"/>
                    </a:solidFill>
                  </a:tcPr>
                </a:tc>
                <a:tc>
                  <a:txBody>
                    <a:bodyPr/>
                    <a:lstStyle/>
                    <a:p>
                      <a:pPr algn="ctr" fontAlgn="b"/>
                      <a:r>
                        <a:rPr lang="en-IN" sz="700" b="1" i="0" u="none" strike="noStrike">
                          <a:solidFill>
                            <a:srgbClr val="000000"/>
                          </a:solidFill>
                          <a:effectLst/>
                          <a:latin typeface="Gill Sans" panose="020B0604020202020204" charset="0"/>
                        </a:rPr>
                        <a:t>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9E53"/>
                    </a:solidFill>
                  </a:tcPr>
                </a:tc>
                <a:tc>
                  <a:txBody>
                    <a:bodyPr/>
                    <a:lstStyle/>
                    <a:p>
                      <a:pPr algn="ctr" fontAlgn="b"/>
                      <a:r>
                        <a:rPr lang="en-IN" sz="700" b="1" i="0" u="none" strike="noStrike">
                          <a:solidFill>
                            <a:srgbClr val="000000"/>
                          </a:solidFill>
                          <a:effectLst/>
                          <a:latin typeface="Gill Sans" panose="020B0604020202020204" charset="0"/>
                        </a:rPr>
                        <a:t>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9E53"/>
                    </a:solidFill>
                  </a:tcPr>
                </a:tc>
                <a:tc>
                  <a:txBody>
                    <a:bodyPr/>
                    <a:lstStyle/>
                    <a:p>
                      <a:pPr algn="ctr" fontAlgn="b"/>
                      <a:r>
                        <a:rPr lang="en-IN" sz="700" b="1" i="0" u="none" strike="noStrike">
                          <a:solidFill>
                            <a:srgbClr val="000000"/>
                          </a:solidFill>
                          <a:effectLst/>
                          <a:latin typeface="Gill Sans" panose="020B0604020202020204" charset="0"/>
                        </a:rPr>
                        <a:t>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9E53"/>
                    </a:solidFill>
                  </a:tcPr>
                </a:tc>
                <a:tc>
                  <a:txBody>
                    <a:bodyPr/>
                    <a:lstStyle/>
                    <a:p>
                      <a:pPr algn="ctr" fontAlgn="b"/>
                      <a:r>
                        <a:rPr lang="en-IN" sz="700" b="1" i="0" u="none" strike="noStrike">
                          <a:solidFill>
                            <a:srgbClr val="000000"/>
                          </a:solidFill>
                          <a:effectLst/>
                          <a:latin typeface="Gill Sans" panose="020B0604020202020204" charset="0"/>
                        </a:rPr>
                        <a:t>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9E53"/>
                    </a:solidFill>
                  </a:tcPr>
                </a:tc>
                <a:tc>
                  <a:txBody>
                    <a:bodyPr/>
                    <a:lstStyle/>
                    <a:p>
                      <a:pPr algn="ctr" fontAlgn="b"/>
                      <a:r>
                        <a:rPr lang="en-IN" sz="700" b="1" i="0" u="none" strike="noStrike">
                          <a:solidFill>
                            <a:srgbClr val="000000"/>
                          </a:solidFill>
                          <a:effectLst/>
                          <a:latin typeface="Gill Sans" panose="020B0604020202020204" charset="0"/>
                        </a:rPr>
                        <a:t>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9E53"/>
                    </a:solidFill>
                  </a:tcPr>
                </a:tc>
                <a:tc>
                  <a:txBody>
                    <a:bodyPr/>
                    <a:lstStyle/>
                    <a:p>
                      <a:pPr algn="ctr" fontAlgn="b"/>
                      <a:r>
                        <a:rPr lang="en-IN" sz="700" b="1" i="0" u="none" strike="noStrike">
                          <a:solidFill>
                            <a:srgbClr val="000000"/>
                          </a:solidFill>
                          <a:effectLst/>
                          <a:latin typeface="Gill Sans" panose="020B0604020202020204" charset="0"/>
                        </a:rPr>
                        <a:t>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9E53"/>
                    </a:solidFill>
                  </a:tcPr>
                </a:tc>
                <a:tc>
                  <a:txBody>
                    <a:bodyPr/>
                    <a:lstStyle/>
                    <a:p>
                      <a:pPr algn="l" fontAlgn="b"/>
                      <a:r>
                        <a:rPr lang="en-IN" sz="500" b="1" i="0" u="none" strike="noStrike">
                          <a:solidFill>
                            <a:srgbClr val="000000"/>
                          </a:solidFill>
                          <a:effectLst/>
                          <a:latin typeface="Arial" panose="020B0604020202020204" pitchFamily="34" charset="0"/>
                        </a:rPr>
                        <a:t> </a:t>
                      </a:r>
                    </a:p>
                  </a:txBody>
                  <a:tcPr marL="4765" marR="4765" marT="476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6"/>
                  </a:ext>
                </a:extLst>
              </a:tr>
              <a:tr h="214434">
                <a:tc>
                  <a:txBody>
                    <a:bodyPr/>
                    <a:lstStyle/>
                    <a:p>
                      <a:pPr algn="l" fontAlgn="b"/>
                      <a:r>
                        <a:rPr lang="en-IN" sz="500" b="0" i="0" u="none" strike="noStrike">
                          <a:solidFill>
                            <a:srgbClr val="000000"/>
                          </a:solidFill>
                          <a:effectLst/>
                          <a:latin typeface="Arial" panose="020B0604020202020204" pitchFamily="34" charset="0"/>
                        </a:rPr>
                        <a:t> Average price per subscription </a:t>
                      </a:r>
                    </a:p>
                  </a:txBody>
                  <a:tcPr marL="4765" marR="4765" marT="4765" marB="0" anchor="b">
                    <a:lnL>
                      <a:noFill/>
                    </a:lnL>
                    <a:lnR w="6350" cap="flat" cmpd="sng" algn="ctr">
                      <a:solidFill>
                        <a:srgbClr val="000000"/>
                      </a:solidFill>
                      <a:prstDash val="solid"/>
                      <a:round/>
                      <a:headEnd type="none" w="med" len="med"/>
                      <a:tailEnd type="none" w="med" len="med"/>
                    </a:lnR>
                    <a:lnT>
                      <a:noFill/>
                    </a:lnT>
                    <a:lnB>
                      <a:noFill/>
                    </a:lnB>
                    <a:solidFill>
                      <a:srgbClr val="FFF58C"/>
                    </a:solidFill>
                  </a:tcPr>
                </a:tc>
                <a:tc>
                  <a:txBody>
                    <a:bodyPr/>
                    <a:lstStyle/>
                    <a:p>
                      <a:pPr algn="ctr" fontAlgn="b"/>
                      <a:r>
                        <a:rPr lang="en-IN" sz="700" b="1" i="0" u="none" strike="noStrike">
                          <a:solidFill>
                            <a:srgbClr val="000000"/>
                          </a:solidFill>
                          <a:effectLst/>
                          <a:latin typeface="Gill Sans" panose="020B0604020202020204" charset="0"/>
                        </a:rPr>
                        <a:t> ₹        7,000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tc>
                  <a:txBody>
                    <a:bodyPr/>
                    <a:lstStyle/>
                    <a:p>
                      <a:pPr algn="ctr" fontAlgn="b"/>
                      <a:r>
                        <a:rPr lang="en-IN" sz="700" b="1" i="0" u="none" strike="noStrike">
                          <a:solidFill>
                            <a:srgbClr val="000000"/>
                          </a:solidFill>
                          <a:effectLst/>
                          <a:latin typeface="Gill Sans" panose="020B0604020202020204" charset="0"/>
                        </a:rPr>
                        <a:t> ₹        7,000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tc>
                  <a:txBody>
                    <a:bodyPr/>
                    <a:lstStyle/>
                    <a:p>
                      <a:pPr algn="ctr" fontAlgn="b"/>
                      <a:r>
                        <a:rPr lang="en-IN" sz="700" b="1" i="0" u="none" strike="noStrike">
                          <a:solidFill>
                            <a:srgbClr val="000000"/>
                          </a:solidFill>
                          <a:effectLst/>
                          <a:latin typeface="Gill Sans" panose="020B0604020202020204" charset="0"/>
                        </a:rPr>
                        <a:t> ₹        7,000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tc>
                  <a:txBody>
                    <a:bodyPr/>
                    <a:lstStyle/>
                    <a:p>
                      <a:pPr algn="ctr" fontAlgn="b"/>
                      <a:r>
                        <a:rPr lang="en-IN" sz="700" b="1" i="0" u="none" strike="noStrike">
                          <a:solidFill>
                            <a:srgbClr val="000000"/>
                          </a:solidFill>
                          <a:effectLst/>
                          <a:latin typeface="Gill Sans" panose="020B0604020202020204" charset="0"/>
                        </a:rPr>
                        <a:t> ₹        7,000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tc>
                  <a:txBody>
                    <a:bodyPr/>
                    <a:lstStyle/>
                    <a:p>
                      <a:pPr algn="ctr" fontAlgn="b"/>
                      <a:r>
                        <a:rPr lang="en-IN" sz="700" b="1" i="0" u="none" strike="noStrike">
                          <a:solidFill>
                            <a:srgbClr val="000000"/>
                          </a:solidFill>
                          <a:effectLst/>
                          <a:latin typeface="Gill Sans" panose="020B0604020202020204" charset="0"/>
                        </a:rPr>
                        <a:t> ₹        7,000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tc>
                  <a:txBody>
                    <a:bodyPr/>
                    <a:lstStyle/>
                    <a:p>
                      <a:pPr algn="ctr" fontAlgn="b"/>
                      <a:r>
                        <a:rPr lang="en-IN" sz="700" b="1" i="0" u="none" strike="noStrike">
                          <a:solidFill>
                            <a:srgbClr val="000000"/>
                          </a:solidFill>
                          <a:effectLst/>
                          <a:latin typeface="Gill Sans" panose="020B0604020202020204" charset="0"/>
                        </a:rPr>
                        <a:t> ₹        7,000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tc>
                  <a:txBody>
                    <a:bodyPr/>
                    <a:lstStyle/>
                    <a:p>
                      <a:pPr algn="ctr" fontAlgn="b"/>
                      <a:r>
                        <a:rPr lang="en-IN" sz="700" b="1" i="0" u="none" strike="noStrike">
                          <a:solidFill>
                            <a:srgbClr val="000000"/>
                          </a:solidFill>
                          <a:effectLst/>
                          <a:latin typeface="Gill Sans" panose="020B0604020202020204" charset="0"/>
                        </a:rPr>
                        <a:t> ₹        7,000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tc>
                  <a:txBody>
                    <a:bodyPr/>
                    <a:lstStyle/>
                    <a:p>
                      <a:pPr algn="ctr" fontAlgn="b"/>
                      <a:r>
                        <a:rPr lang="en-IN" sz="700" b="1" i="0" u="none" strike="noStrike">
                          <a:solidFill>
                            <a:srgbClr val="000000"/>
                          </a:solidFill>
                          <a:effectLst/>
                          <a:latin typeface="Gill Sans" panose="020B0604020202020204" charset="0"/>
                        </a:rPr>
                        <a:t> ₹        7,000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tc>
                  <a:txBody>
                    <a:bodyPr/>
                    <a:lstStyle/>
                    <a:p>
                      <a:pPr algn="ctr" fontAlgn="b"/>
                      <a:r>
                        <a:rPr lang="en-IN" sz="700" b="1" i="0" u="none" strike="noStrike">
                          <a:solidFill>
                            <a:srgbClr val="000000"/>
                          </a:solidFill>
                          <a:effectLst/>
                          <a:latin typeface="Gill Sans" panose="020B0604020202020204" charset="0"/>
                        </a:rPr>
                        <a:t> ₹        7,000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tc>
                  <a:txBody>
                    <a:bodyPr/>
                    <a:lstStyle/>
                    <a:p>
                      <a:pPr algn="ctr" fontAlgn="b"/>
                      <a:r>
                        <a:rPr lang="en-IN" sz="700" b="1" i="0" u="none" strike="noStrike">
                          <a:solidFill>
                            <a:srgbClr val="000000"/>
                          </a:solidFill>
                          <a:effectLst/>
                          <a:latin typeface="Gill Sans" panose="020B0604020202020204" charset="0"/>
                        </a:rPr>
                        <a:t> ₹        7,000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tc>
                  <a:txBody>
                    <a:bodyPr/>
                    <a:lstStyle/>
                    <a:p>
                      <a:pPr algn="ctr" fontAlgn="b"/>
                      <a:r>
                        <a:rPr lang="en-IN" sz="700" b="1" i="0" u="none" strike="noStrike">
                          <a:solidFill>
                            <a:srgbClr val="000000"/>
                          </a:solidFill>
                          <a:effectLst/>
                          <a:latin typeface="Gill Sans" panose="020B0604020202020204" charset="0"/>
                        </a:rPr>
                        <a:t> ₹        7,000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tc>
                  <a:txBody>
                    <a:bodyPr/>
                    <a:lstStyle/>
                    <a:p>
                      <a:pPr algn="ctr" fontAlgn="b"/>
                      <a:r>
                        <a:rPr lang="en-IN" sz="700" b="1" i="0" u="none" strike="noStrike">
                          <a:solidFill>
                            <a:srgbClr val="000000"/>
                          </a:solidFill>
                          <a:effectLst/>
                          <a:latin typeface="Gill Sans" panose="020B0604020202020204" charset="0"/>
                        </a:rPr>
                        <a:t> ₹           7,000 </a:t>
                      </a:r>
                    </a:p>
                  </a:txBody>
                  <a:tcPr marL="4765" marR="4765" marT="476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tc>
                  <a:txBody>
                    <a:bodyPr/>
                    <a:lstStyle/>
                    <a:p>
                      <a:pPr algn="l" fontAlgn="b"/>
                      <a:r>
                        <a:rPr lang="en-IN" sz="500" b="1" i="0" u="none" strike="noStrike">
                          <a:solidFill>
                            <a:srgbClr val="000000"/>
                          </a:solidFill>
                          <a:effectLst/>
                          <a:latin typeface="Arial" panose="020B0604020202020204" pitchFamily="34" charset="0"/>
                        </a:rPr>
                        <a:t> ₹               7,000 </a:t>
                      </a:r>
                    </a:p>
                  </a:txBody>
                  <a:tcPr marL="4765" marR="4765" marT="4765" marB="0" anchor="b">
                    <a:lnL>
                      <a:noFill/>
                    </a:lnL>
                    <a:lnR>
                      <a:noFill/>
                    </a:lnR>
                    <a:lnT>
                      <a:noFill/>
                    </a:lnT>
                    <a:lnB>
                      <a:noFill/>
                    </a:lnB>
                    <a:solidFill>
                      <a:srgbClr val="FFFFFF"/>
                    </a:solidFill>
                  </a:tcPr>
                </a:tc>
                <a:extLst>
                  <a:ext uri="{0D108BD9-81ED-4DB2-BD59-A6C34878D82A}">
                    <a16:rowId xmlns:a16="http://schemas.microsoft.com/office/drawing/2014/main" val="10007"/>
                  </a:ext>
                </a:extLst>
              </a:tr>
              <a:tr h="157252">
                <a:tc>
                  <a:txBody>
                    <a:bodyPr/>
                    <a:lstStyle/>
                    <a:p>
                      <a:pPr algn="l" fontAlgn="b"/>
                      <a:r>
                        <a:rPr lang="en-IN" sz="500" b="1" i="0" u="none" strike="noStrike">
                          <a:solidFill>
                            <a:srgbClr val="000000"/>
                          </a:solidFill>
                          <a:effectLst/>
                          <a:latin typeface="Arial" panose="020B0604020202020204" pitchFamily="34" charset="0"/>
                        </a:rPr>
                        <a:t> Total Sales </a:t>
                      </a:r>
                    </a:p>
                  </a:txBody>
                  <a:tcPr marL="4765" marR="4765" marT="4765" marB="0" anchor="b">
                    <a:lnL>
                      <a:noFill/>
                    </a:lnL>
                    <a:lnR w="6350" cap="flat" cmpd="sng" algn="ctr">
                      <a:solidFill>
                        <a:srgbClr val="000000"/>
                      </a:solidFill>
                      <a:prstDash val="solid"/>
                      <a:round/>
                      <a:headEnd type="none" w="med" len="med"/>
                      <a:tailEnd type="none" w="med" len="med"/>
                    </a:lnR>
                    <a:lnT>
                      <a:noFill/>
                    </a:lnT>
                    <a:lnB>
                      <a:noFill/>
                    </a:lnB>
                    <a:solidFill>
                      <a:srgbClr val="FFF58C"/>
                    </a:solidFill>
                  </a:tcPr>
                </a:tc>
                <a:tc>
                  <a:txBody>
                    <a:bodyPr/>
                    <a:lstStyle/>
                    <a:p>
                      <a:pPr algn="l" fontAlgn="b"/>
                      <a:r>
                        <a:rPr lang="en-IN" sz="500" b="1" i="0" u="none" strike="noStrike">
                          <a:solidFill>
                            <a:srgbClr val="000000"/>
                          </a:solidFill>
                          <a:effectLst/>
                          <a:latin typeface="Arial" panose="020B0604020202020204" pitchFamily="34" charset="0"/>
                        </a:rPr>
                        <a:t> ₹             35,000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l" fontAlgn="b"/>
                      <a:r>
                        <a:rPr lang="en-IN" sz="500" b="1" i="0" u="none" strike="noStrike">
                          <a:solidFill>
                            <a:srgbClr val="000000"/>
                          </a:solidFill>
                          <a:effectLst/>
                          <a:latin typeface="Arial" panose="020B0604020202020204" pitchFamily="34" charset="0"/>
                        </a:rPr>
                        <a:t> ₹             70,000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l" fontAlgn="b"/>
                      <a:r>
                        <a:rPr lang="en-IN" sz="500" b="1" i="0" u="none" strike="noStrike">
                          <a:solidFill>
                            <a:srgbClr val="000000"/>
                          </a:solidFill>
                          <a:effectLst/>
                          <a:latin typeface="Arial" panose="020B0604020202020204" pitchFamily="34" charset="0"/>
                        </a:rPr>
                        <a:t> ₹           1,05,000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D8D8D8"/>
                    </a:solidFill>
                  </a:tcPr>
                </a:tc>
                <a:tc>
                  <a:txBody>
                    <a:bodyPr/>
                    <a:lstStyle/>
                    <a:p>
                      <a:pPr algn="l" fontAlgn="b"/>
                      <a:r>
                        <a:rPr lang="en-IN" sz="500" b="1" i="0" u="none" strike="noStrike">
                          <a:solidFill>
                            <a:srgbClr val="000000"/>
                          </a:solidFill>
                          <a:effectLst/>
                          <a:latin typeface="Arial" panose="020B0604020202020204" pitchFamily="34" charset="0"/>
                        </a:rPr>
                        <a:t> ₹           2,10,000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D8D8D8"/>
                    </a:solidFill>
                  </a:tcPr>
                </a:tc>
                <a:tc>
                  <a:txBody>
                    <a:bodyPr/>
                    <a:lstStyle/>
                    <a:p>
                      <a:pPr algn="l" fontAlgn="b"/>
                      <a:r>
                        <a:rPr lang="en-IN" sz="500" b="1" i="0" u="none" strike="noStrike">
                          <a:solidFill>
                            <a:srgbClr val="000000"/>
                          </a:solidFill>
                          <a:effectLst/>
                          <a:latin typeface="Arial" panose="020B0604020202020204" pitchFamily="34" charset="0"/>
                        </a:rPr>
                        <a:t> ₹           3,15,000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D8D8D8"/>
                    </a:solidFill>
                  </a:tcPr>
                </a:tc>
                <a:tc>
                  <a:txBody>
                    <a:bodyPr/>
                    <a:lstStyle/>
                    <a:p>
                      <a:pPr algn="l" fontAlgn="b"/>
                      <a:r>
                        <a:rPr lang="en-IN" sz="500" b="1" i="0" u="none" strike="noStrike">
                          <a:solidFill>
                            <a:srgbClr val="000000"/>
                          </a:solidFill>
                          <a:effectLst/>
                          <a:latin typeface="Arial" panose="020B0604020202020204" pitchFamily="34" charset="0"/>
                        </a:rPr>
                        <a:t> ₹           4,20,000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D8D8D8"/>
                    </a:solidFill>
                  </a:tcPr>
                </a:tc>
                <a:tc>
                  <a:txBody>
                    <a:bodyPr/>
                    <a:lstStyle/>
                    <a:p>
                      <a:pPr algn="l" fontAlgn="b"/>
                      <a:r>
                        <a:rPr lang="en-IN" sz="500" b="1" i="0" u="none" strike="noStrike">
                          <a:solidFill>
                            <a:srgbClr val="000000"/>
                          </a:solidFill>
                          <a:effectLst/>
                          <a:latin typeface="Arial" panose="020B0604020202020204" pitchFamily="34" charset="0"/>
                        </a:rPr>
                        <a:t> ₹           5,60,000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D8D8D8"/>
                    </a:solidFill>
                  </a:tcPr>
                </a:tc>
                <a:tc>
                  <a:txBody>
                    <a:bodyPr/>
                    <a:lstStyle/>
                    <a:p>
                      <a:pPr algn="l" fontAlgn="b"/>
                      <a:r>
                        <a:rPr lang="en-IN" sz="500" b="1" i="0" u="none" strike="noStrike">
                          <a:solidFill>
                            <a:srgbClr val="000000"/>
                          </a:solidFill>
                          <a:effectLst/>
                          <a:latin typeface="Arial" panose="020B0604020202020204" pitchFamily="34" charset="0"/>
                        </a:rPr>
                        <a:t> ₹           7,00,000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D8D8D8"/>
                    </a:solidFill>
                  </a:tcPr>
                </a:tc>
                <a:tc>
                  <a:txBody>
                    <a:bodyPr/>
                    <a:lstStyle/>
                    <a:p>
                      <a:pPr algn="l" fontAlgn="b"/>
                      <a:r>
                        <a:rPr lang="en-IN" sz="500" b="1" i="0" u="none" strike="noStrike">
                          <a:solidFill>
                            <a:srgbClr val="000000"/>
                          </a:solidFill>
                          <a:effectLst/>
                          <a:latin typeface="Arial" panose="020B0604020202020204" pitchFamily="34" charset="0"/>
                        </a:rPr>
                        <a:t> ₹           8,40,000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D8D8D8"/>
                    </a:solidFill>
                  </a:tcPr>
                </a:tc>
                <a:tc>
                  <a:txBody>
                    <a:bodyPr/>
                    <a:lstStyle/>
                    <a:p>
                      <a:pPr algn="l" fontAlgn="b"/>
                      <a:r>
                        <a:rPr lang="en-IN" sz="500" b="1" i="0" u="none" strike="noStrike">
                          <a:solidFill>
                            <a:srgbClr val="000000"/>
                          </a:solidFill>
                          <a:effectLst/>
                          <a:latin typeface="Arial" panose="020B0604020202020204" pitchFamily="34" charset="0"/>
                        </a:rPr>
                        <a:t> ₹           9,10,000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D8D8D8"/>
                    </a:solidFill>
                  </a:tcPr>
                </a:tc>
                <a:tc>
                  <a:txBody>
                    <a:bodyPr/>
                    <a:lstStyle/>
                    <a:p>
                      <a:pPr algn="l" fontAlgn="b"/>
                      <a:r>
                        <a:rPr lang="en-IN" sz="500" b="1" i="0" u="none" strike="noStrike">
                          <a:solidFill>
                            <a:srgbClr val="000000"/>
                          </a:solidFill>
                          <a:effectLst/>
                          <a:latin typeface="Arial" panose="020B0604020202020204" pitchFamily="34" charset="0"/>
                        </a:rPr>
                        <a:t> ₹           9,80,000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D8D8D8"/>
                    </a:solidFill>
                  </a:tcPr>
                </a:tc>
                <a:tc>
                  <a:txBody>
                    <a:bodyPr/>
                    <a:lstStyle/>
                    <a:p>
                      <a:pPr algn="l" fontAlgn="b"/>
                      <a:r>
                        <a:rPr lang="en-IN" sz="500" b="1" i="0" u="none" strike="noStrike">
                          <a:solidFill>
                            <a:srgbClr val="000000"/>
                          </a:solidFill>
                          <a:effectLst/>
                          <a:latin typeface="Arial" panose="020B0604020202020204" pitchFamily="34" charset="0"/>
                        </a:rPr>
                        <a:t> ₹            10,29,000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D8D8D8"/>
                    </a:solidFill>
                  </a:tcPr>
                </a:tc>
                <a:tc>
                  <a:txBody>
                    <a:bodyPr/>
                    <a:lstStyle/>
                    <a:p>
                      <a:pPr algn="l" fontAlgn="b"/>
                      <a:r>
                        <a:rPr lang="en-IN" sz="500" b="1" i="0" u="none" strike="noStrike">
                          <a:solidFill>
                            <a:srgbClr val="000000"/>
                          </a:solidFill>
                          <a:effectLst/>
                          <a:latin typeface="Arial" panose="020B0604020202020204" pitchFamily="34" charset="0"/>
                        </a:rPr>
                        <a:t> ₹         61,74,000 </a:t>
                      </a:r>
                    </a:p>
                  </a:txBody>
                  <a:tcPr marL="4765" marR="4765" marT="4765" marB="0" anchor="b">
                    <a:lnL w="6350" cap="flat" cmpd="sng" algn="ctr">
                      <a:solidFill>
                        <a:srgbClr val="000000"/>
                      </a:solidFill>
                      <a:prstDash val="solid"/>
                      <a:round/>
                      <a:headEnd type="none" w="med" len="med"/>
                      <a:tailEnd type="none" w="med" len="med"/>
                    </a:lnL>
                    <a:lnR>
                      <a:noFill/>
                    </a:lnR>
                    <a:lnT>
                      <a:noFill/>
                    </a:lnT>
                    <a:lnB>
                      <a:noFill/>
                    </a:lnB>
                    <a:solidFill>
                      <a:srgbClr val="D8D8D8"/>
                    </a:solidFill>
                  </a:tcPr>
                </a:tc>
                <a:extLst>
                  <a:ext uri="{0D108BD9-81ED-4DB2-BD59-A6C34878D82A}">
                    <a16:rowId xmlns:a16="http://schemas.microsoft.com/office/drawing/2014/main" val="10008"/>
                  </a:ext>
                </a:extLst>
              </a:tr>
              <a:tr h="190608">
                <a:tc>
                  <a:txBody>
                    <a:bodyPr/>
                    <a:lstStyle/>
                    <a:p>
                      <a:pPr algn="l" fontAlgn="b"/>
                      <a:r>
                        <a:rPr lang="en-IN" sz="600" b="1" i="0" u="none" strike="noStrike">
                          <a:solidFill>
                            <a:srgbClr val="000000"/>
                          </a:solidFill>
                          <a:effectLst/>
                          <a:latin typeface="Arial" panose="020B0604020202020204" pitchFamily="34" charset="0"/>
                        </a:rPr>
                        <a:t> COGS </a:t>
                      </a:r>
                    </a:p>
                  </a:txBody>
                  <a:tcPr marL="4765" marR="4765" marT="4765" marB="0" anchor="b">
                    <a:lnL>
                      <a:noFill/>
                    </a:lnL>
                    <a:lnR>
                      <a:noFill/>
                    </a:lnR>
                    <a:lnT>
                      <a:noFill/>
                    </a:lnT>
                    <a:lnB>
                      <a:noFill/>
                    </a:lnB>
                    <a:solidFill>
                      <a:srgbClr val="FFFFFF"/>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w="6350" cap="flat" cmpd="sng" algn="ctr">
                      <a:solidFill>
                        <a:srgbClr val="C0C0C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w="6350" cap="flat" cmpd="sng" algn="ctr">
                      <a:solidFill>
                        <a:srgbClr val="C0C0C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w="6350" cap="flat" cmpd="sng" algn="ctr">
                      <a:solidFill>
                        <a:srgbClr val="C0C0C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w="6350" cap="flat" cmpd="sng" algn="ctr">
                      <a:solidFill>
                        <a:srgbClr val="C0C0C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w="6350" cap="flat" cmpd="sng" algn="ctr">
                      <a:solidFill>
                        <a:srgbClr val="C0C0C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w="6350" cap="flat" cmpd="sng" algn="ctr">
                      <a:solidFill>
                        <a:srgbClr val="C0C0C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w="6350" cap="flat" cmpd="sng" algn="ctr">
                      <a:solidFill>
                        <a:srgbClr val="C0C0C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w="6350" cap="flat" cmpd="sng" algn="ctr">
                      <a:solidFill>
                        <a:srgbClr val="C0C0C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w="6350" cap="flat" cmpd="sng" algn="ctr">
                      <a:solidFill>
                        <a:srgbClr val="C0C0C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w="6350" cap="flat" cmpd="sng" algn="ctr">
                      <a:solidFill>
                        <a:srgbClr val="C0C0C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a:noFill/>
                    </a:lnT>
                    <a:lnB>
                      <a:noFill/>
                    </a:lnB>
                    <a:solidFill>
                      <a:srgbClr val="FFFFFF"/>
                    </a:solidFill>
                  </a:tcPr>
                </a:tc>
                <a:extLst>
                  <a:ext uri="{0D108BD9-81ED-4DB2-BD59-A6C34878D82A}">
                    <a16:rowId xmlns:a16="http://schemas.microsoft.com/office/drawing/2014/main" val="10009"/>
                  </a:ext>
                </a:extLst>
              </a:tr>
              <a:tr h="214434">
                <a:tc>
                  <a:txBody>
                    <a:bodyPr/>
                    <a:lstStyle/>
                    <a:p>
                      <a:pPr algn="l" fontAlgn="b"/>
                      <a:r>
                        <a:rPr lang="en-IN" sz="500" b="0" i="0" u="none" strike="noStrike">
                          <a:solidFill>
                            <a:srgbClr val="000000"/>
                          </a:solidFill>
                          <a:effectLst/>
                          <a:latin typeface="Arial" panose="020B0604020202020204" pitchFamily="34" charset="0"/>
                        </a:rPr>
                        <a:t> Total Cost Per Subscription </a:t>
                      </a:r>
                    </a:p>
                  </a:txBody>
                  <a:tcPr marL="4765" marR="4765" marT="4765" marB="0" anchor="b">
                    <a:lnL>
                      <a:noFill/>
                    </a:lnL>
                    <a:lnR w="6350" cap="flat" cmpd="sng" algn="ctr">
                      <a:solidFill>
                        <a:srgbClr val="000000"/>
                      </a:solidFill>
                      <a:prstDash val="solid"/>
                      <a:round/>
                      <a:headEnd type="none" w="med" len="med"/>
                      <a:tailEnd type="none" w="med" len="med"/>
                    </a:lnR>
                    <a:lnT>
                      <a:noFill/>
                    </a:lnT>
                    <a:lnB>
                      <a:noFill/>
                    </a:lnB>
                    <a:solidFill>
                      <a:srgbClr val="FFF58C"/>
                    </a:solidFill>
                  </a:tcPr>
                </a:tc>
                <a:tc>
                  <a:txBody>
                    <a:bodyPr/>
                    <a:lstStyle/>
                    <a:p>
                      <a:pPr algn="ctr" fontAlgn="b"/>
                      <a:r>
                        <a:rPr lang="en-IN" sz="700" b="1" i="0" u="none" strike="noStrike">
                          <a:solidFill>
                            <a:srgbClr val="000000"/>
                          </a:solidFill>
                          <a:effectLst/>
                          <a:latin typeface="Gill Sans" panose="020B0604020202020204" charset="0"/>
                        </a:rPr>
                        <a:t> ₹      18,500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tc>
                  <a:txBody>
                    <a:bodyPr/>
                    <a:lstStyle/>
                    <a:p>
                      <a:pPr algn="ctr" fontAlgn="b"/>
                      <a:r>
                        <a:rPr lang="en-IN" sz="700" b="1" i="0" u="none" strike="noStrike">
                          <a:solidFill>
                            <a:srgbClr val="000000"/>
                          </a:solidFill>
                          <a:effectLst/>
                          <a:latin typeface="Gill Sans" panose="020B0604020202020204" charset="0"/>
                        </a:rPr>
                        <a:t> ₹      37,000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tc>
                  <a:txBody>
                    <a:bodyPr/>
                    <a:lstStyle/>
                    <a:p>
                      <a:pPr algn="ctr" fontAlgn="b"/>
                      <a:r>
                        <a:rPr lang="en-IN" sz="700" b="1" i="0" u="none" strike="noStrike">
                          <a:solidFill>
                            <a:srgbClr val="000000"/>
                          </a:solidFill>
                          <a:effectLst/>
                          <a:latin typeface="Gill Sans" panose="020B0604020202020204" charset="0"/>
                        </a:rPr>
                        <a:t> ₹      55,500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tc>
                  <a:txBody>
                    <a:bodyPr/>
                    <a:lstStyle/>
                    <a:p>
                      <a:pPr algn="ctr" fontAlgn="b"/>
                      <a:r>
                        <a:rPr lang="en-IN" sz="700" b="1" i="0" u="none" strike="noStrike">
                          <a:solidFill>
                            <a:srgbClr val="000000"/>
                          </a:solidFill>
                          <a:effectLst/>
                          <a:latin typeface="Gill Sans" panose="020B0604020202020204" charset="0"/>
                        </a:rPr>
                        <a:t> ₹   1,11,000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tc>
                  <a:txBody>
                    <a:bodyPr/>
                    <a:lstStyle/>
                    <a:p>
                      <a:pPr algn="ctr" fontAlgn="b"/>
                      <a:r>
                        <a:rPr lang="en-IN" sz="700" b="1" i="0" u="none" strike="noStrike">
                          <a:solidFill>
                            <a:srgbClr val="000000"/>
                          </a:solidFill>
                          <a:effectLst/>
                          <a:latin typeface="Gill Sans" panose="020B0604020202020204" charset="0"/>
                        </a:rPr>
                        <a:t> ₹   1,66,500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tc>
                  <a:txBody>
                    <a:bodyPr/>
                    <a:lstStyle/>
                    <a:p>
                      <a:pPr algn="ctr" fontAlgn="b"/>
                      <a:r>
                        <a:rPr lang="en-IN" sz="700" b="1" i="0" u="none" strike="noStrike">
                          <a:solidFill>
                            <a:srgbClr val="000000"/>
                          </a:solidFill>
                          <a:effectLst/>
                          <a:latin typeface="Gill Sans" panose="020B0604020202020204" charset="0"/>
                        </a:rPr>
                        <a:t> ₹   2,22,000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tc>
                  <a:txBody>
                    <a:bodyPr/>
                    <a:lstStyle/>
                    <a:p>
                      <a:pPr algn="ctr" fontAlgn="b"/>
                      <a:r>
                        <a:rPr lang="en-IN" sz="700" b="1" i="0" u="none" strike="noStrike">
                          <a:solidFill>
                            <a:srgbClr val="000000"/>
                          </a:solidFill>
                          <a:effectLst/>
                          <a:latin typeface="Gill Sans" panose="020B0604020202020204" charset="0"/>
                        </a:rPr>
                        <a:t> ₹   2,96,000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tc>
                  <a:txBody>
                    <a:bodyPr/>
                    <a:lstStyle/>
                    <a:p>
                      <a:pPr algn="ctr" fontAlgn="b"/>
                      <a:r>
                        <a:rPr lang="en-IN" sz="700" b="1" i="0" u="none" strike="noStrike">
                          <a:solidFill>
                            <a:srgbClr val="000000"/>
                          </a:solidFill>
                          <a:effectLst/>
                          <a:latin typeface="Gill Sans" panose="020B0604020202020204" charset="0"/>
                        </a:rPr>
                        <a:t> ₹   3,70,000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tc>
                  <a:txBody>
                    <a:bodyPr/>
                    <a:lstStyle/>
                    <a:p>
                      <a:pPr algn="ctr" fontAlgn="b"/>
                      <a:r>
                        <a:rPr lang="en-IN" sz="700" b="1" i="0" u="none" strike="noStrike">
                          <a:solidFill>
                            <a:srgbClr val="000000"/>
                          </a:solidFill>
                          <a:effectLst/>
                          <a:latin typeface="Gill Sans" panose="020B0604020202020204" charset="0"/>
                        </a:rPr>
                        <a:t> ₹   4,44,000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tc>
                  <a:txBody>
                    <a:bodyPr/>
                    <a:lstStyle/>
                    <a:p>
                      <a:pPr algn="ctr" fontAlgn="b"/>
                      <a:r>
                        <a:rPr lang="en-IN" sz="700" b="1" i="0" u="none" strike="noStrike">
                          <a:solidFill>
                            <a:srgbClr val="000000"/>
                          </a:solidFill>
                          <a:effectLst/>
                          <a:latin typeface="Gill Sans" panose="020B0604020202020204" charset="0"/>
                        </a:rPr>
                        <a:t> ₹   4,81,000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tc>
                  <a:txBody>
                    <a:bodyPr/>
                    <a:lstStyle/>
                    <a:p>
                      <a:pPr algn="ctr" fontAlgn="b"/>
                      <a:r>
                        <a:rPr lang="en-IN" sz="700" b="1" i="0" u="none" strike="noStrike">
                          <a:solidFill>
                            <a:srgbClr val="000000"/>
                          </a:solidFill>
                          <a:effectLst/>
                          <a:latin typeface="Gill Sans" panose="020B0604020202020204" charset="0"/>
                        </a:rPr>
                        <a:t> ₹   5,18,000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tc>
                  <a:txBody>
                    <a:bodyPr/>
                    <a:lstStyle/>
                    <a:p>
                      <a:pPr algn="ctr" fontAlgn="b"/>
                      <a:r>
                        <a:rPr lang="en-IN" sz="700" b="1" i="0" u="none" strike="noStrike">
                          <a:solidFill>
                            <a:srgbClr val="000000"/>
                          </a:solidFill>
                          <a:effectLst/>
                          <a:latin typeface="Gill Sans" panose="020B0604020202020204" charset="0"/>
                        </a:rPr>
                        <a:t> ₹      5,43,900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tc>
                  <a:txBody>
                    <a:bodyPr/>
                    <a:lstStyle/>
                    <a:p>
                      <a:pPr algn="l" fontAlgn="b"/>
                      <a:r>
                        <a:rPr lang="en-IN" sz="500" b="1" i="0" u="none" strike="noStrike">
                          <a:solidFill>
                            <a:srgbClr val="000000"/>
                          </a:solidFill>
                          <a:effectLst/>
                          <a:latin typeface="Arial" panose="020B0604020202020204" pitchFamily="34" charset="0"/>
                        </a:rPr>
                        <a:t> ₹         32,63,400 </a:t>
                      </a:r>
                    </a:p>
                  </a:txBody>
                  <a:tcPr marL="4765" marR="4765" marT="4765" marB="0" anchor="b">
                    <a:lnL w="6350" cap="flat" cmpd="sng" algn="ctr">
                      <a:solidFill>
                        <a:srgbClr val="000000"/>
                      </a:solidFill>
                      <a:prstDash val="solid"/>
                      <a:round/>
                      <a:headEnd type="none" w="med" len="med"/>
                      <a:tailEnd type="none" w="med" len="med"/>
                    </a:lnL>
                    <a:lnR>
                      <a:noFill/>
                    </a:lnR>
                    <a:lnT>
                      <a:noFill/>
                    </a:lnT>
                    <a:lnB w="6350" cap="flat" cmpd="sng" algn="ctr">
                      <a:solidFill>
                        <a:srgbClr val="C0C0C0"/>
                      </a:solidFill>
                      <a:prstDash val="solid"/>
                      <a:round/>
                      <a:headEnd type="none" w="med" len="med"/>
                      <a:tailEnd type="none" w="med" len="med"/>
                    </a:lnB>
                    <a:solidFill>
                      <a:srgbClr val="D8D8D8"/>
                    </a:solidFill>
                  </a:tcPr>
                </a:tc>
                <a:extLst>
                  <a:ext uri="{0D108BD9-81ED-4DB2-BD59-A6C34878D82A}">
                    <a16:rowId xmlns:a16="http://schemas.microsoft.com/office/drawing/2014/main" val="10010"/>
                  </a:ext>
                </a:extLst>
              </a:tr>
              <a:tr h="214434">
                <a:tc>
                  <a:txBody>
                    <a:bodyPr/>
                    <a:lstStyle/>
                    <a:p>
                      <a:pPr algn="l" fontAlgn="b"/>
                      <a:r>
                        <a:rPr lang="en-IN" sz="500" b="0" i="0" u="none" strike="noStrike">
                          <a:solidFill>
                            <a:srgbClr val="000000"/>
                          </a:solidFill>
                          <a:effectLst/>
                          <a:latin typeface="Arial" panose="020B0604020202020204" pitchFamily="34" charset="0"/>
                        </a:rPr>
                        <a:t> Cost Per Subscription </a:t>
                      </a:r>
                    </a:p>
                  </a:txBody>
                  <a:tcPr marL="4765" marR="4765" marT="4765" marB="0" anchor="b">
                    <a:lnL>
                      <a:noFill/>
                    </a:lnL>
                    <a:lnR w="6350" cap="flat" cmpd="sng" algn="ctr">
                      <a:solidFill>
                        <a:srgbClr val="000000"/>
                      </a:solidFill>
                      <a:prstDash val="solid"/>
                      <a:round/>
                      <a:headEnd type="none" w="med" len="med"/>
                      <a:tailEnd type="none" w="med" len="med"/>
                    </a:lnR>
                    <a:lnT>
                      <a:noFill/>
                    </a:lnT>
                    <a:lnB>
                      <a:noFill/>
                    </a:lnB>
                    <a:solidFill>
                      <a:srgbClr val="FFF58C"/>
                    </a:solidFill>
                  </a:tcPr>
                </a:tc>
                <a:tc>
                  <a:txBody>
                    <a:bodyPr/>
                    <a:lstStyle/>
                    <a:p>
                      <a:pPr algn="ctr" fontAlgn="b"/>
                      <a:r>
                        <a:rPr lang="en-IN" sz="700" b="1" i="0" u="none" strike="noStrike">
                          <a:solidFill>
                            <a:srgbClr val="000000"/>
                          </a:solidFill>
                          <a:effectLst/>
                          <a:latin typeface="Gill Sans" panose="020B0604020202020204" charset="0"/>
                        </a:rPr>
                        <a:t> ₹        3,700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tc>
                  <a:txBody>
                    <a:bodyPr/>
                    <a:lstStyle/>
                    <a:p>
                      <a:pPr algn="ctr" fontAlgn="b"/>
                      <a:r>
                        <a:rPr lang="en-IN" sz="700" b="1" i="0" u="none" strike="noStrike">
                          <a:solidFill>
                            <a:srgbClr val="000000"/>
                          </a:solidFill>
                          <a:effectLst/>
                          <a:latin typeface="Gill Sans" panose="020B0604020202020204" charset="0"/>
                        </a:rPr>
                        <a:t> ₹        3,700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tc>
                  <a:txBody>
                    <a:bodyPr/>
                    <a:lstStyle/>
                    <a:p>
                      <a:pPr algn="ctr" fontAlgn="b"/>
                      <a:r>
                        <a:rPr lang="en-IN" sz="700" b="1" i="0" u="none" strike="noStrike">
                          <a:solidFill>
                            <a:srgbClr val="000000"/>
                          </a:solidFill>
                          <a:effectLst/>
                          <a:latin typeface="Gill Sans" panose="020B0604020202020204" charset="0"/>
                        </a:rPr>
                        <a:t> ₹        3,700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tc>
                  <a:txBody>
                    <a:bodyPr/>
                    <a:lstStyle/>
                    <a:p>
                      <a:pPr algn="ctr" fontAlgn="b"/>
                      <a:r>
                        <a:rPr lang="en-IN" sz="700" b="1" i="0" u="none" strike="noStrike">
                          <a:solidFill>
                            <a:srgbClr val="000000"/>
                          </a:solidFill>
                          <a:effectLst/>
                          <a:latin typeface="Gill Sans" panose="020B0604020202020204" charset="0"/>
                        </a:rPr>
                        <a:t> ₹        3,700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tc>
                  <a:txBody>
                    <a:bodyPr/>
                    <a:lstStyle/>
                    <a:p>
                      <a:pPr algn="ctr" fontAlgn="b"/>
                      <a:r>
                        <a:rPr lang="en-IN" sz="700" b="1" i="0" u="none" strike="noStrike">
                          <a:solidFill>
                            <a:srgbClr val="000000"/>
                          </a:solidFill>
                          <a:effectLst/>
                          <a:latin typeface="Gill Sans" panose="020B0604020202020204" charset="0"/>
                        </a:rPr>
                        <a:t> ₹        3,700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tc>
                  <a:txBody>
                    <a:bodyPr/>
                    <a:lstStyle/>
                    <a:p>
                      <a:pPr algn="ctr" fontAlgn="b"/>
                      <a:r>
                        <a:rPr lang="en-IN" sz="700" b="1" i="0" u="none" strike="noStrike">
                          <a:solidFill>
                            <a:srgbClr val="000000"/>
                          </a:solidFill>
                          <a:effectLst/>
                          <a:latin typeface="Gill Sans" panose="020B0604020202020204" charset="0"/>
                        </a:rPr>
                        <a:t> ₹        3,700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tc>
                  <a:txBody>
                    <a:bodyPr/>
                    <a:lstStyle/>
                    <a:p>
                      <a:pPr algn="ctr" fontAlgn="b"/>
                      <a:r>
                        <a:rPr lang="en-IN" sz="700" b="1" i="0" u="none" strike="noStrike">
                          <a:solidFill>
                            <a:srgbClr val="000000"/>
                          </a:solidFill>
                          <a:effectLst/>
                          <a:latin typeface="Gill Sans" panose="020B0604020202020204" charset="0"/>
                        </a:rPr>
                        <a:t> ₹        3,700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tc>
                  <a:txBody>
                    <a:bodyPr/>
                    <a:lstStyle/>
                    <a:p>
                      <a:pPr algn="ctr" fontAlgn="b"/>
                      <a:r>
                        <a:rPr lang="en-IN" sz="700" b="1" i="0" u="none" strike="noStrike">
                          <a:solidFill>
                            <a:srgbClr val="000000"/>
                          </a:solidFill>
                          <a:effectLst/>
                          <a:latin typeface="Gill Sans" panose="020B0604020202020204" charset="0"/>
                        </a:rPr>
                        <a:t> ₹        3,700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tc>
                  <a:txBody>
                    <a:bodyPr/>
                    <a:lstStyle/>
                    <a:p>
                      <a:pPr algn="ctr" fontAlgn="b"/>
                      <a:r>
                        <a:rPr lang="en-IN" sz="700" b="1" i="0" u="none" strike="noStrike">
                          <a:solidFill>
                            <a:srgbClr val="000000"/>
                          </a:solidFill>
                          <a:effectLst/>
                          <a:latin typeface="Gill Sans" panose="020B0604020202020204" charset="0"/>
                        </a:rPr>
                        <a:t> ₹        3,700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tc>
                  <a:txBody>
                    <a:bodyPr/>
                    <a:lstStyle/>
                    <a:p>
                      <a:pPr algn="ctr" fontAlgn="b"/>
                      <a:r>
                        <a:rPr lang="en-IN" sz="700" b="1" i="0" u="none" strike="noStrike">
                          <a:solidFill>
                            <a:srgbClr val="000000"/>
                          </a:solidFill>
                          <a:effectLst/>
                          <a:latin typeface="Gill Sans" panose="020B0604020202020204" charset="0"/>
                        </a:rPr>
                        <a:t> ₹        3,700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tc>
                  <a:txBody>
                    <a:bodyPr/>
                    <a:lstStyle/>
                    <a:p>
                      <a:pPr algn="ctr" fontAlgn="b"/>
                      <a:r>
                        <a:rPr lang="en-IN" sz="700" b="1" i="0" u="none" strike="noStrike">
                          <a:solidFill>
                            <a:srgbClr val="000000"/>
                          </a:solidFill>
                          <a:effectLst/>
                          <a:latin typeface="Gill Sans" panose="020B0604020202020204" charset="0"/>
                        </a:rPr>
                        <a:t> ₹        3,700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tc>
                  <a:txBody>
                    <a:bodyPr/>
                    <a:lstStyle/>
                    <a:p>
                      <a:pPr algn="ctr" fontAlgn="b"/>
                      <a:r>
                        <a:rPr lang="en-IN" sz="700" b="1" i="0" u="none" strike="noStrike">
                          <a:solidFill>
                            <a:srgbClr val="000000"/>
                          </a:solidFill>
                          <a:effectLst/>
                          <a:latin typeface="Gill Sans" panose="020B0604020202020204" charset="0"/>
                        </a:rPr>
                        <a:t> ₹           3,700 </a:t>
                      </a:r>
                    </a:p>
                  </a:txBody>
                  <a:tcPr marL="4765" marR="4765" marT="476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tc>
                  <a:txBody>
                    <a:bodyPr/>
                    <a:lstStyle/>
                    <a:p>
                      <a:pPr algn="l" fontAlgn="b"/>
                      <a:r>
                        <a:rPr lang="en-IN" sz="500" b="1" i="0" u="none" strike="noStrike">
                          <a:solidFill>
                            <a:srgbClr val="000000"/>
                          </a:solidFill>
                          <a:effectLst/>
                          <a:latin typeface="Arial" panose="020B0604020202020204" pitchFamily="34" charset="0"/>
                        </a:rPr>
                        <a:t> ₹               3,700 </a:t>
                      </a:r>
                    </a:p>
                  </a:txBody>
                  <a:tcPr marL="4765" marR="4765" marT="4765" marB="0" anchor="b">
                    <a:lnL>
                      <a:noFill/>
                    </a:lnL>
                    <a:lnR>
                      <a:noFill/>
                    </a:lnR>
                    <a:lnT w="6350" cap="flat" cmpd="sng" algn="ctr">
                      <a:solidFill>
                        <a:srgbClr val="C0C0C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1"/>
                  </a:ext>
                </a:extLst>
              </a:tr>
              <a:tr h="157252">
                <a:tc>
                  <a:txBody>
                    <a:bodyPr/>
                    <a:lstStyle/>
                    <a:p>
                      <a:pPr algn="l" fontAlgn="b"/>
                      <a:r>
                        <a:rPr lang="en-IN" sz="500" b="1" i="0" u="none" strike="noStrike">
                          <a:solidFill>
                            <a:srgbClr val="000000"/>
                          </a:solidFill>
                          <a:effectLst/>
                          <a:latin typeface="Arial" panose="020B0604020202020204" pitchFamily="34" charset="0"/>
                        </a:rPr>
                        <a:t> Gross profit </a:t>
                      </a:r>
                    </a:p>
                  </a:txBody>
                  <a:tcPr marL="4765" marR="4765" marT="4765" marB="0" anchor="b">
                    <a:lnL>
                      <a:noFill/>
                    </a:lnL>
                    <a:lnR w="6350" cap="flat" cmpd="sng" algn="ctr">
                      <a:solidFill>
                        <a:srgbClr val="000000"/>
                      </a:solidFill>
                      <a:prstDash val="solid"/>
                      <a:round/>
                      <a:headEnd type="none" w="med" len="med"/>
                      <a:tailEnd type="none" w="med" len="med"/>
                    </a:lnR>
                    <a:lnT>
                      <a:noFill/>
                    </a:lnT>
                    <a:lnB>
                      <a:noFill/>
                    </a:lnB>
                    <a:solidFill>
                      <a:srgbClr val="FFF58C"/>
                    </a:solidFill>
                  </a:tcPr>
                </a:tc>
                <a:tc>
                  <a:txBody>
                    <a:bodyPr/>
                    <a:lstStyle/>
                    <a:p>
                      <a:pPr algn="l" fontAlgn="b"/>
                      <a:r>
                        <a:rPr lang="en-IN" sz="500" b="1" i="0" u="none" strike="noStrike">
                          <a:solidFill>
                            <a:srgbClr val="000000"/>
                          </a:solidFill>
                          <a:effectLst/>
                          <a:latin typeface="Arial" panose="020B0604020202020204" pitchFamily="34" charset="0"/>
                        </a:rPr>
                        <a:t> ₹             16,500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l" fontAlgn="b"/>
                      <a:r>
                        <a:rPr lang="en-IN" sz="500" b="1" i="0" u="none" strike="noStrike">
                          <a:solidFill>
                            <a:srgbClr val="000000"/>
                          </a:solidFill>
                          <a:effectLst/>
                          <a:latin typeface="Arial" panose="020B0604020202020204" pitchFamily="34" charset="0"/>
                        </a:rPr>
                        <a:t> ₹             33,000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l" fontAlgn="b"/>
                      <a:r>
                        <a:rPr lang="en-IN" sz="500" b="1" i="0" u="none" strike="noStrike">
                          <a:solidFill>
                            <a:srgbClr val="000000"/>
                          </a:solidFill>
                          <a:effectLst/>
                          <a:latin typeface="Arial" panose="020B0604020202020204" pitchFamily="34" charset="0"/>
                        </a:rPr>
                        <a:t> ₹             49,500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l" fontAlgn="b"/>
                      <a:r>
                        <a:rPr lang="en-IN" sz="500" b="1" i="0" u="none" strike="noStrike">
                          <a:solidFill>
                            <a:srgbClr val="000000"/>
                          </a:solidFill>
                          <a:effectLst/>
                          <a:latin typeface="Arial" panose="020B0604020202020204" pitchFamily="34" charset="0"/>
                        </a:rPr>
                        <a:t> ₹             99,000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l" fontAlgn="b"/>
                      <a:r>
                        <a:rPr lang="en-IN" sz="500" b="1" i="0" u="none" strike="noStrike">
                          <a:solidFill>
                            <a:srgbClr val="000000"/>
                          </a:solidFill>
                          <a:effectLst/>
                          <a:latin typeface="Arial" panose="020B0604020202020204" pitchFamily="34" charset="0"/>
                        </a:rPr>
                        <a:t> ₹           1,48,500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l" fontAlgn="b"/>
                      <a:r>
                        <a:rPr lang="en-IN" sz="500" b="1" i="0" u="none" strike="noStrike">
                          <a:solidFill>
                            <a:srgbClr val="000000"/>
                          </a:solidFill>
                          <a:effectLst/>
                          <a:latin typeface="Arial" panose="020B0604020202020204" pitchFamily="34" charset="0"/>
                        </a:rPr>
                        <a:t> ₹           1,98,000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l" fontAlgn="b"/>
                      <a:r>
                        <a:rPr lang="en-IN" sz="500" b="1" i="0" u="none" strike="noStrike">
                          <a:solidFill>
                            <a:srgbClr val="000000"/>
                          </a:solidFill>
                          <a:effectLst/>
                          <a:latin typeface="Arial" panose="020B0604020202020204" pitchFamily="34" charset="0"/>
                        </a:rPr>
                        <a:t> ₹           2,64,000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l" fontAlgn="b"/>
                      <a:r>
                        <a:rPr lang="en-IN" sz="500" b="1" i="0" u="none" strike="noStrike">
                          <a:solidFill>
                            <a:srgbClr val="000000"/>
                          </a:solidFill>
                          <a:effectLst/>
                          <a:latin typeface="Arial" panose="020B0604020202020204" pitchFamily="34" charset="0"/>
                        </a:rPr>
                        <a:t> ₹           3,30,000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l" fontAlgn="b"/>
                      <a:r>
                        <a:rPr lang="en-IN" sz="500" b="1" i="0" u="none" strike="noStrike">
                          <a:solidFill>
                            <a:srgbClr val="000000"/>
                          </a:solidFill>
                          <a:effectLst/>
                          <a:latin typeface="Arial" panose="020B0604020202020204" pitchFamily="34" charset="0"/>
                        </a:rPr>
                        <a:t> ₹           3,96,000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l" fontAlgn="b"/>
                      <a:r>
                        <a:rPr lang="en-IN" sz="500" b="1" i="0" u="none" strike="noStrike">
                          <a:solidFill>
                            <a:srgbClr val="000000"/>
                          </a:solidFill>
                          <a:effectLst/>
                          <a:latin typeface="Arial" panose="020B0604020202020204" pitchFamily="34" charset="0"/>
                        </a:rPr>
                        <a:t> ₹           4,29,000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l" fontAlgn="b"/>
                      <a:r>
                        <a:rPr lang="en-IN" sz="500" b="1" i="0" u="none" strike="noStrike">
                          <a:solidFill>
                            <a:srgbClr val="000000"/>
                          </a:solidFill>
                          <a:effectLst/>
                          <a:latin typeface="Arial" panose="020B0604020202020204" pitchFamily="34" charset="0"/>
                        </a:rPr>
                        <a:t> ₹           4,62,000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l" fontAlgn="b"/>
                      <a:r>
                        <a:rPr lang="en-IN" sz="500" b="1" i="0" u="none" strike="noStrike">
                          <a:solidFill>
                            <a:srgbClr val="000000"/>
                          </a:solidFill>
                          <a:effectLst/>
                          <a:latin typeface="Arial" panose="020B0604020202020204" pitchFamily="34" charset="0"/>
                        </a:rPr>
                        <a:t> ₹              4,85,100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l" fontAlgn="b"/>
                      <a:r>
                        <a:rPr lang="en-IN" sz="500" b="1" i="0" u="none" strike="noStrike">
                          <a:solidFill>
                            <a:srgbClr val="000000"/>
                          </a:solidFill>
                          <a:effectLst/>
                          <a:latin typeface="Arial" panose="020B0604020202020204" pitchFamily="34" charset="0"/>
                        </a:rPr>
                        <a:t> ₹         29,10,600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012"/>
                  </a:ext>
                </a:extLst>
              </a:tr>
              <a:tr h="196565">
                <a:tc>
                  <a:txBody>
                    <a:bodyPr/>
                    <a:lstStyle/>
                    <a:p>
                      <a:pPr algn="l" fontAlgn="b"/>
                      <a:r>
                        <a:rPr lang="en-IN" sz="600" b="1" i="0" u="none" strike="noStrike">
                          <a:solidFill>
                            <a:srgbClr val="000000"/>
                          </a:solidFill>
                          <a:effectLst/>
                          <a:latin typeface="Arial" panose="020B0604020202020204" pitchFamily="34" charset="0"/>
                        </a:rPr>
                        <a:t> Fixed Expenses </a:t>
                      </a:r>
                    </a:p>
                  </a:txBody>
                  <a:tcPr marL="4765" marR="4765" marT="4765" marB="0" anchor="b">
                    <a:lnL>
                      <a:noFill/>
                    </a:lnL>
                    <a:lnR>
                      <a:noFill/>
                    </a:lnR>
                    <a:lnT>
                      <a:noFill/>
                    </a:lnT>
                    <a:lnB>
                      <a:noFill/>
                    </a:lnB>
                    <a:solidFill>
                      <a:srgbClr val="FFFFFF"/>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500" b="1" i="0" u="none" strike="noStrike">
                          <a:solidFill>
                            <a:srgbClr val="000000"/>
                          </a:solidFill>
                          <a:effectLst/>
                          <a:latin typeface="Arial" panose="020B0604020202020204" pitchFamily="34" charset="0"/>
                        </a:rPr>
                        <a:t> </a:t>
                      </a:r>
                    </a:p>
                  </a:txBody>
                  <a:tcPr marL="4765" marR="4765" marT="476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13"/>
                  </a:ext>
                </a:extLst>
              </a:tr>
              <a:tr h="157252">
                <a:tc>
                  <a:txBody>
                    <a:bodyPr/>
                    <a:lstStyle/>
                    <a:p>
                      <a:pPr algn="l" fontAlgn="b"/>
                      <a:r>
                        <a:rPr lang="en-IN" sz="500" b="0" i="0" u="none" strike="noStrike">
                          <a:solidFill>
                            <a:srgbClr val="000000"/>
                          </a:solidFill>
                          <a:effectLst/>
                          <a:latin typeface="Arial" panose="020B0604020202020204" pitchFamily="34" charset="0"/>
                        </a:rPr>
                        <a:t>Salaries</a:t>
                      </a:r>
                    </a:p>
                  </a:txBody>
                  <a:tcPr marL="4765" marR="4765" marT="476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l" fontAlgn="b"/>
                      <a:r>
                        <a:rPr lang="en-IN" sz="500" b="1" i="0" u="none" strike="noStrike">
                          <a:solidFill>
                            <a:srgbClr val="000000"/>
                          </a:solidFill>
                          <a:effectLst/>
                          <a:latin typeface="Arial" panose="020B0604020202020204" pitchFamily="34" charset="0"/>
                        </a:rPr>
                        <a:t> ₹             30,000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l" fontAlgn="b"/>
                      <a:r>
                        <a:rPr lang="en-IN" sz="500" b="1" i="0" u="none" strike="noStrike">
                          <a:solidFill>
                            <a:srgbClr val="000000"/>
                          </a:solidFill>
                          <a:effectLst/>
                          <a:latin typeface="Arial" panose="020B0604020202020204" pitchFamily="34" charset="0"/>
                        </a:rPr>
                        <a:t> ₹             30,000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l" fontAlgn="b"/>
                      <a:r>
                        <a:rPr lang="en-IN" sz="500" b="1" i="0" u="none" strike="noStrike">
                          <a:solidFill>
                            <a:srgbClr val="000000"/>
                          </a:solidFill>
                          <a:effectLst/>
                          <a:latin typeface="Arial" panose="020B0604020202020204" pitchFamily="34" charset="0"/>
                        </a:rPr>
                        <a:t> ₹             30,000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l" fontAlgn="b"/>
                      <a:r>
                        <a:rPr lang="en-IN" sz="500" b="1" i="0" u="none" strike="noStrike">
                          <a:solidFill>
                            <a:srgbClr val="000000"/>
                          </a:solidFill>
                          <a:effectLst/>
                          <a:latin typeface="Arial" panose="020B0604020202020204" pitchFamily="34" charset="0"/>
                        </a:rPr>
                        <a:t> ₹             45,000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l" fontAlgn="b"/>
                      <a:r>
                        <a:rPr lang="en-IN" sz="500" b="1" i="0" u="none" strike="noStrike">
                          <a:solidFill>
                            <a:srgbClr val="000000"/>
                          </a:solidFill>
                          <a:effectLst/>
                          <a:latin typeface="Arial" panose="020B0604020202020204" pitchFamily="34" charset="0"/>
                        </a:rPr>
                        <a:t> ₹             45,000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l" fontAlgn="b"/>
                      <a:r>
                        <a:rPr lang="en-IN" sz="500" b="1" i="0" u="none" strike="noStrike">
                          <a:solidFill>
                            <a:srgbClr val="000000"/>
                          </a:solidFill>
                          <a:effectLst/>
                          <a:latin typeface="Arial" panose="020B0604020202020204" pitchFamily="34" charset="0"/>
                        </a:rPr>
                        <a:t> ₹             45,000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l" fontAlgn="b"/>
                      <a:r>
                        <a:rPr lang="en-IN" sz="500" b="1" i="0" u="none" strike="noStrike">
                          <a:solidFill>
                            <a:srgbClr val="000000"/>
                          </a:solidFill>
                          <a:effectLst/>
                          <a:latin typeface="Arial" panose="020B0604020202020204" pitchFamily="34" charset="0"/>
                        </a:rPr>
                        <a:t> ₹             55,000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l" fontAlgn="b"/>
                      <a:r>
                        <a:rPr lang="en-IN" sz="500" b="1" i="0" u="none" strike="noStrike">
                          <a:solidFill>
                            <a:srgbClr val="000000"/>
                          </a:solidFill>
                          <a:effectLst/>
                          <a:latin typeface="Arial" panose="020B0604020202020204" pitchFamily="34" charset="0"/>
                        </a:rPr>
                        <a:t> ₹             55,000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l" fontAlgn="b"/>
                      <a:r>
                        <a:rPr lang="en-IN" sz="500" b="1" i="0" u="none" strike="noStrike">
                          <a:solidFill>
                            <a:srgbClr val="000000"/>
                          </a:solidFill>
                          <a:effectLst/>
                          <a:latin typeface="Arial" panose="020B0604020202020204" pitchFamily="34" charset="0"/>
                        </a:rPr>
                        <a:t> ₹             55,000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l" fontAlgn="b"/>
                      <a:r>
                        <a:rPr lang="en-IN" sz="500" b="1" i="0" u="none" strike="noStrike">
                          <a:solidFill>
                            <a:srgbClr val="000000"/>
                          </a:solidFill>
                          <a:effectLst/>
                          <a:latin typeface="Arial" panose="020B0604020202020204" pitchFamily="34" charset="0"/>
                        </a:rPr>
                        <a:t> ₹             55,000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l" fontAlgn="b"/>
                      <a:r>
                        <a:rPr lang="en-IN" sz="500" b="1" i="0" u="none" strike="noStrike">
                          <a:solidFill>
                            <a:srgbClr val="000000"/>
                          </a:solidFill>
                          <a:effectLst/>
                          <a:latin typeface="Arial" panose="020B0604020202020204" pitchFamily="34" charset="0"/>
                        </a:rPr>
                        <a:t> ₹             55,000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l" fontAlgn="b"/>
                      <a:r>
                        <a:rPr lang="en-IN" sz="500" b="1" i="0" u="none" strike="noStrike">
                          <a:solidFill>
                            <a:srgbClr val="000000"/>
                          </a:solidFill>
                          <a:effectLst/>
                          <a:latin typeface="Arial" panose="020B0604020202020204" pitchFamily="34" charset="0"/>
                        </a:rPr>
                        <a:t> ₹                 55,000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l" fontAlgn="b"/>
                      <a:r>
                        <a:rPr lang="en-IN" sz="500" b="0" i="0" u="none" strike="noStrike">
                          <a:solidFill>
                            <a:srgbClr val="000000"/>
                          </a:solidFill>
                          <a:effectLst/>
                          <a:latin typeface="Arial" panose="020B0604020202020204" pitchFamily="34" charset="0"/>
                        </a:rPr>
                        <a:t> ₹           5,55,000 </a:t>
                      </a:r>
                    </a:p>
                  </a:txBody>
                  <a:tcPr marL="4765" marR="4765" marT="4765" marB="0" anchor="b">
                    <a:lnL w="6350" cap="flat" cmpd="sng" algn="ctr">
                      <a:solidFill>
                        <a:srgbClr val="000000"/>
                      </a:solidFill>
                      <a:prstDash val="solid"/>
                      <a:round/>
                      <a:headEnd type="none" w="med" len="med"/>
                      <a:tailEnd type="none" w="med" len="med"/>
                    </a:lnL>
                    <a:lnR>
                      <a:noFill/>
                    </a:lnR>
                    <a:lnT>
                      <a:noFill/>
                    </a:lnT>
                    <a:lnB w="6350" cap="flat" cmpd="sng" algn="ctr">
                      <a:solidFill>
                        <a:srgbClr val="C0C0C0"/>
                      </a:solidFill>
                      <a:prstDash val="solid"/>
                      <a:round/>
                      <a:headEnd type="none" w="med" len="med"/>
                      <a:tailEnd type="none" w="med" len="med"/>
                    </a:lnB>
                    <a:solidFill>
                      <a:srgbClr val="D8D8D8"/>
                    </a:solidFill>
                  </a:tcPr>
                </a:tc>
                <a:extLst>
                  <a:ext uri="{0D108BD9-81ED-4DB2-BD59-A6C34878D82A}">
                    <a16:rowId xmlns:a16="http://schemas.microsoft.com/office/drawing/2014/main" val="10014"/>
                  </a:ext>
                </a:extLst>
              </a:tr>
              <a:tr h="157252">
                <a:tc>
                  <a:txBody>
                    <a:bodyPr/>
                    <a:lstStyle/>
                    <a:p>
                      <a:pPr algn="l" fontAlgn="b"/>
                      <a:r>
                        <a:rPr lang="en-IN" sz="500" b="0" i="0" u="none" strike="noStrike">
                          <a:solidFill>
                            <a:srgbClr val="000000"/>
                          </a:solidFill>
                          <a:effectLst/>
                          <a:latin typeface="Arial" panose="020B0604020202020204" pitchFamily="34" charset="0"/>
                        </a:rPr>
                        <a:t>Marketing and Promotion</a:t>
                      </a:r>
                    </a:p>
                  </a:txBody>
                  <a:tcPr marL="4765" marR="4765" marT="476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00"/>
                    </a:solidFill>
                  </a:tcPr>
                </a:tc>
                <a:tc>
                  <a:txBody>
                    <a:bodyPr/>
                    <a:lstStyle/>
                    <a:p>
                      <a:pPr algn="r" fontAlgn="b"/>
                      <a:r>
                        <a:rPr lang="en-IN" sz="500" b="1" i="0" u="none" strike="noStrike">
                          <a:solidFill>
                            <a:srgbClr val="000000"/>
                          </a:solidFill>
                          <a:effectLst/>
                          <a:latin typeface="Gill Sans" panose="020B0604020202020204" charset="0"/>
                        </a:rPr>
                        <a:t> ₹             20,000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20,000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20,000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20,000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20,000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20,000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20,000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20,000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20,000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20,000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20,000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20,000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l" fontAlgn="b"/>
                      <a:r>
                        <a:rPr lang="en-IN" sz="500" b="0" i="0" u="none" strike="noStrike">
                          <a:solidFill>
                            <a:srgbClr val="000000"/>
                          </a:solidFill>
                          <a:effectLst/>
                          <a:latin typeface="Arial" panose="020B0604020202020204" pitchFamily="34" charset="0"/>
                        </a:rPr>
                        <a:t> ₹           2,40,000 </a:t>
                      </a:r>
                    </a:p>
                  </a:txBody>
                  <a:tcPr marL="4765" marR="4765" marT="4765" marB="0" anchor="b">
                    <a:lnL w="6350" cap="flat" cmpd="sng" algn="ctr">
                      <a:solidFill>
                        <a:srgbClr val="000000"/>
                      </a:solidFill>
                      <a:prstDash val="solid"/>
                      <a:round/>
                      <a:headEnd type="none" w="med" len="med"/>
                      <a:tailEnd type="none" w="med" len="med"/>
                    </a:lnL>
                    <a:lnR>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D8D8D8"/>
                    </a:solidFill>
                  </a:tcPr>
                </a:tc>
                <a:extLst>
                  <a:ext uri="{0D108BD9-81ED-4DB2-BD59-A6C34878D82A}">
                    <a16:rowId xmlns:a16="http://schemas.microsoft.com/office/drawing/2014/main" val="10015"/>
                  </a:ext>
                </a:extLst>
              </a:tr>
              <a:tr h="157252">
                <a:tc>
                  <a:txBody>
                    <a:bodyPr/>
                    <a:lstStyle/>
                    <a:p>
                      <a:pPr algn="l" fontAlgn="b"/>
                      <a:r>
                        <a:rPr lang="en-IN" sz="500" b="0" i="0" u="none" strike="noStrike">
                          <a:solidFill>
                            <a:srgbClr val="000000"/>
                          </a:solidFill>
                          <a:effectLst/>
                          <a:latin typeface="Arial" panose="020B0604020202020204" pitchFamily="34" charset="0"/>
                        </a:rPr>
                        <a:t>Travel Cost</a:t>
                      </a:r>
                    </a:p>
                  </a:txBody>
                  <a:tcPr marL="4765" marR="4765" marT="476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00"/>
                    </a:solidFill>
                  </a:tcPr>
                </a:tc>
                <a:tc>
                  <a:txBody>
                    <a:bodyPr/>
                    <a:lstStyle/>
                    <a:p>
                      <a:pPr algn="r" fontAlgn="b"/>
                      <a:r>
                        <a:rPr lang="en-IN" sz="500" b="1" i="0" u="none" strike="noStrike">
                          <a:solidFill>
                            <a:srgbClr val="000000"/>
                          </a:solidFill>
                          <a:effectLst/>
                          <a:latin typeface="Gill Sans" panose="020B0604020202020204" charset="0"/>
                        </a:rPr>
                        <a:t> ₹             10,000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10,000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10,000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10,000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10,000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10,000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10,000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10,000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10,000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10,000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10,000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10,000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l" fontAlgn="b"/>
                      <a:r>
                        <a:rPr lang="en-IN" sz="500" b="0" i="0" u="none" strike="noStrike">
                          <a:solidFill>
                            <a:srgbClr val="000000"/>
                          </a:solidFill>
                          <a:effectLst/>
                          <a:latin typeface="Arial" panose="020B0604020202020204" pitchFamily="34" charset="0"/>
                        </a:rPr>
                        <a:t> ₹           1,20,000 </a:t>
                      </a:r>
                    </a:p>
                  </a:txBody>
                  <a:tcPr marL="4765" marR="4765" marT="4765" marB="0" anchor="b">
                    <a:lnL w="6350" cap="flat" cmpd="sng" algn="ctr">
                      <a:solidFill>
                        <a:srgbClr val="000000"/>
                      </a:solidFill>
                      <a:prstDash val="solid"/>
                      <a:round/>
                      <a:headEnd type="none" w="med" len="med"/>
                      <a:tailEnd type="none" w="med" len="med"/>
                    </a:lnL>
                    <a:lnR>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D8D8D8"/>
                    </a:solidFill>
                  </a:tcPr>
                </a:tc>
                <a:extLst>
                  <a:ext uri="{0D108BD9-81ED-4DB2-BD59-A6C34878D82A}">
                    <a16:rowId xmlns:a16="http://schemas.microsoft.com/office/drawing/2014/main" val="10016"/>
                  </a:ext>
                </a:extLst>
              </a:tr>
              <a:tr h="157252">
                <a:tc>
                  <a:txBody>
                    <a:bodyPr/>
                    <a:lstStyle/>
                    <a:p>
                      <a:pPr algn="l" fontAlgn="b"/>
                      <a:r>
                        <a:rPr lang="en-IN" sz="500" b="0" i="0" u="none" strike="noStrike">
                          <a:solidFill>
                            <a:srgbClr val="000000"/>
                          </a:solidFill>
                          <a:effectLst/>
                          <a:latin typeface="Arial" panose="020B0604020202020204" pitchFamily="34" charset="0"/>
                        </a:rPr>
                        <a:t>Electricity</a:t>
                      </a:r>
                    </a:p>
                  </a:txBody>
                  <a:tcPr marL="4765" marR="4765" marT="476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00"/>
                    </a:solidFill>
                  </a:tcPr>
                </a:tc>
                <a:tc>
                  <a:txBody>
                    <a:bodyPr/>
                    <a:lstStyle/>
                    <a:p>
                      <a:pPr algn="r" fontAlgn="b"/>
                      <a:r>
                        <a:rPr lang="en-IN" sz="500" b="1" i="0" u="none" strike="noStrike">
                          <a:solidFill>
                            <a:srgbClr val="000000"/>
                          </a:solidFill>
                          <a:effectLst/>
                          <a:latin typeface="Gill Sans" panose="020B0604020202020204" charset="0"/>
                        </a:rPr>
                        <a:t> ₹             10,000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10,000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10,000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10,000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10,000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10,000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10,000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10,000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10,000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10,000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10,000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10,000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l" fontAlgn="b"/>
                      <a:r>
                        <a:rPr lang="en-IN" sz="500" b="0" i="0" u="none" strike="noStrike">
                          <a:solidFill>
                            <a:srgbClr val="000000"/>
                          </a:solidFill>
                          <a:effectLst/>
                          <a:latin typeface="Arial" panose="020B0604020202020204" pitchFamily="34" charset="0"/>
                        </a:rPr>
                        <a:t> ₹           1,20,000 </a:t>
                      </a:r>
                    </a:p>
                  </a:txBody>
                  <a:tcPr marL="4765" marR="4765" marT="4765" marB="0" anchor="b">
                    <a:lnL w="6350" cap="flat" cmpd="sng" algn="ctr">
                      <a:solidFill>
                        <a:srgbClr val="000000"/>
                      </a:solidFill>
                      <a:prstDash val="solid"/>
                      <a:round/>
                      <a:headEnd type="none" w="med" len="med"/>
                      <a:tailEnd type="none" w="med" len="med"/>
                    </a:lnL>
                    <a:lnR>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D8D8D8"/>
                    </a:solidFill>
                  </a:tcPr>
                </a:tc>
                <a:extLst>
                  <a:ext uri="{0D108BD9-81ED-4DB2-BD59-A6C34878D82A}">
                    <a16:rowId xmlns:a16="http://schemas.microsoft.com/office/drawing/2014/main" val="10017"/>
                  </a:ext>
                </a:extLst>
              </a:tr>
              <a:tr h="157252">
                <a:tc>
                  <a:txBody>
                    <a:bodyPr/>
                    <a:lstStyle/>
                    <a:p>
                      <a:pPr algn="l" fontAlgn="b"/>
                      <a:r>
                        <a:rPr lang="en-IN" sz="500" b="0" i="0" u="none" strike="noStrike">
                          <a:solidFill>
                            <a:srgbClr val="000000"/>
                          </a:solidFill>
                          <a:effectLst/>
                          <a:latin typeface="Arial" panose="020B0604020202020204" pitchFamily="34" charset="0"/>
                        </a:rPr>
                        <a:t>Maintenance and repairs cost</a:t>
                      </a:r>
                    </a:p>
                  </a:txBody>
                  <a:tcPr marL="4765" marR="4765" marT="476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00"/>
                    </a:solidFill>
                  </a:tcPr>
                </a:tc>
                <a:tc>
                  <a:txBody>
                    <a:bodyPr/>
                    <a:lstStyle/>
                    <a:p>
                      <a:pPr algn="r" fontAlgn="b"/>
                      <a:r>
                        <a:rPr lang="en-IN" sz="500" b="1" i="0" u="none" strike="noStrike">
                          <a:solidFill>
                            <a:srgbClr val="000000"/>
                          </a:solidFill>
                          <a:effectLst/>
                          <a:latin typeface="Gill Sans" panose="020B0604020202020204" charset="0"/>
                        </a:rPr>
                        <a:t> ₹               5,000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5,000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5,000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5,000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5,000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5,000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5,000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5,000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5,000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5,000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5,000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5,000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l" fontAlgn="b"/>
                      <a:r>
                        <a:rPr lang="en-IN" sz="500" b="0" i="0" u="none" strike="noStrike">
                          <a:solidFill>
                            <a:srgbClr val="000000"/>
                          </a:solidFill>
                          <a:effectLst/>
                          <a:latin typeface="Arial" panose="020B0604020202020204" pitchFamily="34" charset="0"/>
                        </a:rPr>
                        <a:t> ₹             60,000 </a:t>
                      </a:r>
                    </a:p>
                  </a:txBody>
                  <a:tcPr marL="4765" marR="4765" marT="4765" marB="0" anchor="b">
                    <a:lnL w="6350" cap="flat" cmpd="sng" algn="ctr">
                      <a:solidFill>
                        <a:srgbClr val="000000"/>
                      </a:solidFill>
                      <a:prstDash val="solid"/>
                      <a:round/>
                      <a:headEnd type="none" w="med" len="med"/>
                      <a:tailEnd type="none" w="med" len="med"/>
                    </a:lnL>
                    <a:lnR>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D8D8D8"/>
                    </a:solidFill>
                  </a:tcPr>
                </a:tc>
                <a:extLst>
                  <a:ext uri="{0D108BD9-81ED-4DB2-BD59-A6C34878D82A}">
                    <a16:rowId xmlns:a16="http://schemas.microsoft.com/office/drawing/2014/main" val="10018"/>
                  </a:ext>
                </a:extLst>
              </a:tr>
              <a:tr h="157252">
                <a:tc>
                  <a:txBody>
                    <a:bodyPr/>
                    <a:lstStyle/>
                    <a:p>
                      <a:pPr algn="l" fontAlgn="b"/>
                      <a:r>
                        <a:rPr lang="en-IN" sz="500" b="0" i="0" u="none" strike="noStrike">
                          <a:solidFill>
                            <a:srgbClr val="000000"/>
                          </a:solidFill>
                          <a:effectLst/>
                          <a:latin typeface="Arial" panose="020B0604020202020204" pitchFamily="34" charset="0"/>
                        </a:rPr>
                        <a:t>Insurance and Rent</a:t>
                      </a:r>
                    </a:p>
                  </a:txBody>
                  <a:tcPr marL="4765" marR="4765" marT="476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00"/>
                    </a:solidFill>
                  </a:tcPr>
                </a:tc>
                <a:tc>
                  <a:txBody>
                    <a:bodyPr/>
                    <a:lstStyle/>
                    <a:p>
                      <a:pPr algn="r" fontAlgn="b"/>
                      <a:r>
                        <a:rPr lang="en-IN" sz="500" b="1" i="0" u="none" strike="noStrike">
                          <a:solidFill>
                            <a:srgbClr val="000000"/>
                          </a:solidFill>
                          <a:effectLst/>
                          <a:latin typeface="Gill Sans" panose="020B0604020202020204" charset="0"/>
                        </a:rPr>
                        <a:t> ₹             20,000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20,000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20,000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20,000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20,000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20,000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20,000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20,000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20,000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20,000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20,000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20,000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l" fontAlgn="b"/>
                      <a:r>
                        <a:rPr lang="en-IN" sz="500" b="0" i="0" u="none" strike="noStrike">
                          <a:solidFill>
                            <a:srgbClr val="000000"/>
                          </a:solidFill>
                          <a:effectLst/>
                          <a:latin typeface="Arial" panose="020B0604020202020204" pitchFamily="34" charset="0"/>
                        </a:rPr>
                        <a:t> ₹           2,40,000 </a:t>
                      </a:r>
                    </a:p>
                  </a:txBody>
                  <a:tcPr marL="4765" marR="4765" marT="4765" marB="0" anchor="b">
                    <a:lnL w="6350" cap="flat" cmpd="sng" algn="ctr">
                      <a:solidFill>
                        <a:srgbClr val="000000"/>
                      </a:solidFill>
                      <a:prstDash val="solid"/>
                      <a:round/>
                      <a:headEnd type="none" w="med" len="med"/>
                      <a:tailEnd type="none" w="med" len="med"/>
                    </a:lnL>
                    <a:lnR>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D8D8D8"/>
                    </a:solidFill>
                  </a:tcPr>
                </a:tc>
                <a:extLst>
                  <a:ext uri="{0D108BD9-81ED-4DB2-BD59-A6C34878D82A}">
                    <a16:rowId xmlns:a16="http://schemas.microsoft.com/office/drawing/2014/main" val="10019"/>
                  </a:ext>
                </a:extLst>
              </a:tr>
              <a:tr h="157252">
                <a:tc>
                  <a:txBody>
                    <a:bodyPr/>
                    <a:lstStyle/>
                    <a:p>
                      <a:pPr algn="l" fontAlgn="b"/>
                      <a:r>
                        <a:rPr lang="en-IN" sz="500" b="0" i="0" u="none" strike="noStrike">
                          <a:solidFill>
                            <a:srgbClr val="000000"/>
                          </a:solidFill>
                          <a:effectLst/>
                          <a:latin typeface="Arial" panose="020B0604020202020204" pitchFamily="34" charset="0"/>
                        </a:rPr>
                        <a:t>Renters' association &amp; Miscellaneous</a:t>
                      </a:r>
                    </a:p>
                  </a:txBody>
                  <a:tcPr marL="4765" marR="4765" marT="476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00"/>
                    </a:solidFill>
                  </a:tcPr>
                </a:tc>
                <a:tc>
                  <a:txBody>
                    <a:bodyPr/>
                    <a:lstStyle/>
                    <a:p>
                      <a:pPr algn="r" fontAlgn="b"/>
                      <a:r>
                        <a:rPr lang="en-IN" sz="500" b="1" i="0" u="none" strike="noStrike">
                          <a:solidFill>
                            <a:srgbClr val="000000"/>
                          </a:solidFill>
                          <a:effectLst/>
                          <a:latin typeface="Gill Sans" panose="020B0604020202020204" charset="0"/>
                        </a:rPr>
                        <a:t> ₹               7,000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7,000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7,000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7,000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7,000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7,000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7,000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7,000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7,000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7,000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7,000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r" fontAlgn="b"/>
                      <a:r>
                        <a:rPr lang="en-IN" sz="500" b="1" i="0" u="none" strike="noStrike">
                          <a:solidFill>
                            <a:srgbClr val="000000"/>
                          </a:solidFill>
                          <a:effectLst/>
                          <a:latin typeface="Gill Sans" panose="020B0604020202020204" charset="0"/>
                        </a:rPr>
                        <a:t> ₹                   7,000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E2F3"/>
                    </a:solidFill>
                  </a:tcPr>
                </a:tc>
                <a:tc>
                  <a:txBody>
                    <a:bodyPr/>
                    <a:lstStyle/>
                    <a:p>
                      <a:pPr algn="l" fontAlgn="b"/>
                      <a:r>
                        <a:rPr lang="en-IN" sz="500" b="0" i="0" u="none" strike="noStrike">
                          <a:solidFill>
                            <a:srgbClr val="000000"/>
                          </a:solidFill>
                          <a:effectLst/>
                          <a:latin typeface="Arial" panose="020B0604020202020204" pitchFamily="34" charset="0"/>
                        </a:rPr>
                        <a:t> ₹             84,000 </a:t>
                      </a:r>
                    </a:p>
                  </a:txBody>
                  <a:tcPr marL="4765" marR="4765" marT="4765" marB="0" anchor="b">
                    <a:lnL w="6350" cap="flat" cmpd="sng" algn="ctr">
                      <a:solidFill>
                        <a:srgbClr val="000000"/>
                      </a:solidFill>
                      <a:prstDash val="solid"/>
                      <a:round/>
                      <a:headEnd type="none" w="med" len="med"/>
                      <a:tailEnd type="none" w="med" len="med"/>
                    </a:lnL>
                    <a:lnR>
                      <a:noFill/>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D8D8D8"/>
                    </a:solidFill>
                  </a:tcPr>
                </a:tc>
                <a:extLst>
                  <a:ext uri="{0D108BD9-81ED-4DB2-BD59-A6C34878D82A}">
                    <a16:rowId xmlns:a16="http://schemas.microsoft.com/office/drawing/2014/main" val="10020"/>
                  </a:ext>
                </a:extLst>
              </a:tr>
              <a:tr h="157252">
                <a:tc>
                  <a:txBody>
                    <a:bodyPr/>
                    <a:lstStyle/>
                    <a:p>
                      <a:pPr algn="l" fontAlgn="b"/>
                      <a:r>
                        <a:rPr lang="en-IN" sz="500" b="1" i="0" u="none" strike="noStrike">
                          <a:solidFill>
                            <a:srgbClr val="000000"/>
                          </a:solidFill>
                          <a:effectLst/>
                          <a:latin typeface="Arial" panose="020B0604020202020204" pitchFamily="34" charset="0"/>
                        </a:rPr>
                        <a:t> Total Expenses </a:t>
                      </a:r>
                    </a:p>
                  </a:txBody>
                  <a:tcPr marL="4765" marR="4765" marT="4765" marB="0" anchor="b">
                    <a:lnL>
                      <a:noFill/>
                    </a:lnL>
                    <a:lnR w="6350" cap="flat" cmpd="sng" algn="ctr">
                      <a:solidFill>
                        <a:srgbClr val="000000"/>
                      </a:solidFill>
                      <a:prstDash val="solid"/>
                      <a:round/>
                      <a:headEnd type="none" w="med" len="med"/>
                      <a:tailEnd type="none" w="med" len="med"/>
                    </a:lnR>
                    <a:lnT>
                      <a:noFill/>
                    </a:lnT>
                    <a:lnB>
                      <a:noFill/>
                    </a:lnB>
                    <a:solidFill>
                      <a:srgbClr val="FFF58C"/>
                    </a:solidFill>
                  </a:tcPr>
                </a:tc>
                <a:tc>
                  <a:txBody>
                    <a:bodyPr/>
                    <a:lstStyle/>
                    <a:p>
                      <a:pPr algn="l" fontAlgn="b"/>
                      <a:r>
                        <a:rPr lang="en-IN" sz="500" b="1" i="0" u="none" strike="noStrike">
                          <a:solidFill>
                            <a:srgbClr val="000000"/>
                          </a:solidFill>
                          <a:effectLst/>
                          <a:latin typeface="Arial" panose="020B0604020202020204" pitchFamily="34" charset="0"/>
                        </a:rPr>
                        <a:t> ₹           1,02,000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l" fontAlgn="b"/>
                      <a:r>
                        <a:rPr lang="en-IN" sz="500" b="1" i="0" u="none" strike="noStrike">
                          <a:solidFill>
                            <a:srgbClr val="000000"/>
                          </a:solidFill>
                          <a:effectLst/>
                          <a:latin typeface="Arial" panose="020B0604020202020204" pitchFamily="34" charset="0"/>
                        </a:rPr>
                        <a:t> ₹           1,02,000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l" fontAlgn="b"/>
                      <a:r>
                        <a:rPr lang="en-IN" sz="500" b="1" i="0" u="none" strike="noStrike">
                          <a:solidFill>
                            <a:srgbClr val="000000"/>
                          </a:solidFill>
                          <a:effectLst/>
                          <a:latin typeface="Arial" panose="020B0604020202020204" pitchFamily="34" charset="0"/>
                        </a:rPr>
                        <a:t> ₹           1,02,000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l" fontAlgn="b"/>
                      <a:r>
                        <a:rPr lang="en-IN" sz="500" b="1" i="0" u="none" strike="noStrike">
                          <a:solidFill>
                            <a:srgbClr val="000000"/>
                          </a:solidFill>
                          <a:effectLst/>
                          <a:latin typeface="Arial" panose="020B0604020202020204" pitchFamily="34" charset="0"/>
                        </a:rPr>
                        <a:t> ₹           1,17,000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l" fontAlgn="b"/>
                      <a:r>
                        <a:rPr lang="en-IN" sz="500" b="1" i="0" u="none" strike="noStrike">
                          <a:solidFill>
                            <a:srgbClr val="000000"/>
                          </a:solidFill>
                          <a:effectLst/>
                          <a:latin typeface="Arial" panose="020B0604020202020204" pitchFamily="34" charset="0"/>
                        </a:rPr>
                        <a:t> ₹           1,17,000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l" fontAlgn="b"/>
                      <a:r>
                        <a:rPr lang="en-IN" sz="500" b="1" i="0" u="none" strike="noStrike">
                          <a:solidFill>
                            <a:srgbClr val="000000"/>
                          </a:solidFill>
                          <a:effectLst/>
                          <a:latin typeface="Arial" panose="020B0604020202020204" pitchFamily="34" charset="0"/>
                        </a:rPr>
                        <a:t> ₹           1,17,000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l" fontAlgn="b"/>
                      <a:r>
                        <a:rPr lang="en-IN" sz="500" b="1" i="0" u="none" strike="noStrike">
                          <a:solidFill>
                            <a:srgbClr val="000000"/>
                          </a:solidFill>
                          <a:effectLst/>
                          <a:latin typeface="Arial" panose="020B0604020202020204" pitchFamily="34" charset="0"/>
                        </a:rPr>
                        <a:t> ₹           1,27,000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l" fontAlgn="b"/>
                      <a:r>
                        <a:rPr lang="en-IN" sz="500" b="1" i="0" u="none" strike="noStrike">
                          <a:solidFill>
                            <a:srgbClr val="000000"/>
                          </a:solidFill>
                          <a:effectLst/>
                          <a:latin typeface="Arial" panose="020B0604020202020204" pitchFamily="34" charset="0"/>
                        </a:rPr>
                        <a:t> ₹           1,27,000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l" fontAlgn="b"/>
                      <a:r>
                        <a:rPr lang="en-IN" sz="500" b="1" i="0" u="none" strike="noStrike">
                          <a:solidFill>
                            <a:srgbClr val="000000"/>
                          </a:solidFill>
                          <a:effectLst/>
                          <a:latin typeface="Arial" panose="020B0604020202020204" pitchFamily="34" charset="0"/>
                        </a:rPr>
                        <a:t> ₹           1,27,000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l" fontAlgn="b"/>
                      <a:r>
                        <a:rPr lang="en-IN" sz="500" b="1" i="0" u="none" strike="noStrike">
                          <a:solidFill>
                            <a:srgbClr val="000000"/>
                          </a:solidFill>
                          <a:effectLst/>
                          <a:latin typeface="Arial" panose="020B0604020202020204" pitchFamily="34" charset="0"/>
                        </a:rPr>
                        <a:t> ₹           1,27,000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l" fontAlgn="b"/>
                      <a:r>
                        <a:rPr lang="en-IN" sz="500" b="1" i="0" u="none" strike="noStrike">
                          <a:solidFill>
                            <a:srgbClr val="000000"/>
                          </a:solidFill>
                          <a:effectLst/>
                          <a:latin typeface="Arial" panose="020B0604020202020204" pitchFamily="34" charset="0"/>
                        </a:rPr>
                        <a:t> ₹           1,27,000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l" fontAlgn="b"/>
                      <a:r>
                        <a:rPr lang="en-IN" sz="500" b="1" i="0" u="none" strike="noStrike">
                          <a:solidFill>
                            <a:srgbClr val="000000"/>
                          </a:solidFill>
                          <a:effectLst/>
                          <a:latin typeface="Arial" panose="020B0604020202020204" pitchFamily="34" charset="0"/>
                        </a:rPr>
                        <a:t> ₹              1,27,000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l" fontAlgn="b"/>
                      <a:r>
                        <a:rPr lang="en-IN" sz="500" b="1" i="0" u="none" strike="noStrike">
                          <a:solidFill>
                            <a:srgbClr val="000000"/>
                          </a:solidFill>
                          <a:effectLst/>
                          <a:latin typeface="Arial" panose="020B0604020202020204" pitchFamily="34" charset="0"/>
                        </a:rPr>
                        <a:t> ₹         14,19,000 </a:t>
                      </a:r>
                    </a:p>
                  </a:txBody>
                  <a:tcPr marL="4765" marR="4765" marT="4765" marB="0" anchor="b">
                    <a:lnL w="6350" cap="flat" cmpd="sng" algn="ctr">
                      <a:solidFill>
                        <a:srgbClr val="000000"/>
                      </a:solidFill>
                      <a:prstDash val="solid"/>
                      <a:round/>
                      <a:headEnd type="none" w="med" len="med"/>
                      <a:tailEnd type="none" w="med" len="med"/>
                    </a:lnL>
                    <a:lnR>
                      <a:noFill/>
                    </a:lnR>
                    <a:lnT w="6350" cap="flat" cmpd="sng" algn="ctr">
                      <a:solidFill>
                        <a:srgbClr val="C0C0C0"/>
                      </a:solidFill>
                      <a:prstDash val="solid"/>
                      <a:round/>
                      <a:headEnd type="none" w="med" len="med"/>
                      <a:tailEnd type="none" w="med" len="med"/>
                    </a:lnT>
                    <a:lnB>
                      <a:noFill/>
                    </a:lnB>
                    <a:solidFill>
                      <a:srgbClr val="D8D8D8"/>
                    </a:solidFill>
                  </a:tcPr>
                </a:tc>
                <a:extLst>
                  <a:ext uri="{0D108BD9-81ED-4DB2-BD59-A6C34878D82A}">
                    <a16:rowId xmlns:a16="http://schemas.microsoft.com/office/drawing/2014/main" val="10021"/>
                  </a:ext>
                </a:extLst>
              </a:tr>
              <a:tr h="196565">
                <a:tc>
                  <a:txBody>
                    <a:bodyPr/>
                    <a:lstStyle/>
                    <a:p>
                      <a:pPr algn="l" fontAlgn="b"/>
                      <a:r>
                        <a:rPr lang="en-IN" sz="600" b="1" i="0" u="none" strike="noStrike">
                          <a:solidFill>
                            <a:srgbClr val="000000"/>
                          </a:solidFill>
                          <a:effectLst/>
                          <a:latin typeface="Arial" panose="020B0604020202020204" pitchFamily="34" charset="0"/>
                        </a:rPr>
                        <a:t> Result </a:t>
                      </a:r>
                    </a:p>
                  </a:txBody>
                  <a:tcPr marL="4765" marR="4765" marT="4765" marB="0" anchor="b">
                    <a:lnL>
                      <a:noFill/>
                    </a:lnL>
                    <a:lnR>
                      <a:noFill/>
                    </a:lnR>
                    <a:lnT>
                      <a:noFill/>
                    </a:lnT>
                    <a:lnB>
                      <a:noFill/>
                    </a:lnB>
                    <a:solidFill>
                      <a:srgbClr val="FFFFFF"/>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500" b="0" i="0" u="none" strike="noStrike">
                          <a:solidFill>
                            <a:srgbClr val="000000"/>
                          </a:solidFill>
                          <a:effectLst/>
                          <a:latin typeface="Arial" panose="020B0604020202020204" pitchFamily="34" charset="0"/>
                        </a:rPr>
                        <a:t> </a:t>
                      </a:r>
                    </a:p>
                  </a:txBody>
                  <a:tcPr marL="4765" marR="4765" marT="476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500" b="1" i="0" u="none" strike="noStrike">
                          <a:solidFill>
                            <a:srgbClr val="000000"/>
                          </a:solidFill>
                          <a:effectLst/>
                          <a:latin typeface="Arial" panose="020B0604020202020204" pitchFamily="34" charset="0"/>
                        </a:rPr>
                        <a:t> </a:t>
                      </a:r>
                    </a:p>
                  </a:txBody>
                  <a:tcPr marL="4765" marR="4765" marT="4765" marB="0" anchor="b">
                    <a:lnL>
                      <a:noFill/>
                    </a:lnL>
                    <a:lnR>
                      <a:noFill/>
                    </a:lnR>
                    <a:lnT>
                      <a:noFill/>
                    </a:lnT>
                    <a:lnB>
                      <a:noFill/>
                    </a:lnB>
                    <a:solidFill>
                      <a:srgbClr val="FFFFFF"/>
                    </a:solidFill>
                  </a:tcPr>
                </a:tc>
                <a:extLst>
                  <a:ext uri="{0D108BD9-81ED-4DB2-BD59-A6C34878D82A}">
                    <a16:rowId xmlns:a16="http://schemas.microsoft.com/office/drawing/2014/main" val="10022"/>
                  </a:ext>
                </a:extLst>
              </a:tr>
              <a:tr h="157252">
                <a:tc>
                  <a:txBody>
                    <a:bodyPr/>
                    <a:lstStyle/>
                    <a:p>
                      <a:pPr algn="l" fontAlgn="b"/>
                      <a:r>
                        <a:rPr lang="en-IN" sz="500" b="1" i="0" u="none" strike="noStrike">
                          <a:solidFill>
                            <a:srgbClr val="000000"/>
                          </a:solidFill>
                          <a:effectLst/>
                          <a:latin typeface="Arial" panose="020B0604020202020204" pitchFamily="34" charset="0"/>
                        </a:rPr>
                        <a:t> Net Profit/Loss </a:t>
                      </a:r>
                    </a:p>
                  </a:txBody>
                  <a:tcPr marL="4765" marR="4765" marT="4765" marB="0" anchor="b">
                    <a:lnL>
                      <a:noFill/>
                    </a:lnL>
                    <a:lnR w="6350" cap="flat" cmpd="sng" algn="ctr">
                      <a:solidFill>
                        <a:srgbClr val="000000"/>
                      </a:solidFill>
                      <a:prstDash val="solid"/>
                      <a:round/>
                      <a:headEnd type="none" w="med" len="med"/>
                      <a:tailEnd type="none" w="med" len="med"/>
                    </a:lnR>
                    <a:lnT>
                      <a:noFill/>
                    </a:lnT>
                    <a:lnB>
                      <a:noFill/>
                    </a:lnB>
                    <a:solidFill>
                      <a:srgbClr val="FFF58C"/>
                    </a:solidFill>
                  </a:tcPr>
                </a:tc>
                <a:tc>
                  <a:txBody>
                    <a:bodyPr/>
                    <a:lstStyle/>
                    <a:p>
                      <a:pPr algn="l" fontAlgn="b"/>
                      <a:r>
                        <a:rPr lang="en-IN" sz="500" b="0" i="0" u="none" strike="noStrike">
                          <a:solidFill>
                            <a:srgbClr val="000000"/>
                          </a:solidFill>
                          <a:effectLst/>
                          <a:latin typeface="Arial" panose="020B0604020202020204" pitchFamily="34" charset="0"/>
                        </a:rPr>
                        <a:t> ₹            -85,500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D8D8D8"/>
                    </a:solidFill>
                  </a:tcPr>
                </a:tc>
                <a:tc>
                  <a:txBody>
                    <a:bodyPr/>
                    <a:lstStyle/>
                    <a:p>
                      <a:pPr algn="l" fontAlgn="b"/>
                      <a:r>
                        <a:rPr lang="en-IN" sz="500" b="0" i="0" u="none" strike="noStrike">
                          <a:solidFill>
                            <a:srgbClr val="000000"/>
                          </a:solidFill>
                          <a:effectLst/>
                          <a:latin typeface="Arial" panose="020B0604020202020204" pitchFamily="34" charset="0"/>
                        </a:rPr>
                        <a:t> ₹            -69,000 </a:t>
                      </a:r>
                    </a:p>
                  </a:txBody>
                  <a:tcPr marL="4765" marR="4765" marT="4765"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D8D8D8"/>
                    </a:solidFill>
                  </a:tcPr>
                </a:tc>
                <a:tc>
                  <a:txBody>
                    <a:bodyPr/>
                    <a:lstStyle/>
                    <a:p>
                      <a:pPr algn="l" fontAlgn="b"/>
                      <a:r>
                        <a:rPr lang="en-IN" sz="500" b="0" i="0" u="none" strike="noStrike">
                          <a:solidFill>
                            <a:srgbClr val="000000"/>
                          </a:solidFill>
                          <a:effectLst/>
                          <a:latin typeface="Arial" panose="020B0604020202020204" pitchFamily="34" charset="0"/>
                        </a:rPr>
                        <a:t> ₹            -52,500 </a:t>
                      </a:r>
                    </a:p>
                  </a:txBody>
                  <a:tcPr marL="4765" marR="4765" marT="4765"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D8D8D8"/>
                    </a:solidFill>
                  </a:tcPr>
                </a:tc>
                <a:tc>
                  <a:txBody>
                    <a:bodyPr/>
                    <a:lstStyle/>
                    <a:p>
                      <a:pPr algn="l" fontAlgn="b"/>
                      <a:r>
                        <a:rPr lang="en-IN" sz="500" b="0" i="0" u="none" strike="noStrike">
                          <a:solidFill>
                            <a:srgbClr val="000000"/>
                          </a:solidFill>
                          <a:effectLst/>
                          <a:latin typeface="Arial" panose="020B0604020202020204" pitchFamily="34" charset="0"/>
                        </a:rPr>
                        <a:t> ₹            -18,000 </a:t>
                      </a:r>
                    </a:p>
                  </a:txBody>
                  <a:tcPr marL="4765" marR="4765" marT="4765"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D8D8D8"/>
                    </a:solidFill>
                  </a:tcPr>
                </a:tc>
                <a:tc>
                  <a:txBody>
                    <a:bodyPr/>
                    <a:lstStyle/>
                    <a:p>
                      <a:pPr algn="l" fontAlgn="b"/>
                      <a:r>
                        <a:rPr lang="en-IN" sz="500" b="0" i="0" u="none" strike="noStrike">
                          <a:solidFill>
                            <a:srgbClr val="000000"/>
                          </a:solidFill>
                          <a:effectLst/>
                          <a:latin typeface="Arial" panose="020B0604020202020204" pitchFamily="34" charset="0"/>
                        </a:rPr>
                        <a:t> ₹             31,500 </a:t>
                      </a:r>
                    </a:p>
                  </a:txBody>
                  <a:tcPr marL="4765" marR="4765" marT="4765"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D8D8D8"/>
                    </a:solidFill>
                  </a:tcPr>
                </a:tc>
                <a:tc>
                  <a:txBody>
                    <a:bodyPr/>
                    <a:lstStyle/>
                    <a:p>
                      <a:pPr algn="l" fontAlgn="b"/>
                      <a:r>
                        <a:rPr lang="en-IN" sz="500" b="0" i="0" u="none" strike="noStrike">
                          <a:solidFill>
                            <a:srgbClr val="000000"/>
                          </a:solidFill>
                          <a:effectLst/>
                          <a:latin typeface="Arial" panose="020B0604020202020204" pitchFamily="34" charset="0"/>
                        </a:rPr>
                        <a:t> ₹             81,000 </a:t>
                      </a:r>
                    </a:p>
                  </a:txBody>
                  <a:tcPr marL="4765" marR="4765" marT="4765"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D8D8D8"/>
                    </a:solidFill>
                  </a:tcPr>
                </a:tc>
                <a:tc>
                  <a:txBody>
                    <a:bodyPr/>
                    <a:lstStyle/>
                    <a:p>
                      <a:pPr algn="l" fontAlgn="b"/>
                      <a:r>
                        <a:rPr lang="en-IN" sz="500" b="0" i="0" u="none" strike="noStrike">
                          <a:solidFill>
                            <a:srgbClr val="000000"/>
                          </a:solidFill>
                          <a:effectLst/>
                          <a:latin typeface="Arial" panose="020B0604020202020204" pitchFamily="34" charset="0"/>
                        </a:rPr>
                        <a:t> ₹           1,37,000 </a:t>
                      </a:r>
                    </a:p>
                  </a:txBody>
                  <a:tcPr marL="4765" marR="4765" marT="4765"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D8D8D8"/>
                    </a:solidFill>
                  </a:tcPr>
                </a:tc>
                <a:tc>
                  <a:txBody>
                    <a:bodyPr/>
                    <a:lstStyle/>
                    <a:p>
                      <a:pPr algn="l" fontAlgn="b"/>
                      <a:r>
                        <a:rPr lang="en-IN" sz="500" b="0" i="0" u="none" strike="noStrike">
                          <a:solidFill>
                            <a:srgbClr val="000000"/>
                          </a:solidFill>
                          <a:effectLst/>
                          <a:latin typeface="Arial" panose="020B0604020202020204" pitchFamily="34" charset="0"/>
                        </a:rPr>
                        <a:t> ₹           2,03,000 </a:t>
                      </a:r>
                    </a:p>
                  </a:txBody>
                  <a:tcPr marL="4765" marR="4765" marT="4765"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D8D8D8"/>
                    </a:solidFill>
                  </a:tcPr>
                </a:tc>
                <a:tc>
                  <a:txBody>
                    <a:bodyPr/>
                    <a:lstStyle/>
                    <a:p>
                      <a:pPr algn="l" fontAlgn="b"/>
                      <a:r>
                        <a:rPr lang="en-IN" sz="500" b="0" i="0" u="none" strike="noStrike">
                          <a:solidFill>
                            <a:srgbClr val="000000"/>
                          </a:solidFill>
                          <a:effectLst/>
                          <a:latin typeface="Arial" panose="020B0604020202020204" pitchFamily="34" charset="0"/>
                        </a:rPr>
                        <a:t> ₹           2,69,000 </a:t>
                      </a:r>
                    </a:p>
                  </a:txBody>
                  <a:tcPr marL="4765" marR="4765" marT="4765"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D8D8D8"/>
                    </a:solidFill>
                  </a:tcPr>
                </a:tc>
                <a:tc>
                  <a:txBody>
                    <a:bodyPr/>
                    <a:lstStyle/>
                    <a:p>
                      <a:pPr algn="l" fontAlgn="b"/>
                      <a:r>
                        <a:rPr lang="en-IN" sz="500" b="0" i="0" u="none" strike="noStrike">
                          <a:solidFill>
                            <a:srgbClr val="000000"/>
                          </a:solidFill>
                          <a:effectLst/>
                          <a:latin typeface="Arial" panose="020B0604020202020204" pitchFamily="34" charset="0"/>
                        </a:rPr>
                        <a:t> ₹           3,02,000 </a:t>
                      </a:r>
                    </a:p>
                  </a:txBody>
                  <a:tcPr marL="4765" marR="4765" marT="4765"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D8D8D8"/>
                    </a:solidFill>
                  </a:tcPr>
                </a:tc>
                <a:tc>
                  <a:txBody>
                    <a:bodyPr/>
                    <a:lstStyle/>
                    <a:p>
                      <a:pPr algn="l" fontAlgn="b"/>
                      <a:r>
                        <a:rPr lang="en-IN" sz="500" b="0" i="0" u="none" strike="noStrike">
                          <a:solidFill>
                            <a:srgbClr val="000000"/>
                          </a:solidFill>
                          <a:effectLst/>
                          <a:latin typeface="Arial" panose="020B0604020202020204" pitchFamily="34" charset="0"/>
                        </a:rPr>
                        <a:t> ₹           3,35,000 </a:t>
                      </a:r>
                    </a:p>
                  </a:txBody>
                  <a:tcPr marL="4765" marR="4765" marT="4765"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D8D8D8"/>
                    </a:solidFill>
                  </a:tcPr>
                </a:tc>
                <a:tc>
                  <a:txBody>
                    <a:bodyPr/>
                    <a:lstStyle/>
                    <a:p>
                      <a:pPr algn="l" fontAlgn="b"/>
                      <a:r>
                        <a:rPr lang="en-IN" sz="500" b="0" i="0" u="none" strike="noStrike">
                          <a:solidFill>
                            <a:srgbClr val="000000"/>
                          </a:solidFill>
                          <a:effectLst/>
                          <a:latin typeface="Arial" panose="020B0604020202020204" pitchFamily="34" charset="0"/>
                        </a:rPr>
                        <a:t> ₹              3,58,100 </a:t>
                      </a:r>
                    </a:p>
                  </a:txBody>
                  <a:tcPr marL="4765" marR="4765" marT="4765" marB="0" anchor="b">
                    <a:lnL w="6350" cap="flat" cmpd="sng" algn="ctr">
                      <a:solidFill>
                        <a:srgbClr val="96969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D8D8D8"/>
                    </a:solidFill>
                  </a:tcPr>
                </a:tc>
                <a:tc>
                  <a:txBody>
                    <a:bodyPr/>
                    <a:lstStyle/>
                    <a:p>
                      <a:pPr algn="l" fontAlgn="b"/>
                      <a:r>
                        <a:rPr lang="en-IN" sz="500" b="1" i="0" u="none" strike="noStrike">
                          <a:solidFill>
                            <a:srgbClr val="000000"/>
                          </a:solidFill>
                          <a:effectLst/>
                          <a:latin typeface="Arial" panose="020B0604020202020204" pitchFamily="34" charset="0"/>
                        </a:rPr>
                        <a:t> ₹         14,91,600 </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969696"/>
                      </a:solidFill>
                      <a:prstDash val="solid"/>
                      <a:round/>
                      <a:headEnd type="none" w="med" len="med"/>
                      <a:tailEnd type="none" w="med" len="med"/>
                    </a:lnR>
                    <a:lnT>
                      <a:noFill/>
                    </a:lnT>
                    <a:lnB>
                      <a:noFill/>
                    </a:lnB>
                    <a:solidFill>
                      <a:srgbClr val="D8D8D8"/>
                    </a:solidFill>
                  </a:tcPr>
                </a:tc>
                <a:extLst>
                  <a:ext uri="{0D108BD9-81ED-4DB2-BD59-A6C34878D82A}">
                    <a16:rowId xmlns:a16="http://schemas.microsoft.com/office/drawing/2014/main" val="10023"/>
                  </a:ext>
                </a:extLst>
              </a:tr>
              <a:tr h="81008">
                <a:tc>
                  <a:txBody>
                    <a:bodyPr/>
                    <a:lstStyle/>
                    <a:p>
                      <a:pPr algn="l" fontAlgn="b"/>
                      <a:r>
                        <a:rPr lang="en-IN" sz="500" b="1" i="0" u="none" strike="noStrike">
                          <a:solidFill>
                            <a:srgbClr val="000000"/>
                          </a:solidFill>
                          <a:effectLst/>
                          <a:latin typeface="Arial" panose="020B0604020202020204" pitchFamily="34" charset="0"/>
                        </a:rPr>
                        <a:t> Gross Profit Margin </a:t>
                      </a:r>
                    </a:p>
                  </a:txBody>
                  <a:tcPr marL="4765" marR="4765" marT="4765" marB="0" anchor="b">
                    <a:lnL>
                      <a:noFill/>
                    </a:lnL>
                    <a:lnR w="6350" cap="flat" cmpd="sng" algn="ctr">
                      <a:solidFill>
                        <a:srgbClr val="000000"/>
                      </a:solidFill>
                      <a:prstDash val="solid"/>
                      <a:round/>
                      <a:headEnd type="none" w="med" len="med"/>
                      <a:tailEnd type="none" w="med" len="med"/>
                    </a:lnR>
                    <a:lnT>
                      <a:noFill/>
                    </a:lnT>
                    <a:lnB>
                      <a:noFill/>
                    </a:lnB>
                    <a:solidFill>
                      <a:srgbClr val="FFF58C"/>
                    </a:solidFill>
                  </a:tcPr>
                </a:tc>
                <a:tc>
                  <a:txBody>
                    <a:bodyPr/>
                    <a:lstStyle/>
                    <a:p>
                      <a:pPr algn="r" fontAlgn="b"/>
                      <a:r>
                        <a:rPr lang="en-IN" sz="500" b="0" i="0" u="none" strike="noStrike">
                          <a:solidFill>
                            <a:srgbClr val="000000"/>
                          </a:solidFill>
                          <a:effectLst/>
                          <a:latin typeface="Arial" panose="020B0604020202020204" pitchFamily="34" charset="0"/>
                        </a:rPr>
                        <a:t>47%</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D8D8D8"/>
                    </a:solidFill>
                  </a:tcPr>
                </a:tc>
                <a:tc>
                  <a:txBody>
                    <a:bodyPr/>
                    <a:lstStyle/>
                    <a:p>
                      <a:pPr algn="r" fontAlgn="b"/>
                      <a:r>
                        <a:rPr lang="en-IN" sz="500" b="0" i="0" u="none" strike="noStrike">
                          <a:solidFill>
                            <a:srgbClr val="000000"/>
                          </a:solidFill>
                          <a:effectLst/>
                          <a:latin typeface="Arial" panose="020B0604020202020204" pitchFamily="34" charset="0"/>
                        </a:rPr>
                        <a:t>47%</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D8D8D8"/>
                    </a:solidFill>
                  </a:tcPr>
                </a:tc>
                <a:tc>
                  <a:txBody>
                    <a:bodyPr/>
                    <a:lstStyle/>
                    <a:p>
                      <a:pPr algn="r" fontAlgn="b"/>
                      <a:r>
                        <a:rPr lang="en-IN" sz="500" b="0" i="0" u="none" strike="noStrike">
                          <a:solidFill>
                            <a:srgbClr val="000000"/>
                          </a:solidFill>
                          <a:effectLst/>
                          <a:latin typeface="Arial" panose="020B0604020202020204" pitchFamily="34" charset="0"/>
                        </a:rPr>
                        <a:t>47%</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D8D8D8"/>
                    </a:solidFill>
                  </a:tcPr>
                </a:tc>
                <a:tc>
                  <a:txBody>
                    <a:bodyPr/>
                    <a:lstStyle/>
                    <a:p>
                      <a:pPr algn="r" fontAlgn="b"/>
                      <a:r>
                        <a:rPr lang="en-IN" sz="500" b="0" i="0" u="none" strike="noStrike">
                          <a:solidFill>
                            <a:srgbClr val="000000"/>
                          </a:solidFill>
                          <a:effectLst/>
                          <a:latin typeface="Arial" panose="020B0604020202020204" pitchFamily="34" charset="0"/>
                        </a:rPr>
                        <a:t>47%</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D8D8D8"/>
                    </a:solidFill>
                  </a:tcPr>
                </a:tc>
                <a:tc>
                  <a:txBody>
                    <a:bodyPr/>
                    <a:lstStyle/>
                    <a:p>
                      <a:pPr algn="r" fontAlgn="b"/>
                      <a:r>
                        <a:rPr lang="en-IN" sz="500" b="0" i="0" u="none" strike="noStrike">
                          <a:solidFill>
                            <a:srgbClr val="000000"/>
                          </a:solidFill>
                          <a:effectLst/>
                          <a:latin typeface="Arial" panose="020B0604020202020204" pitchFamily="34" charset="0"/>
                        </a:rPr>
                        <a:t>47%</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D8D8D8"/>
                    </a:solidFill>
                  </a:tcPr>
                </a:tc>
                <a:tc>
                  <a:txBody>
                    <a:bodyPr/>
                    <a:lstStyle/>
                    <a:p>
                      <a:pPr algn="r" fontAlgn="b"/>
                      <a:r>
                        <a:rPr lang="en-IN" sz="500" b="0" i="0" u="none" strike="noStrike">
                          <a:solidFill>
                            <a:srgbClr val="000000"/>
                          </a:solidFill>
                          <a:effectLst/>
                          <a:latin typeface="Arial" panose="020B0604020202020204" pitchFamily="34" charset="0"/>
                        </a:rPr>
                        <a:t>47%</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D8D8D8"/>
                    </a:solidFill>
                  </a:tcPr>
                </a:tc>
                <a:tc>
                  <a:txBody>
                    <a:bodyPr/>
                    <a:lstStyle/>
                    <a:p>
                      <a:pPr algn="r" fontAlgn="b"/>
                      <a:r>
                        <a:rPr lang="en-IN" sz="500" b="0" i="0" u="none" strike="noStrike">
                          <a:solidFill>
                            <a:srgbClr val="000000"/>
                          </a:solidFill>
                          <a:effectLst/>
                          <a:latin typeface="Arial" panose="020B0604020202020204" pitchFamily="34" charset="0"/>
                        </a:rPr>
                        <a:t>47%</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D8D8D8"/>
                    </a:solidFill>
                  </a:tcPr>
                </a:tc>
                <a:tc>
                  <a:txBody>
                    <a:bodyPr/>
                    <a:lstStyle/>
                    <a:p>
                      <a:pPr algn="r" fontAlgn="b"/>
                      <a:r>
                        <a:rPr lang="en-IN" sz="500" b="0" i="0" u="none" strike="noStrike">
                          <a:solidFill>
                            <a:srgbClr val="000000"/>
                          </a:solidFill>
                          <a:effectLst/>
                          <a:latin typeface="Arial" panose="020B0604020202020204" pitchFamily="34" charset="0"/>
                        </a:rPr>
                        <a:t>47%</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D8D8D8"/>
                    </a:solidFill>
                  </a:tcPr>
                </a:tc>
                <a:tc>
                  <a:txBody>
                    <a:bodyPr/>
                    <a:lstStyle/>
                    <a:p>
                      <a:pPr algn="r" fontAlgn="b"/>
                      <a:r>
                        <a:rPr lang="en-IN" sz="500" b="0" i="0" u="none" strike="noStrike">
                          <a:solidFill>
                            <a:srgbClr val="000000"/>
                          </a:solidFill>
                          <a:effectLst/>
                          <a:latin typeface="Arial" panose="020B0604020202020204" pitchFamily="34" charset="0"/>
                        </a:rPr>
                        <a:t>47%</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D8D8D8"/>
                    </a:solidFill>
                  </a:tcPr>
                </a:tc>
                <a:tc>
                  <a:txBody>
                    <a:bodyPr/>
                    <a:lstStyle/>
                    <a:p>
                      <a:pPr algn="r" fontAlgn="b"/>
                      <a:r>
                        <a:rPr lang="en-IN" sz="500" b="0" i="0" u="none" strike="noStrike">
                          <a:solidFill>
                            <a:srgbClr val="000000"/>
                          </a:solidFill>
                          <a:effectLst/>
                          <a:latin typeface="Arial" panose="020B0604020202020204" pitchFamily="34" charset="0"/>
                        </a:rPr>
                        <a:t>47%</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D8D8D8"/>
                    </a:solidFill>
                  </a:tcPr>
                </a:tc>
                <a:tc>
                  <a:txBody>
                    <a:bodyPr/>
                    <a:lstStyle/>
                    <a:p>
                      <a:pPr algn="r" fontAlgn="b"/>
                      <a:r>
                        <a:rPr lang="en-IN" sz="500" b="0" i="0" u="none" strike="noStrike">
                          <a:solidFill>
                            <a:srgbClr val="000000"/>
                          </a:solidFill>
                          <a:effectLst/>
                          <a:latin typeface="Arial" panose="020B0604020202020204" pitchFamily="34" charset="0"/>
                        </a:rPr>
                        <a:t>47%</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D8D8D8"/>
                    </a:solidFill>
                  </a:tcPr>
                </a:tc>
                <a:tc>
                  <a:txBody>
                    <a:bodyPr/>
                    <a:lstStyle/>
                    <a:p>
                      <a:pPr algn="r" fontAlgn="b"/>
                      <a:r>
                        <a:rPr lang="en-IN" sz="500" b="0" i="0" u="none" strike="noStrike">
                          <a:solidFill>
                            <a:srgbClr val="000000"/>
                          </a:solidFill>
                          <a:effectLst/>
                          <a:latin typeface="Arial" panose="020B0604020202020204" pitchFamily="34" charset="0"/>
                        </a:rPr>
                        <a:t>47%</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D8D8D8"/>
                    </a:solidFill>
                  </a:tcPr>
                </a:tc>
                <a:tc>
                  <a:txBody>
                    <a:bodyPr/>
                    <a:lstStyle/>
                    <a:p>
                      <a:pPr algn="r" fontAlgn="b"/>
                      <a:r>
                        <a:rPr lang="en-IN" sz="500" b="1" i="0" u="none" strike="noStrike">
                          <a:solidFill>
                            <a:srgbClr val="000000"/>
                          </a:solidFill>
                          <a:effectLst/>
                          <a:latin typeface="Arial" panose="020B0604020202020204" pitchFamily="34" charset="0"/>
                        </a:rPr>
                        <a:t>47%</a:t>
                      </a:r>
                    </a:p>
                  </a:txBody>
                  <a:tcPr marL="4765" marR="4765" marT="4765" marB="0" anchor="b">
                    <a:lnL w="6350" cap="flat" cmpd="sng" algn="ctr">
                      <a:solidFill>
                        <a:srgbClr val="969696"/>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24"/>
                  </a:ext>
                </a:extLst>
              </a:tr>
              <a:tr h="101261">
                <a:tc>
                  <a:txBody>
                    <a:bodyPr/>
                    <a:lstStyle/>
                    <a:p>
                      <a:pPr algn="l" fontAlgn="b"/>
                      <a:r>
                        <a:rPr lang="en-IN" sz="500" b="1" i="0" u="none" strike="noStrike">
                          <a:solidFill>
                            <a:srgbClr val="000000"/>
                          </a:solidFill>
                          <a:effectLst/>
                          <a:latin typeface="Arial" panose="020B0604020202020204" pitchFamily="34" charset="0"/>
                        </a:rPr>
                        <a:t> Net Profit Margin </a:t>
                      </a:r>
                    </a:p>
                  </a:txBody>
                  <a:tcPr marL="4765" marR="4765" marT="4765" marB="0" anchor="b">
                    <a:lnL>
                      <a:noFill/>
                    </a:lnL>
                    <a:lnR w="6350" cap="flat" cmpd="sng" algn="ctr">
                      <a:solidFill>
                        <a:srgbClr val="000000"/>
                      </a:solidFill>
                      <a:prstDash val="solid"/>
                      <a:round/>
                      <a:headEnd type="none" w="med" len="med"/>
                      <a:tailEnd type="none" w="med" len="med"/>
                    </a:lnR>
                    <a:lnT>
                      <a:noFill/>
                    </a:lnT>
                    <a:lnB>
                      <a:noFill/>
                    </a:lnB>
                    <a:solidFill>
                      <a:srgbClr val="FFF58C"/>
                    </a:solidFill>
                  </a:tcPr>
                </a:tc>
                <a:tc>
                  <a:txBody>
                    <a:bodyPr/>
                    <a:lstStyle/>
                    <a:p>
                      <a:pPr algn="r" fontAlgn="b"/>
                      <a:r>
                        <a:rPr lang="en-IN" sz="500" b="0" i="0" u="none" strike="noStrike">
                          <a:solidFill>
                            <a:srgbClr val="000000"/>
                          </a:solidFill>
                          <a:effectLst/>
                          <a:latin typeface="Arial" panose="020B0604020202020204" pitchFamily="34" charset="0"/>
                        </a:rPr>
                        <a:t>-244%</a:t>
                      </a:r>
                    </a:p>
                  </a:txBody>
                  <a:tcPr marL="4765" marR="4765" marT="4765" marB="0" anchor="b">
                    <a:lnL w="6350" cap="flat" cmpd="sng" algn="ctr">
                      <a:solidFill>
                        <a:srgbClr val="000000"/>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r" fontAlgn="b"/>
                      <a:r>
                        <a:rPr lang="en-IN" sz="500" b="0" i="0" u="none" strike="noStrike">
                          <a:solidFill>
                            <a:srgbClr val="000000"/>
                          </a:solidFill>
                          <a:effectLst/>
                          <a:latin typeface="Arial" panose="020B0604020202020204" pitchFamily="34" charset="0"/>
                        </a:rPr>
                        <a:t>-99%</a:t>
                      </a:r>
                    </a:p>
                  </a:txBody>
                  <a:tcPr marL="4765" marR="4765" marT="4765"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r" fontAlgn="b"/>
                      <a:r>
                        <a:rPr lang="en-IN" sz="500" b="0" i="0" u="none" strike="noStrike">
                          <a:solidFill>
                            <a:srgbClr val="000000"/>
                          </a:solidFill>
                          <a:effectLst/>
                          <a:latin typeface="Arial" panose="020B0604020202020204" pitchFamily="34" charset="0"/>
                        </a:rPr>
                        <a:t>-50%</a:t>
                      </a:r>
                    </a:p>
                  </a:txBody>
                  <a:tcPr marL="4765" marR="4765" marT="4765"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r" fontAlgn="b"/>
                      <a:r>
                        <a:rPr lang="en-IN" sz="500" b="0" i="0" u="none" strike="noStrike">
                          <a:solidFill>
                            <a:srgbClr val="000000"/>
                          </a:solidFill>
                          <a:effectLst/>
                          <a:latin typeface="Arial" panose="020B0604020202020204" pitchFamily="34" charset="0"/>
                        </a:rPr>
                        <a:t>-9%</a:t>
                      </a:r>
                    </a:p>
                  </a:txBody>
                  <a:tcPr marL="4765" marR="4765" marT="4765"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r" fontAlgn="b"/>
                      <a:r>
                        <a:rPr lang="en-IN" sz="500" b="0" i="0" u="none" strike="noStrike">
                          <a:solidFill>
                            <a:srgbClr val="000000"/>
                          </a:solidFill>
                          <a:effectLst/>
                          <a:latin typeface="Arial" panose="020B0604020202020204" pitchFamily="34" charset="0"/>
                        </a:rPr>
                        <a:t>10%</a:t>
                      </a:r>
                    </a:p>
                  </a:txBody>
                  <a:tcPr marL="4765" marR="4765" marT="4765"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r" fontAlgn="b"/>
                      <a:r>
                        <a:rPr lang="en-IN" sz="500" b="0" i="0" u="none" strike="noStrike">
                          <a:solidFill>
                            <a:srgbClr val="000000"/>
                          </a:solidFill>
                          <a:effectLst/>
                          <a:latin typeface="Arial" panose="020B0604020202020204" pitchFamily="34" charset="0"/>
                        </a:rPr>
                        <a:t>19%</a:t>
                      </a:r>
                    </a:p>
                  </a:txBody>
                  <a:tcPr marL="4765" marR="4765" marT="4765"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r" fontAlgn="b"/>
                      <a:r>
                        <a:rPr lang="en-IN" sz="500" b="0" i="0" u="none" strike="noStrike">
                          <a:solidFill>
                            <a:srgbClr val="000000"/>
                          </a:solidFill>
                          <a:effectLst/>
                          <a:latin typeface="Arial" panose="020B0604020202020204" pitchFamily="34" charset="0"/>
                        </a:rPr>
                        <a:t>24%</a:t>
                      </a:r>
                    </a:p>
                  </a:txBody>
                  <a:tcPr marL="4765" marR="4765" marT="4765"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r" fontAlgn="b"/>
                      <a:r>
                        <a:rPr lang="en-IN" sz="500" b="0" i="0" u="none" strike="noStrike">
                          <a:solidFill>
                            <a:srgbClr val="000000"/>
                          </a:solidFill>
                          <a:effectLst/>
                          <a:latin typeface="Arial" panose="020B0604020202020204" pitchFamily="34" charset="0"/>
                        </a:rPr>
                        <a:t>29%</a:t>
                      </a:r>
                    </a:p>
                  </a:txBody>
                  <a:tcPr marL="4765" marR="4765" marT="4765"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r" fontAlgn="b"/>
                      <a:r>
                        <a:rPr lang="en-IN" sz="500" b="0" i="0" u="none" strike="noStrike">
                          <a:solidFill>
                            <a:srgbClr val="000000"/>
                          </a:solidFill>
                          <a:effectLst/>
                          <a:latin typeface="Arial" panose="020B0604020202020204" pitchFamily="34" charset="0"/>
                        </a:rPr>
                        <a:t>32%</a:t>
                      </a:r>
                    </a:p>
                  </a:txBody>
                  <a:tcPr marL="4765" marR="4765" marT="4765"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r" fontAlgn="b"/>
                      <a:r>
                        <a:rPr lang="en-IN" sz="500" b="0" i="0" u="none" strike="noStrike">
                          <a:solidFill>
                            <a:srgbClr val="000000"/>
                          </a:solidFill>
                          <a:effectLst/>
                          <a:latin typeface="Arial" panose="020B0604020202020204" pitchFamily="34" charset="0"/>
                        </a:rPr>
                        <a:t>33%</a:t>
                      </a:r>
                    </a:p>
                  </a:txBody>
                  <a:tcPr marL="4765" marR="4765" marT="4765"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r" fontAlgn="b"/>
                      <a:r>
                        <a:rPr lang="en-IN" sz="500" b="0" i="0" u="none" strike="noStrike">
                          <a:solidFill>
                            <a:srgbClr val="000000"/>
                          </a:solidFill>
                          <a:effectLst/>
                          <a:latin typeface="Arial" panose="020B0604020202020204" pitchFamily="34" charset="0"/>
                        </a:rPr>
                        <a:t>34%</a:t>
                      </a:r>
                    </a:p>
                  </a:txBody>
                  <a:tcPr marL="4765" marR="4765" marT="4765"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r" fontAlgn="b"/>
                      <a:r>
                        <a:rPr lang="en-IN" sz="500" b="0" i="0" u="none" strike="noStrike">
                          <a:solidFill>
                            <a:srgbClr val="000000"/>
                          </a:solidFill>
                          <a:effectLst/>
                          <a:latin typeface="Arial" panose="020B0604020202020204" pitchFamily="34" charset="0"/>
                        </a:rPr>
                        <a:t>35%</a:t>
                      </a:r>
                    </a:p>
                  </a:txBody>
                  <a:tcPr marL="4765" marR="4765" marT="4765" marB="0" anchor="b">
                    <a:lnL w="6350" cap="flat" cmpd="sng" algn="ctr">
                      <a:solidFill>
                        <a:srgbClr val="96969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r" fontAlgn="b"/>
                      <a:r>
                        <a:rPr lang="en-IN" sz="500" b="1" i="0" u="none" strike="noStrike" dirty="0">
                          <a:solidFill>
                            <a:srgbClr val="000000"/>
                          </a:solidFill>
                          <a:effectLst/>
                          <a:latin typeface="Arial" panose="020B0604020202020204" pitchFamily="34" charset="0"/>
                        </a:rPr>
                        <a:t>24%</a:t>
                      </a:r>
                    </a:p>
                  </a:txBody>
                  <a:tcPr marL="4765" marR="4765" marT="476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25"/>
                  </a:ext>
                </a:extLst>
              </a:tr>
            </a:tbl>
          </a:graphicData>
        </a:graphic>
      </p:graphicFrame>
    </p:spTree>
    <p:extLst>
      <p:ext uri="{BB962C8B-B14F-4D97-AF65-F5344CB8AC3E}">
        <p14:creationId xmlns:p14="http://schemas.microsoft.com/office/powerpoint/2010/main" val="20025375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35099" y="267866"/>
            <a:ext cx="4513789" cy="646247"/>
          </a:xfrm>
          <a:prstGeom prst="rect">
            <a:avLst/>
          </a:prstGeom>
        </p:spPr>
        <p:txBody>
          <a:bodyPr wrap="none">
            <a:spAutoFit/>
          </a:bodyPr>
          <a:lstStyle/>
          <a:p>
            <a:r>
              <a:rPr lang="en-US" sz="3600" dirty="0"/>
              <a:t>Forecast Cash Flow</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47138" y="86991"/>
            <a:ext cx="1352734" cy="843326"/>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151642958"/>
              </p:ext>
            </p:extLst>
          </p:nvPr>
        </p:nvGraphicFramePr>
        <p:xfrm>
          <a:off x="262880" y="1600200"/>
          <a:ext cx="11547329" cy="3721134"/>
        </p:xfrm>
        <a:graphic>
          <a:graphicData uri="http://schemas.openxmlformats.org/drawingml/2006/table">
            <a:tbl>
              <a:tblPr/>
              <a:tblGrid>
                <a:gridCol w="1597361">
                  <a:extLst>
                    <a:ext uri="{9D8B030D-6E8A-4147-A177-3AD203B41FA5}">
                      <a16:colId xmlns:a16="http://schemas.microsoft.com/office/drawing/2014/main" val="20000"/>
                    </a:ext>
                  </a:extLst>
                </a:gridCol>
                <a:gridCol w="829164">
                  <a:extLst>
                    <a:ext uri="{9D8B030D-6E8A-4147-A177-3AD203B41FA5}">
                      <a16:colId xmlns:a16="http://schemas.microsoft.com/office/drawing/2014/main" val="20001"/>
                    </a:ext>
                  </a:extLst>
                </a:gridCol>
                <a:gridCol w="829164">
                  <a:extLst>
                    <a:ext uri="{9D8B030D-6E8A-4147-A177-3AD203B41FA5}">
                      <a16:colId xmlns:a16="http://schemas.microsoft.com/office/drawing/2014/main" val="20002"/>
                    </a:ext>
                  </a:extLst>
                </a:gridCol>
                <a:gridCol w="829164">
                  <a:extLst>
                    <a:ext uri="{9D8B030D-6E8A-4147-A177-3AD203B41FA5}">
                      <a16:colId xmlns:a16="http://schemas.microsoft.com/office/drawing/2014/main" val="20003"/>
                    </a:ext>
                  </a:extLst>
                </a:gridCol>
                <a:gridCol w="829164">
                  <a:extLst>
                    <a:ext uri="{9D8B030D-6E8A-4147-A177-3AD203B41FA5}">
                      <a16:colId xmlns:a16="http://schemas.microsoft.com/office/drawing/2014/main" val="20004"/>
                    </a:ext>
                  </a:extLst>
                </a:gridCol>
                <a:gridCol w="829164">
                  <a:extLst>
                    <a:ext uri="{9D8B030D-6E8A-4147-A177-3AD203B41FA5}">
                      <a16:colId xmlns:a16="http://schemas.microsoft.com/office/drawing/2014/main" val="20005"/>
                    </a:ext>
                  </a:extLst>
                </a:gridCol>
                <a:gridCol w="829164">
                  <a:extLst>
                    <a:ext uri="{9D8B030D-6E8A-4147-A177-3AD203B41FA5}">
                      <a16:colId xmlns:a16="http://schemas.microsoft.com/office/drawing/2014/main" val="20006"/>
                    </a:ext>
                  </a:extLst>
                </a:gridCol>
                <a:gridCol w="829164">
                  <a:extLst>
                    <a:ext uri="{9D8B030D-6E8A-4147-A177-3AD203B41FA5}">
                      <a16:colId xmlns:a16="http://schemas.microsoft.com/office/drawing/2014/main" val="20007"/>
                    </a:ext>
                  </a:extLst>
                </a:gridCol>
                <a:gridCol w="829164">
                  <a:extLst>
                    <a:ext uri="{9D8B030D-6E8A-4147-A177-3AD203B41FA5}">
                      <a16:colId xmlns:a16="http://schemas.microsoft.com/office/drawing/2014/main" val="20008"/>
                    </a:ext>
                  </a:extLst>
                </a:gridCol>
                <a:gridCol w="829164">
                  <a:extLst>
                    <a:ext uri="{9D8B030D-6E8A-4147-A177-3AD203B41FA5}">
                      <a16:colId xmlns:a16="http://schemas.microsoft.com/office/drawing/2014/main" val="20009"/>
                    </a:ext>
                  </a:extLst>
                </a:gridCol>
                <a:gridCol w="829164">
                  <a:extLst>
                    <a:ext uri="{9D8B030D-6E8A-4147-A177-3AD203B41FA5}">
                      <a16:colId xmlns:a16="http://schemas.microsoft.com/office/drawing/2014/main" val="20010"/>
                    </a:ext>
                  </a:extLst>
                </a:gridCol>
                <a:gridCol w="829164">
                  <a:extLst>
                    <a:ext uri="{9D8B030D-6E8A-4147-A177-3AD203B41FA5}">
                      <a16:colId xmlns:a16="http://schemas.microsoft.com/office/drawing/2014/main" val="20011"/>
                    </a:ext>
                  </a:extLst>
                </a:gridCol>
                <a:gridCol w="829164">
                  <a:extLst>
                    <a:ext uri="{9D8B030D-6E8A-4147-A177-3AD203B41FA5}">
                      <a16:colId xmlns:a16="http://schemas.microsoft.com/office/drawing/2014/main" val="20012"/>
                    </a:ext>
                  </a:extLst>
                </a:gridCol>
              </a:tblGrid>
              <a:tr h="254050">
                <a:tc>
                  <a:txBody>
                    <a:bodyPr/>
                    <a:lstStyle/>
                    <a:p>
                      <a:pPr algn="l" fontAlgn="ctr"/>
                      <a:r>
                        <a:rPr lang="en-IN" sz="1400" b="1" i="0" u="none" strike="noStrike">
                          <a:solidFill>
                            <a:srgbClr val="000000"/>
                          </a:solidFill>
                          <a:effectLst/>
                          <a:latin typeface="Arial" panose="020B0604020202020204" pitchFamily="34" charset="0"/>
                        </a:rPr>
                        <a:t>Cash flow forecast</a:t>
                      </a:r>
                    </a:p>
                  </a:txBody>
                  <a:tcPr marL="5668" marR="5668" marT="5668"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IN" sz="1050" b="0" i="0" u="none" strike="noStrike">
                          <a:solidFill>
                            <a:srgbClr val="000000"/>
                          </a:solidFill>
                          <a:effectLst/>
                          <a:latin typeface="Arial" panose="020B0604020202020204" pitchFamily="34" charset="0"/>
                        </a:rPr>
                        <a:t> </a:t>
                      </a:r>
                    </a:p>
                  </a:txBody>
                  <a:tcPr marL="5668" marR="5668" marT="5668" marB="0"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IN" sz="1050" b="0" i="0" u="none" strike="noStrike">
                          <a:solidFill>
                            <a:srgbClr val="000000"/>
                          </a:solidFill>
                          <a:effectLst/>
                          <a:latin typeface="Arial" panose="020B0604020202020204" pitchFamily="34" charset="0"/>
                        </a:rPr>
                        <a:t> </a:t>
                      </a:r>
                    </a:p>
                  </a:txBody>
                  <a:tcPr marL="5668" marR="5668" marT="5668" marB="0"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IN" sz="1050" b="0" i="0" u="none" strike="noStrike">
                          <a:solidFill>
                            <a:srgbClr val="000000"/>
                          </a:solidFill>
                          <a:effectLst/>
                          <a:latin typeface="Arial" panose="020B0604020202020204" pitchFamily="34" charset="0"/>
                        </a:rPr>
                        <a:t> </a:t>
                      </a:r>
                    </a:p>
                  </a:txBody>
                  <a:tcPr marL="5668" marR="5668" marT="5668" marB="0"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IN" sz="1050" b="0" i="0" u="none" strike="noStrike">
                          <a:solidFill>
                            <a:srgbClr val="000000"/>
                          </a:solidFill>
                          <a:effectLst/>
                          <a:latin typeface="Arial" panose="020B0604020202020204" pitchFamily="34" charset="0"/>
                        </a:rPr>
                        <a:t> </a:t>
                      </a:r>
                    </a:p>
                  </a:txBody>
                  <a:tcPr marL="5668" marR="5668" marT="5668" marB="0"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IN" sz="1050" b="0" i="0" u="none" strike="noStrike">
                          <a:solidFill>
                            <a:srgbClr val="000000"/>
                          </a:solidFill>
                          <a:effectLst/>
                          <a:latin typeface="Arial" panose="020B0604020202020204" pitchFamily="34" charset="0"/>
                        </a:rPr>
                        <a:t> </a:t>
                      </a:r>
                    </a:p>
                  </a:txBody>
                  <a:tcPr marL="5668" marR="5668" marT="5668" marB="0"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IN" sz="1050" b="0" i="0" u="none" strike="noStrike">
                          <a:solidFill>
                            <a:srgbClr val="000000"/>
                          </a:solidFill>
                          <a:effectLst/>
                          <a:latin typeface="Arial" panose="020B0604020202020204" pitchFamily="34" charset="0"/>
                        </a:rPr>
                        <a:t> </a:t>
                      </a:r>
                    </a:p>
                  </a:txBody>
                  <a:tcPr marL="5668" marR="5668" marT="5668" marB="0"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IN" sz="1050" b="0" i="0" u="none" strike="noStrike">
                          <a:solidFill>
                            <a:srgbClr val="000000"/>
                          </a:solidFill>
                          <a:effectLst/>
                          <a:latin typeface="Arial" panose="020B0604020202020204" pitchFamily="34" charset="0"/>
                        </a:rPr>
                        <a:t> </a:t>
                      </a:r>
                    </a:p>
                  </a:txBody>
                  <a:tcPr marL="5668" marR="5668" marT="5668" marB="0"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IN" sz="1050" b="0" i="0" u="none" strike="noStrike">
                          <a:solidFill>
                            <a:srgbClr val="000000"/>
                          </a:solidFill>
                          <a:effectLst/>
                          <a:latin typeface="Arial" panose="020B0604020202020204" pitchFamily="34" charset="0"/>
                        </a:rPr>
                        <a:t> </a:t>
                      </a:r>
                    </a:p>
                  </a:txBody>
                  <a:tcPr marL="5668" marR="5668" marT="5668" marB="0"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IN" sz="1050" b="0" i="0" u="none" strike="noStrike">
                          <a:solidFill>
                            <a:srgbClr val="000000"/>
                          </a:solidFill>
                          <a:effectLst/>
                          <a:latin typeface="Arial" panose="020B0604020202020204" pitchFamily="34" charset="0"/>
                        </a:rPr>
                        <a:t> </a:t>
                      </a:r>
                    </a:p>
                  </a:txBody>
                  <a:tcPr marL="5668" marR="5668" marT="5668" marB="0"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IN" sz="1050" b="0" i="0" u="none" strike="noStrike">
                          <a:solidFill>
                            <a:srgbClr val="000000"/>
                          </a:solidFill>
                          <a:effectLst/>
                          <a:latin typeface="Arial" panose="020B0604020202020204" pitchFamily="34" charset="0"/>
                        </a:rPr>
                        <a:t> </a:t>
                      </a:r>
                    </a:p>
                  </a:txBody>
                  <a:tcPr marL="5668" marR="5668" marT="5668" marB="0"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IN" sz="1050" b="0" i="0" u="none" strike="noStrike">
                          <a:solidFill>
                            <a:srgbClr val="000000"/>
                          </a:solidFill>
                          <a:effectLst/>
                          <a:latin typeface="Arial" panose="020B0604020202020204" pitchFamily="34" charset="0"/>
                        </a:rPr>
                        <a:t> </a:t>
                      </a:r>
                    </a:p>
                  </a:txBody>
                  <a:tcPr marL="5668" marR="5668" marT="5668" marB="0"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IN" sz="1050" b="0" i="0" u="none" strike="noStrike">
                          <a:solidFill>
                            <a:srgbClr val="000000"/>
                          </a:solidFill>
                          <a:effectLst/>
                          <a:latin typeface="Arial" panose="020B0604020202020204" pitchFamily="34" charset="0"/>
                        </a:rPr>
                        <a:t> </a:t>
                      </a:r>
                    </a:p>
                  </a:txBody>
                  <a:tcPr marL="5668" marR="5668" marT="5668"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0"/>
                  </a:ext>
                </a:extLst>
              </a:tr>
              <a:tr h="233727">
                <a:tc>
                  <a:txBody>
                    <a:bodyPr/>
                    <a:lstStyle/>
                    <a:p>
                      <a:pPr algn="l" fontAlgn="b"/>
                      <a:r>
                        <a:rPr lang="en-IN" sz="1050" b="0" i="0" u="none" strike="noStrike">
                          <a:solidFill>
                            <a:srgbClr val="000000"/>
                          </a:solidFill>
                          <a:effectLst/>
                          <a:latin typeface="Arial" panose="020B0604020202020204" pitchFamily="34" charset="0"/>
                        </a:rPr>
                        <a:t> </a:t>
                      </a:r>
                    </a:p>
                  </a:txBody>
                  <a:tcPr marL="5668" marR="5668" marT="5668" marB="0" anchor="b">
                    <a:lnL w="12700" cap="flat" cmpd="sng" algn="ctr">
                      <a:solidFill>
                        <a:srgbClr val="000000"/>
                      </a:solidFill>
                      <a:prstDash val="solid"/>
                      <a:round/>
                      <a:headEnd type="none" w="med" len="med"/>
                      <a:tailEnd type="none" w="med" len="med"/>
                    </a:lnL>
                    <a:lnR>
                      <a:noFill/>
                    </a:lnR>
                    <a:lnT>
                      <a:noFill/>
                    </a:lnT>
                    <a:lnB>
                      <a:noFill/>
                    </a:lnB>
                    <a:solidFill>
                      <a:srgbClr val="FFF58C"/>
                    </a:solidFill>
                  </a:tcPr>
                </a:tc>
                <a:tc>
                  <a:txBody>
                    <a:bodyPr/>
                    <a:lstStyle/>
                    <a:p>
                      <a:pPr algn="l" fontAlgn="b"/>
                      <a:r>
                        <a:rPr lang="en-IN" sz="1050" b="0" i="0" u="none" strike="noStrike">
                          <a:solidFill>
                            <a:srgbClr val="000000"/>
                          </a:solidFill>
                          <a:effectLst/>
                          <a:latin typeface="Arial" panose="020B0604020202020204" pitchFamily="34" charset="0"/>
                        </a:rPr>
                        <a:t> </a:t>
                      </a:r>
                    </a:p>
                  </a:txBody>
                  <a:tcPr marL="5668" marR="5668" marT="5668" marB="0" anchor="b">
                    <a:lnL>
                      <a:noFill/>
                    </a:lnL>
                    <a:lnR>
                      <a:noFill/>
                    </a:lnR>
                    <a:lnT>
                      <a:noFill/>
                    </a:lnT>
                    <a:lnB w="6350" cap="flat" cmpd="sng" algn="ctr">
                      <a:solidFill>
                        <a:srgbClr val="969696"/>
                      </a:solidFill>
                      <a:prstDash val="solid"/>
                      <a:round/>
                      <a:headEnd type="none" w="med" len="med"/>
                      <a:tailEnd type="none" w="med" len="med"/>
                    </a:lnB>
                    <a:solidFill>
                      <a:srgbClr val="FFF58C"/>
                    </a:solidFill>
                  </a:tcPr>
                </a:tc>
                <a:tc>
                  <a:txBody>
                    <a:bodyPr/>
                    <a:lstStyle/>
                    <a:p>
                      <a:pPr algn="l" fontAlgn="b"/>
                      <a:r>
                        <a:rPr lang="en-IN" sz="1050" b="0" i="0" u="none" strike="noStrike">
                          <a:solidFill>
                            <a:srgbClr val="000000"/>
                          </a:solidFill>
                          <a:effectLst/>
                          <a:latin typeface="Arial" panose="020B0604020202020204" pitchFamily="34" charset="0"/>
                        </a:rPr>
                        <a:t> </a:t>
                      </a:r>
                    </a:p>
                  </a:txBody>
                  <a:tcPr marL="5668" marR="5668" marT="5668" marB="0" anchor="b">
                    <a:lnL>
                      <a:noFill/>
                    </a:lnL>
                    <a:lnR>
                      <a:noFill/>
                    </a:lnR>
                    <a:lnT>
                      <a:noFill/>
                    </a:lnT>
                    <a:lnB w="6350" cap="flat" cmpd="sng" algn="ctr">
                      <a:solidFill>
                        <a:srgbClr val="969696"/>
                      </a:solidFill>
                      <a:prstDash val="solid"/>
                      <a:round/>
                      <a:headEnd type="none" w="med" len="med"/>
                      <a:tailEnd type="none" w="med" len="med"/>
                    </a:lnB>
                    <a:solidFill>
                      <a:srgbClr val="FFF58C"/>
                    </a:solidFill>
                  </a:tcPr>
                </a:tc>
                <a:tc>
                  <a:txBody>
                    <a:bodyPr/>
                    <a:lstStyle/>
                    <a:p>
                      <a:pPr algn="l" fontAlgn="b"/>
                      <a:r>
                        <a:rPr lang="en-IN" sz="1100" b="0" i="0" u="none" strike="noStrike">
                          <a:solidFill>
                            <a:srgbClr val="000000"/>
                          </a:solidFill>
                          <a:effectLst/>
                          <a:latin typeface="Arial" panose="020B0604020202020204" pitchFamily="34" charset="0"/>
                        </a:rPr>
                        <a:t> </a:t>
                      </a:r>
                    </a:p>
                  </a:txBody>
                  <a:tcPr marL="5668" marR="5668" marT="5668" marB="0" anchor="b">
                    <a:lnL>
                      <a:noFill/>
                    </a:lnL>
                    <a:lnR>
                      <a:noFill/>
                    </a:lnR>
                    <a:lnT>
                      <a:noFill/>
                    </a:lnT>
                    <a:lnB w="6350" cap="flat" cmpd="sng" algn="ctr">
                      <a:solidFill>
                        <a:srgbClr val="969696"/>
                      </a:solidFill>
                      <a:prstDash val="solid"/>
                      <a:round/>
                      <a:headEnd type="none" w="med" len="med"/>
                      <a:tailEnd type="none" w="med" len="med"/>
                    </a:lnB>
                    <a:solidFill>
                      <a:srgbClr val="FFF58C"/>
                    </a:solidFill>
                  </a:tcPr>
                </a:tc>
                <a:tc>
                  <a:txBody>
                    <a:bodyPr/>
                    <a:lstStyle/>
                    <a:p>
                      <a:pPr algn="ctr" fontAlgn="b"/>
                      <a:r>
                        <a:rPr lang="en-IN" sz="1050" b="0" i="0" u="none" strike="noStrike">
                          <a:solidFill>
                            <a:srgbClr val="000000"/>
                          </a:solidFill>
                          <a:effectLst/>
                          <a:latin typeface="Arial" panose="020B0604020202020204" pitchFamily="34" charset="0"/>
                        </a:rPr>
                        <a:t> </a:t>
                      </a:r>
                    </a:p>
                  </a:txBody>
                  <a:tcPr marL="5668" marR="5668" marT="5668" marB="0" anchor="b">
                    <a:lnL>
                      <a:noFill/>
                    </a:lnL>
                    <a:lnR>
                      <a:noFill/>
                    </a:lnR>
                    <a:lnT>
                      <a:noFill/>
                    </a:lnT>
                    <a:lnB w="6350" cap="flat" cmpd="sng" algn="ctr">
                      <a:solidFill>
                        <a:srgbClr val="969696"/>
                      </a:solidFill>
                      <a:prstDash val="solid"/>
                      <a:round/>
                      <a:headEnd type="none" w="med" len="med"/>
                      <a:tailEnd type="none" w="med" len="med"/>
                    </a:lnB>
                    <a:solidFill>
                      <a:srgbClr val="FFF58C"/>
                    </a:solidFill>
                  </a:tcPr>
                </a:tc>
                <a:tc>
                  <a:txBody>
                    <a:bodyPr/>
                    <a:lstStyle/>
                    <a:p>
                      <a:pPr algn="l" fontAlgn="b"/>
                      <a:r>
                        <a:rPr lang="en-IN" sz="1050" b="0" i="0" u="none" strike="noStrike">
                          <a:solidFill>
                            <a:srgbClr val="000000"/>
                          </a:solidFill>
                          <a:effectLst/>
                          <a:latin typeface="Arial" panose="020B0604020202020204" pitchFamily="34" charset="0"/>
                        </a:rPr>
                        <a:t> </a:t>
                      </a:r>
                    </a:p>
                  </a:txBody>
                  <a:tcPr marL="5668" marR="5668" marT="5668" marB="0" anchor="b">
                    <a:lnL>
                      <a:noFill/>
                    </a:lnL>
                    <a:lnR>
                      <a:noFill/>
                    </a:lnR>
                    <a:lnT>
                      <a:noFill/>
                    </a:lnT>
                    <a:lnB w="6350" cap="flat" cmpd="sng" algn="ctr">
                      <a:solidFill>
                        <a:srgbClr val="969696"/>
                      </a:solidFill>
                      <a:prstDash val="solid"/>
                      <a:round/>
                      <a:headEnd type="none" w="med" len="med"/>
                      <a:tailEnd type="none" w="med" len="med"/>
                    </a:lnB>
                    <a:solidFill>
                      <a:srgbClr val="FFF58C"/>
                    </a:solidFill>
                  </a:tcPr>
                </a:tc>
                <a:tc>
                  <a:txBody>
                    <a:bodyPr/>
                    <a:lstStyle/>
                    <a:p>
                      <a:pPr algn="l" fontAlgn="b"/>
                      <a:r>
                        <a:rPr lang="en-IN" sz="1050" b="0" i="0" u="none" strike="noStrike">
                          <a:solidFill>
                            <a:srgbClr val="000000"/>
                          </a:solidFill>
                          <a:effectLst/>
                          <a:latin typeface="Arial" panose="020B0604020202020204" pitchFamily="34" charset="0"/>
                        </a:rPr>
                        <a:t> </a:t>
                      </a:r>
                    </a:p>
                  </a:txBody>
                  <a:tcPr marL="5668" marR="5668" marT="5668" marB="0" anchor="b">
                    <a:lnL>
                      <a:noFill/>
                    </a:lnL>
                    <a:lnR>
                      <a:noFill/>
                    </a:lnR>
                    <a:lnT>
                      <a:noFill/>
                    </a:lnT>
                    <a:lnB w="6350" cap="flat" cmpd="sng" algn="ctr">
                      <a:solidFill>
                        <a:srgbClr val="969696"/>
                      </a:solidFill>
                      <a:prstDash val="solid"/>
                      <a:round/>
                      <a:headEnd type="none" w="med" len="med"/>
                      <a:tailEnd type="none" w="med" len="med"/>
                    </a:lnB>
                    <a:solidFill>
                      <a:srgbClr val="FFF58C"/>
                    </a:solidFill>
                  </a:tcPr>
                </a:tc>
                <a:tc>
                  <a:txBody>
                    <a:bodyPr/>
                    <a:lstStyle/>
                    <a:p>
                      <a:pPr algn="l" fontAlgn="b"/>
                      <a:r>
                        <a:rPr lang="en-IN" sz="1050" b="0" i="0" u="none" strike="noStrike">
                          <a:solidFill>
                            <a:srgbClr val="000000"/>
                          </a:solidFill>
                          <a:effectLst/>
                          <a:latin typeface="Arial" panose="020B0604020202020204" pitchFamily="34" charset="0"/>
                        </a:rPr>
                        <a:t> </a:t>
                      </a:r>
                    </a:p>
                  </a:txBody>
                  <a:tcPr marL="5668" marR="5668" marT="5668" marB="0" anchor="b">
                    <a:lnL>
                      <a:noFill/>
                    </a:lnL>
                    <a:lnR>
                      <a:noFill/>
                    </a:lnR>
                    <a:lnT>
                      <a:noFill/>
                    </a:lnT>
                    <a:lnB w="6350" cap="flat" cmpd="sng" algn="ctr">
                      <a:solidFill>
                        <a:srgbClr val="969696"/>
                      </a:solidFill>
                      <a:prstDash val="solid"/>
                      <a:round/>
                      <a:headEnd type="none" w="med" len="med"/>
                      <a:tailEnd type="none" w="med" len="med"/>
                    </a:lnB>
                    <a:solidFill>
                      <a:srgbClr val="FFF58C"/>
                    </a:solidFill>
                  </a:tcPr>
                </a:tc>
                <a:tc>
                  <a:txBody>
                    <a:bodyPr/>
                    <a:lstStyle/>
                    <a:p>
                      <a:pPr algn="l" fontAlgn="b"/>
                      <a:r>
                        <a:rPr lang="en-IN" sz="1050" b="0" i="0" u="none" strike="noStrike">
                          <a:solidFill>
                            <a:srgbClr val="000000"/>
                          </a:solidFill>
                          <a:effectLst/>
                          <a:latin typeface="Arial" panose="020B0604020202020204" pitchFamily="34" charset="0"/>
                        </a:rPr>
                        <a:t> </a:t>
                      </a:r>
                    </a:p>
                  </a:txBody>
                  <a:tcPr marL="5668" marR="5668" marT="5668" marB="0" anchor="b">
                    <a:lnL>
                      <a:noFill/>
                    </a:lnL>
                    <a:lnR>
                      <a:noFill/>
                    </a:lnR>
                    <a:lnT>
                      <a:noFill/>
                    </a:lnT>
                    <a:lnB w="6350" cap="flat" cmpd="sng" algn="ctr">
                      <a:solidFill>
                        <a:srgbClr val="969696"/>
                      </a:solidFill>
                      <a:prstDash val="solid"/>
                      <a:round/>
                      <a:headEnd type="none" w="med" len="med"/>
                      <a:tailEnd type="none" w="med" len="med"/>
                    </a:lnB>
                    <a:solidFill>
                      <a:srgbClr val="FFF58C"/>
                    </a:solidFill>
                  </a:tcPr>
                </a:tc>
                <a:tc>
                  <a:txBody>
                    <a:bodyPr/>
                    <a:lstStyle/>
                    <a:p>
                      <a:pPr algn="l" fontAlgn="b"/>
                      <a:r>
                        <a:rPr lang="en-IN" sz="1050" b="0" i="0" u="none" strike="noStrike">
                          <a:solidFill>
                            <a:srgbClr val="000000"/>
                          </a:solidFill>
                          <a:effectLst/>
                          <a:latin typeface="Arial" panose="020B0604020202020204" pitchFamily="34" charset="0"/>
                        </a:rPr>
                        <a:t> </a:t>
                      </a:r>
                    </a:p>
                  </a:txBody>
                  <a:tcPr marL="5668" marR="5668" marT="5668" marB="0" anchor="b">
                    <a:lnL>
                      <a:noFill/>
                    </a:lnL>
                    <a:lnR>
                      <a:noFill/>
                    </a:lnR>
                    <a:lnT>
                      <a:noFill/>
                    </a:lnT>
                    <a:lnB w="6350" cap="flat" cmpd="sng" algn="ctr">
                      <a:solidFill>
                        <a:srgbClr val="969696"/>
                      </a:solidFill>
                      <a:prstDash val="solid"/>
                      <a:round/>
                      <a:headEnd type="none" w="med" len="med"/>
                      <a:tailEnd type="none" w="med" len="med"/>
                    </a:lnB>
                    <a:solidFill>
                      <a:srgbClr val="FFF58C"/>
                    </a:solidFill>
                  </a:tcPr>
                </a:tc>
                <a:tc>
                  <a:txBody>
                    <a:bodyPr/>
                    <a:lstStyle/>
                    <a:p>
                      <a:pPr algn="l" fontAlgn="b"/>
                      <a:r>
                        <a:rPr lang="en-IN" sz="1050" b="0" i="0" u="none" strike="noStrike">
                          <a:solidFill>
                            <a:srgbClr val="000000"/>
                          </a:solidFill>
                          <a:effectLst/>
                          <a:latin typeface="Arial" panose="020B0604020202020204" pitchFamily="34" charset="0"/>
                        </a:rPr>
                        <a:t> </a:t>
                      </a:r>
                    </a:p>
                  </a:txBody>
                  <a:tcPr marL="5668" marR="5668" marT="5668" marB="0" anchor="b">
                    <a:lnL>
                      <a:noFill/>
                    </a:lnL>
                    <a:lnR>
                      <a:noFill/>
                    </a:lnR>
                    <a:lnT>
                      <a:noFill/>
                    </a:lnT>
                    <a:lnB w="6350" cap="flat" cmpd="sng" algn="ctr">
                      <a:solidFill>
                        <a:srgbClr val="969696"/>
                      </a:solidFill>
                      <a:prstDash val="solid"/>
                      <a:round/>
                      <a:headEnd type="none" w="med" len="med"/>
                      <a:tailEnd type="none" w="med" len="med"/>
                    </a:lnB>
                    <a:solidFill>
                      <a:srgbClr val="FFF58C"/>
                    </a:solidFill>
                  </a:tcPr>
                </a:tc>
                <a:tc>
                  <a:txBody>
                    <a:bodyPr/>
                    <a:lstStyle/>
                    <a:p>
                      <a:pPr algn="l" fontAlgn="b"/>
                      <a:r>
                        <a:rPr lang="en-IN" sz="1050" b="0" i="0" u="none" strike="noStrike">
                          <a:solidFill>
                            <a:srgbClr val="000000"/>
                          </a:solidFill>
                          <a:effectLst/>
                          <a:latin typeface="Arial" panose="020B0604020202020204" pitchFamily="34" charset="0"/>
                        </a:rPr>
                        <a:t> </a:t>
                      </a:r>
                    </a:p>
                  </a:txBody>
                  <a:tcPr marL="5668" marR="5668" marT="5668" marB="0" anchor="b">
                    <a:lnL>
                      <a:noFill/>
                    </a:lnL>
                    <a:lnR>
                      <a:noFill/>
                    </a:lnR>
                    <a:lnT>
                      <a:noFill/>
                    </a:lnT>
                    <a:lnB w="6350" cap="flat" cmpd="sng" algn="ctr">
                      <a:solidFill>
                        <a:srgbClr val="969696"/>
                      </a:solidFill>
                      <a:prstDash val="solid"/>
                      <a:round/>
                      <a:headEnd type="none" w="med" len="med"/>
                      <a:tailEnd type="none" w="med" len="med"/>
                    </a:lnB>
                    <a:solidFill>
                      <a:srgbClr val="FFF58C"/>
                    </a:solidFill>
                  </a:tcPr>
                </a:tc>
                <a:tc>
                  <a:txBody>
                    <a:bodyPr/>
                    <a:lstStyle/>
                    <a:p>
                      <a:pPr algn="l" fontAlgn="b"/>
                      <a:r>
                        <a:rPr lang="en-IN" sz="1050" b="0" i="0" u="none" strike="noStrike">
                          <a:solidFill>
                            <a:srgbClr val="000000"/>
                          </a:solidFill>
                          <a:effectLst/>
                          <a:latin typeface="Arial" panose="020B0604020202020204" pitchFamily="34" charset="0"/>
                        </a:rPr>
                        <a:t> </a:t>
                      </a:r>
                    </a:p>
                  </a:txBody>
                  <a:tcPr marL="5668" marR="5668" marT="5668" marB="0" anchor="b">
                    <a:lnL>
                      <a:noFill/>
                    </a:lnL>
                    <a:lnR w="12700" cap="flat" cmpd="sng" algn="ctr">
                      <a:solidFill>
                        <a:srgbClr val="000000"/>
                      </a:solidFill>
                      <a:prstDash val="solid"/>
                      <a:round/>
                      <a:headEnd type="none" w="med" len="med"/>
                      <a:tailEnd type="none" w="med" len="med"/>
                    </a:lnR>
                    <a:lnT>
                      <a:noFill/>
                    </a:lnT>
                    <a:lnB w="6350" cap="flat" cmpd="sng" algn="ctr">
                      <a:solidFill>
                        <a:srgbClr val="969696"/>
                      </a:solidFill>
                      <a:prstDash val="solid"/>
                      <a:round/>
                      <a:headEnd type="none" w="med" len="med"/>
                      <a:tailEnd type="none" w="med" len="med"/>
                    </a:lnB>
                    <a:solidFill>
                      <a:srgbClr val="FFF58C"/>
                    </a:solidFill>
                  </a:tcPr>
                </a:tc>
                <a:extLst>
                  <a:ext uri="{0D108BD9-81ED-4DB2-BD59-A6C34878D82A}">
                    <a16:rowId xmlns:a16="http://schemas.microsoft.com/office/drawing/2014/main" val="10001"/>
                  </a:ext>
                </a:extLst>
              </a:tr>
              <a:tr h="243889">
                <a:tc>
                  <a:txBody>
                    <a:bodyPr/>
                    <a:lstStyle/>
                    <a:p>
                      <a:pPr algn="ctr" fontAlgn="b"/>
                      <a:r>
                        <a:rPr lang="en-IN" sz="1100" b="0" i="0" u="none" strike="noStrike">
                          <a:solidFill>
                            <a:srgbClr val="000000"/>
                          </a:solidFill>
                          <a:effectLst/>
                          <a:latin typeface="Arial" panose="020B0604020202020204" pitchFamily="34" charset="0"/>
                        </a:rPr>
                        <a:t> </a:t>
                      </a:r>
                    </a:p>
                  </a:txBody>
                  <a:tcPr marL="5668" marR="5668" marT="566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58C"/>
                    </a:solidFill>
                  </a:tcPr>
                </a:tc>
                <a:tc>
                  <a:txBody>
                    <a:bodyPr/>
                    <a:lstStyle/>
                    <a:p>
                      <a:pPr algn="ctr" fontAlgn="b"/>
                      <a:r>
                        <a:rPr lang="en-IN" sz="1100" b="1" i="0" u="none" strike="noStrike">
                          <a:solidFill>
                            <a:srgbClr val="000000"/>
                          </a:solidFill>
                          <a:effectLst/>
                          <a:latin typeface="Arial" panose="020B0604020202020204" pitchFamily="34" charset="0"/>
                        </a:rPr>
                        <a:t>Jan</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FFCC00"/>
                    </a:solidFill>
                  </a:tcPr>
                </a:tc>
                <a:tc>
                  <a:txBody>
                    <a:bodyPr/>
                    <a:lstStyle/>
                    <a:p>
                      <a:pPr algn="ctr" fontAlgn="b"/>
                      <a:r>
                        <a:rPr lang="en-IN" sz="1100" b="1" i="0" u="none" strike="noStrike">
                          <a:solidFill>
                            <a:srgbClr val="000000"/>
                          </a:solidFill>
                          <a:effectLst/>
                          <a:latin typeface="Arial" panose="020B0604020202020204" pitchFamily="34" charset="0"/>
                        </a:rPr>
                        <a:t>Feb</a:t>
                      </a:r>
                    </a:p>
                  </a:txBody>
                  <a:tcPr marL="5668" marR="5668" marT="5668"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FFCC00"/>
                    </a:solidFill>
                  </a:tcPr>
                </a:tc>
                <a:tc>
                  <a:txBody>
                    <a:bodyPr/>
                    <a:lstStyle/>
                    <a:p>
                      <a:pPr algn="ctr" fontAlgn="b"/>
                      <a:r>
                        <a:rPr lang="en-IN" sz="1100" b="1" i="0" u="none" strike="noStrike">
                          <a:solidFill>
                            <a:srgbClr val="000000"/>
                          </a:solidFill>
                          <a:effectLst/>
                          <a:latin typeface="Arial" panose="020B0604020202020204" pitchFamily="34" charset="0"/>
                        </a:rPr>
                        <a:t>Mar</a:t>
                      </a:r>
                    </a:p>
                  </a:txBody>
                  <a:tcPr marL="5668" marR="5668" marT="5668"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FFCC00"/>
                    </a:solidFill>
                  </a:tcPr>
                </a:tc>
                <a:tc>
                  <a:txBody>
                    <a:bodyPr/>
                    <a:lstStyle/>
                    <a:p>
                      <a:pPr algn="ctr" fontAlgn="b"/>
                      <a:r>
                        <a:rPr lang="en-IN" sz="1100" b="1" i="0" u="none" strike="noStrike">
                          <a:solidFill>
                            <a:srgbClr val="000000"/>
                          </a:solidFill>
                          <a:effectLst/>
                          <a:latin typeface="Arial" panose="020B0604020202020204" pitchFamily="34" charset="0"/>
                        </a:rPr>
                        <a:t>Apr</a:t>
                      </a:r>
                    </a:p>
                  </a:txBody>
                  <a:tcPr marL="5668" marR="5668" marT="5668"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FFCC00"/>
                    </a:solidFill>
                  </a:tcPr>
                </a:tc>
                <a:tc>
                  <a:txBody>
                    <a:bodyPr/>
                    <a:lstStyle/>
                    <a:p>
                      <a:pPr algn="ctr" fontAlgn="b"/>
                      <a:r>
                        <a:rPr lang="en-IN" sz="1100" b="1" i="0" u="none" strike="noStrike">
                          <a:solidFill>
                            <a:srgbClr val="000000"/>
                          </a:solidFill>
                          <a:effectLst/>
                          <a:latin typeface="Arial" panose="020B0604020202020204" pitchFamily="34" charset="0"/>
                        </a:rPr>
                        <a:t>May</a:t>
                      </a:r>
                    </a:p>
                  </a:txBody>
                  <a:tcPr marL="5668" marR="5668" marT="5668"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FFCC00"/>
                    </a:solidFill>
                  </a:tcPr>
                </a:tc>
                <a:tc>
                  <a:txBody>
                    <a:bodyPr/>
                    <a:lstStyle/>
                    <a:p>
                      <a:pPr algn="ctr" fontAlgn="b"/>
                      <a:r>
                        <a:rPr lang="en-IN" sz="1100" b="1" i="0" u="none" strike="noStrike">
                          <a:solidFill>
                            <a:srgbClr val="000000"/>
                          </a:solidFill>
                          <a:effectLst/>
                          <a:latin typeface="Arial" panose="020B0604020202020204" pitchFamily="34" charset="0"/>
                        </a:rPr>
                        <a:t>Jun</a:t>
                      </a:r>
                    </a:p>
                  </a:txBody>
                  <a:tcPr marL="5668" marR="5668" marT="5668"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FFCC00"/>
                    </a:solidFill>
                  </a:tcPr>
                </a:tc>
                <a:tc>
                  <a:txBody>
                    <a:bodyPr/>
                    <a:lstStyle/>
                    <a:p>
                      <a:pPr algn="ctr" fontAlgn="b"/>
                      <a:r>
                        <a:rPr lang="en-IN" sz="1100" b="1" i="0" u="none" strike="noStrike">
                          <a:solidFill>
                            <a:srgbClr val="000000"/>
                          </a:solidFill>
                          <a:effectLst/>
                          <a:latin typeface="Arial" panose="020B0604020202020204" pitchFamily="34" charset="0"/>
                        </a:rPr>
                        <a:t>Jul</a:t>
                      </a:r>
                    </a:p>
                  </a:txBody>
                  <a:tcPr marL="5668" marR="5668" marT="5668"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FFCC00"/>
                    </a:solidFill>
                  </a:tcPr>
                </a:tc>
                <a:tc>
                  <a:txBody>
                    <a:bodyPr/>
                    <a:lstStyle/>
                    <a:p>
                      <a:pPr algn="ctr" fontAlgn="b"/>
                      <a:r>
                        <a:rPr lang="en-IN" sz="1100" b="1" i="0" u="none" strike="noStrike">
                          <a:solidFill>
                            <a:srgbClr val="000000"/>
                          </a:solidFill>
                          <a:effectLst/>
                          <a:latin typeface="Arial" panose="020B0604020202020204" pitchFamily="34" charset="0"/>
                        </a:rPr>
                        <a:t>Aug</a:t>
                      </a:r>
                    </a:p>
                  </a:txBody>
                  <a:tcPr marL="5668" marR="5668" marT="5668"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FFCC00"/>
                    </a:solidFill>
                  </a:tcPr>
                </a:tc>
                <a:tc>
                  <a:txBody>
                    <a:bodyPr/>
                    <a:lstStyle/>
                    <a:p>
                      <a:pPr algn="ctr" fontAlgn="b"/>
                      <a:r>
                        <a:rPr lang="en-IN" sz="1100" b="1" i="0" u="none" strike="noStrike">
                          <a:solidFill>
                            <a:srgbClr val="000000"/>
                          </a:solidFill>
                          <a:effectLst/>
                          <a:latin typeface="Arial" panose="020B0604020202020204" pitchFamily="34" charset="0"/>
                        </a:rPr>
                        <a:t>Sep</a:t>
                      </a:r>
                    </a:p>
                  </a:txBody>
                  <a:tcPr marL="5668" marR="5668" marT="5668"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FFCC00"/>
                    </a:solidFill>
                  </a:tcPr>
                </a:tc>
                <a:tc>
                  <a:txBody>
                    <a:bodyPr/>
                    <a:lstStyle/>
                    <a:p>
                      <a:pPr algn="ctr" fontAlgn="b"/>
                      <a:r>
                        <a:rPr lang="en-IN" sz="1100" b="1" i="0" u="none" strike="noStrike">
                          <a:solidFill>
                            <a:srgbClr val="000000"/>
                          </a:solidFill>
                          <a:effectLst/>
                          <a:latin typeface="Arial" panose="020B0604020202020204" pitchFamily="34" charset="0"/>
                        </a:rPr>
                        <a:t>Oct</a:t>
                      </a:r>
                    </a:p>
                  </a:txBody>
                  <a:tcPr marL="5668" marR="5668" marT="5668"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FFCC00"/>
                    </a:solidFill>
                  </a:tcPr>
                </a:tc>
                <a:tc>
                  <a:txBody>
                    <a:bodyPr/>
                    <a:lstStyle/>
                    <a:p>
                      <a:pPr algn="ctr" fontAlgn="b"/>
                      <a:r>
                        <a:rPr lang="en-IN" sz="1100" b="1" i="0" u="none" strike="noStrike">
                          <a:solidFill>
                            <a:srgbClr val="000000"/>
                          </a:solidFill>
                          <a:effectLst/>
                          <a:latin typeface="Arial" panose="020B0604020202020204" pitchFamily="34" charset="0"/>
                        </a:rPr>
                        <a:t>Nov</a:t>
                      </a:r>
                    </a:p>
                  </a:txBody>
                  <a:tcPr marL="5668" marR="5668" marT="5668"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FFCC00"/>
                    </a:solidFill>
                  </a:tcPr>
                </a:tc>
                <a:tc>
                  <a:txBody>
                    <a:bodyPr/>
                    <a:lstStyle/>
                    <a:p>
                      <a:pPr algn="ctr" fontAlgn="b"/>
                      <a:r>
                        <a:rPr lang="en-IN" sz="1100" b="1" i="0" u="none" strike="noStrike">
                          <a:solidFill>
                            <a:srgbClr val="000000"/>
                          </a:solidFill>
                          <a:effectLst/>
                          <a:latin typeface="Arial" panose="020B0604020202020204" pitchFamily="34" charset="0"/>
                        </a:rPr>
                        <a:t>Dec</a:t>
                      </a:r>
                    </a:p>
                  </a:txBody>
                  <a:tcPr marL="5668" marR="5668" marT="5668" marB="0" anchor="b">
                    <a:lnL w="6350" cap="flat" cmpd="sng" algn="ctr">
                      <a:solidFill>
                        <a:srgbClr val="969696"/>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FFCC00"/>
                    </a:solidFill>
                  </a:tcPr>
                </a:tc>
                <a:extLst>
                  <a:ext uri="{0D108BD9-81ED-4DB2-BD59-A6C34878D82A}">
                    <a16:rowId xmlns:a16="http://schemas.microsoft.com/office/drawing/2014/main" val="10002"/>
                  </a:ext>
                </a:extLst>
              </a:tr>
              <a:tr h="233727">
                <a:tc>
                  <a:txBody>
                    <a:bodyPr/>
                    <a:lstStyle/>
                    <a:p>
                      <a:pPr algn="l" fontAlgn="b"/>
                      <a:r>
                        <a:rPr lang="en-IN" sz="1050" b="0" i="0" u="none" strike="noStrike">
                          <a:solidFill>
                            <a:srgbClr val="000000"/>
                          </a:solidFill>
                          <a:effectLst/>
                          <a:latin typeface="Arial" panose="020B0604020202020204" pitchFamily="34" charset="0"/>
                        </a:rPr>
                        <a:t>Starting Cash Position</a:t>
                      </a:r>
                    </a:p>
                  </a:txBody>
                  <a:tcPr marL="5668" marR="5668" marT="566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58C"/>
                    </a:solidFill>
                  </a:tcPr>
                </a:tc>
                <a:tc>
                  <a:txBody>
                    <a:bodyPr/>
                    <a:lstStyle/>
                    <a:p>
                      <a:pPr algn="ctr" fontAlgn="b"/>
                      <a:r>
                        <a:rPr lang="en-IN" sz="1200" b="1" i="0" u="none" strike="noStrike">
                          <a:solidFill>
                            <a:srgbClr val="000000"/>
                          </a:solidFill>
                          <a:effectLst/>
                          <a:latin typeface="Gill Sans" panose="020B0604020202020204" charset="0"/>
                        </a:rPr>
                        <a:t>10,50,000</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tc>
                  <a:txBody>
                    <a:bodyPr/>
                    <a:lstStyle/>
                    <a:p>
                      <a:pPr algn="r" fontAlgn="b"/>
                      <a:r>
                        <a:rPr lang="en-IN" sz="1050" b="0" i="0" u="none" strike="noStrike">
                          <a:solidFill>
                            <a:srgbClr val="000000"/>
                          </a:solidFill>
                          <a:effectLst/>
                          <a:latin typeface="Arial" panose="020B0604020202020204" pitchFamily="34" charset="0"/>
                        </a:rPr>
                        <a:t>8,64,500</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D8D8D8"/>
                    </a:solidFill>
                  </a:tcPr>
                </a:tc>
                <a:tc>
                  <a:txBody>
                    <a:bodyPr/>
                    <a:lstStyle/>
                    <a:p>
                      <a:pPr algn="r" fontAlgn="b"/>
                      <a:r>
                        <a:rPr lang="en-IN" sz="1050" b="0" i="0" u="none" strike="noStrike">
                          <a:solidFill>
                            <a:srgbClr val="000000"/>
                          </a:solidFill>
                          <a:effectLst/>
                          <a:latin typeface="Arial" panose="020B0604020202020204" pitchFamily="34" charset="0"/>
                        </a:rPr>
                        <a:t>7,95,500</a:t>
                      </a:r>
                    </a:p>
                  </a:txBody>
                  <a:tcPr marL="5668" marR="5668" marT="5668"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D8D8D8"/>
                    </a:solidFill>
                  </a:tcPr>
                </a:tc>
                <a:tc>
                  <a:txBody>
                    <a:bodyPr/>
                    <a:lstStyle/>
                    <a:p>
                      <a:pPr algn="r" fontAlgn="b"/>
                      <a:r>
                        <a:rPr lang="en-IN" sz="1050" b="0" i="0" u="none" strike="noStrike">
                          <a:solidFill>
                            <a:srgbClr val="000000"/>
                          </a:solidFill>
                          <a:effectLst/>
                          <a:latin typeface="Arial" panose="020B0604020202020204" pitchFamily="34" charset="0"/>
                        </a:rPr>
                        <a:t>7,43,000</a:t>
                      </a:r>
                    </a:p>
                  </a:txBody>
                  <a:tcPr marL="5668" marR="5668" marT="5668"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D8D8D8"/>
                    </a:solidFill>
                  </a:tcPr>
                </a:tc>
                <a:tc>
                  <a:txBody>
                    <a:bodyPr/>
                    <a:lstStyle/>
                    <a:p>
                      <a:pPr algn="r" fontAlgn="b"/>
                      <a:r>
                        <a:rPr lang="en-IN" sz="1050" b="0" i="0" u="none" strike="noStrike">
                          <a:solidFill>
                            <a:srgbClr val="000000"/>
                          </a:solidFill>
                          <a:effectLst/>
                          <a:latin typeface="Arial" panose="020B0604020202020204" pitchFamily="34" charset="0"/>
                        </a:rPr>
                        <a:t>7,25,000</a:t>
                      </a:r>
                    </a:p>
                  </a:txBody>
                  <a:tcPr marL="5668" marR="5668" marT="5668"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D8D8D8"/>
                    </a:solidFill>
                  </a:tcPr>
                </a:tc>
                <a:tc>
                  <a:txBody>
                    <a:bodyPr/>
                    <a:lstStyle/>
                    <a:p>
                      <a:pPr algn="r" fontAlgn="b"/>
                      <a:r>
                        <a:rPr lang="en-IN" sz="1050" b="0" i="0" u="none" strike="noStrike">
                          <a:solidFill>
                            <a:srgbClr val="000000"/>
                          </a:solidFill>
                          <a:effectLst/>
                          <a:latin typeface="Arial" panose="020B0604020202020204" pitchFamily="34" charset="0"/>
                        </a:rPr>
                        <a:t>7,56,500</a:t>
                      </a:r>
                    </a:p>
                  </a:txBody>
                  <a:tcPr marL="5668" marR="5668" marT="5668"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D8D8D8"/>
                    </a:solidFill>
                  </a:tcPr>
                </a:tc>
                <a:tc>
                  <a:txBody>
                    <a:bodyPr/>
                    <a:lstStyle/>
                    <a:p>
                      <a:pPr algn="r" fontAlgn="b"/>
                      <a:r>
                        <a:rPr lang="en-IN" sz="1050" b="0" i="0" u="none" strike="noStrike">
                          <a:solidFill>
                            <a:srgbClr val="000000"/>
                          </a:solidFill>
                          <a:effectLst/>
                          <a:latin typeface="Arial" panose="020B0604020202020204" pitchFamily="34" charset="0"/>
                        </a:rPr>
                        <a:t>8,37,500</a:t>
                      </a:r>
                    </a:p>
                  </a:txBody>
                  <a:tcPr marL="5668" marR="5668" marT="5668"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D8D8D8"/>
                    </a:solidFill>
                  </a:tcPr>
                </a:tc>
                <a:tc>
                  <a:txBody>
                    <a:bodyPr/>
                    <a:lstStyle/>
                    <a:p>
                      <a:pPr algn="r" fontAlgn="b"/>
                      <a:r>
                        <a:rPr lang="en-IN" sz="1050" b="0" i="0" u="none" strike="noStrike">
                          <a:solidFill>
                            <a:srgbClr val="000000"/>
                          </a:solidFill>
                          <a:effectLst/>
                          <a:latin typeface="Arial" panose="020B0604020202020204" pitchFamily="34" charset="0"/>
                        </a:rPr>
                        <a:t>9,74,500</a:t>
                      </a:r>
                    </a:p>
                  </a:txBody>
                  <a:tcPr marL="5668" marR="5668" marT="5668"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D8D8D8"/>
                    </a:solidFill>
                  </a:tcPr>
                </a:tc>
                <a:tc>
                  <a:txBody>
                    <a:bodyPr/>
                    <a:lstStyle/>
                    <a:p>
                      <a:pPr algn="r" fontAlgn="b"/>
                      <a:r>
                        <a:rPr lang="en-IN" sz="1050" b="0" i="0" u="none" strike="noStrike">
                          <a:solidFill>
                            <a:srgbClr val="000000"/>
                          </a:solidFill>
                          <a:effectLst/>
                          <a:latin typeface="Arial" panose="020B0604020202020204" pitchFamily="34" charset="0"/>
                        </a:rPr>
                        <a:t>11,77,500</a:t>
                      </a:r>
                    </a:p>
                  </a:txBody>
                  <a:tcPr marL="5668" marR="5668" marT="5668"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D8D8D8"/>
                    </a:solidFill>
                  </a:tcPr>
                </a:tc>
                <a:tc>
                  <a:txBody>
                    <a:bodyPr/>
                    <a:lstStyle/>
                    <a:p>
                      <a:pPr algn="r" fontAlgn="b"/>
                      <a:r>
                        <a:rPr lang="en-IN" sz="1050" b="0" i="0" u="none" strike="noStrike">
                          <a:solidFill>
                            <a:srgbClr val="000000"/>
                          </a:solidFill>
                          <a:effectLst/>
                          <a:latin typeface="Arial" panose="020B0604020202020204" pitchFamily="34" charset="0"/>
                        </a:rPr>
                        <a:t>14,46,500</a:t>
                      </a:r>
                    </a:p>
                  </a:txBody>
                  <a:tcPr marL="5668" marR="5668" marT="5668"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D8D8D8"/>
                    </a:solidFill>
                  </a:tcPr>
                </a:tc>
                <a:tc>
                  <a:txBody>
                    <a:bodyPr/>
                    <a:lstStyle/>
                    <a:p>
                      <a:pPr algn="r" fontAlgn="b"/>
                      <a:r>
                        <a:rPr lang="en-IN" sz="1050" b="0" i="0" u="none" strike="noStrike">
                          <a:solidFill>
                            <a:srgbClr val="000000"/>
                          </a:solidFill>
                          <a:effectLst/>
                          <a:latin typeface="Arial" panose="020B0604020202020204" pitchFamily="34" charset="0"/>
                        </a:rPr>
                        <a:t>17,48,500</a:t>
                      </a:r>
                    </a:p>
                  </a:txBody>
                  <a:tcPr marL="5668" marR="5668" marT="5668"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D8D8D8"/>
                    </a:solidFill>
                  </a:tcPr>
                </a:tc>
                <a:tc>
                  <a:txBody>
                    <a:bodyPr/>
                    <a:lstStyle/>
                    <a:p>
                      <a:pPr algn="r" fontAlgn="b"/>
                      <a:r>
                        <a:rPr lang="en-IN" sz="1050" b="0" i="0" u="none" strike="noStrike">
                          <a:solidFill>
                            <a:srgbClr val="000000"/>
                          </a:solidFill>
                          <a:effectLst/>
                          <a:latin typeface="Arial" panose="020B0604020202020204" pitchFamily="34" charset="0"/>
                        </a:rPr>
                        <a:t>20,83,500</a:t>
                      </a:r>
                    </a:p>
                  </a:txBody>
                  <a:tcPr marL="5668" marR="5668" marT="5668" marB="0" anchor="b">
                    <a:lnL w="6350" cap="flat" cmpd="sng" algn="ctr">
                      <a:solidFill>
                        <a:srgbClr val="969696"/>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D8D8D8"/>
                    </a:solidFill>
                  </a:tcPr>
                </a:tc>
                <a:extLst>
                  <a:ext uri="{0D108BD9-81ED-4DB2-BD59-A6C34878D82A}">
                    <a16:rowId xmlns:a16="http://schemas.microsoft.com/office/drawing/2014/main" val="10003"/>
                  </a:ext>
                </a:extLst>
              </a:tr>
              <a:tr h="243889">
                <a:tc>
                  <a:txBody>
                    <a:bodyPr/>
                    <a:lstStyle/>
                    <a:p>
                      <a:pPr algn="l" fontAlgn="b"/>
                      <a:r>
                        <a:rPr lang="en-IN" sz="1100" b="1" i="0" u="none" strike="noStrike">
                          <a:solidFill>
                            <a:srgbClr val="000000"/>
                          </a:solidFill>
                          <a:effectLst/>
                          <a:latin typeface="Arial" panose="020B0604020202020204" pitchFamily="34" charset="0"/>
                        </a:rPr>
                        <a:t>Cash Inflows</a:t>
                      </a:r>
                    </a:p>
                  </a:txBody>
                  <a:tcPr marL="5668" marR="5668" marT="5668"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b"/>
                      <a:r>
                        <a:rPr lang="en-IN" sz="1050" b="0" i="0" u="none" strike="noStrike">
                          <a:solidFill>
                            <a:srgbClr val="000000"/>
                          </a:solidFill>
                          <a:effectLst/>
                          <a:latin typeface="Arial" panose="020B0604020202020204" pitchFamily="34" charset="0"/>
                        </a:rPr>
                        <a:t> </a:t>
                      </a:r>
                    </a:p>
                  </a:txBody>
                  <a:tcPr marL="5668" marR="5668" marT="566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050" b="0" i="0" u="none" strike="noStrike">
                          <a:solidFill>
                            <a:srgbClr val="000000"/>
                          </a:solidFill>
                          <a:effectLst/>
                          <a:latin typeface="Arial" panose="020B0604020202020204" pitchFamily="34" charset="0"/>
                        </a:rPr>
                        <a:t> </a:t>
                      </a:r>
                    </a:p>
                  </a:txBody>
                  <a:tcPr marL="5668" marR="5668" marT="5668" marB="0" anchor="b">
                    <a:lnL>
                      <a:noFill/>
                    </a:lnL>
                    <a:lnR>
                      <a:noFill/>
                    </a:lnR>
                    <a:lnT w="6350" cap="flat" cmpd="sng" algn="ctr">
                      <a:solidFill>
                        <a:srgbClr val="969696"/>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050" b="0" i="0" u="none" strike="noStrike">
                          <a:solidFill>
                            <a:srgbClr val="000000"/>
                          </a:solidFill>
                          <a:effectLst/>
                          <a:latin typeface="Arial" panose="020B0604020202020204" pitchFamily="34" charset="0"/>
                        </a:rPr>
                        <a:t> </a:t>
                      </a:r>
                    </a:p>
                  </a:txBody>
                  <a:tcPr marL="5668" marR="5668" marT="5668" marB="0" anchor="b">
                    <a:lnL>
                      <a:noFill/>
                    </a:lnL>
                    <a:lnR>
                      <a:noFill/>
                    </a:lnR>
                    <a:lnT w="6350" cap="flat" cmpd="sng" algn="ctr">
                      <a:solidFill>
                        <a:srgbClr val="C0C0C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050" b="0" i="0" u="none" strike="noStrike">
                          <a:solidFill>
                            <a:srgbClr val="000000"/>
                          </a:solidFill>
                          <a:effectLst/>
                          <a:latin typeface="Arial" panose="020B0604020202020204" pitchFamily="34" charset="0"/>
                        </a:rPr>
                        <a:t> </a:t>
                      </a:r>
                    </a:p>
                  </a:txBody>
                  <a:tcPr marL="5668" marR="5668" marT="5668" marB="0" anchor="b">
                    <a:lnL>
                      <a:noFill/>
                    </a:lnL>
                    <a:lnR>
                      <a:noFill/>
                    </a:lnR>
                    <a:lnT w="6350" cap="flat" cmpd="sng" algn="ctr">
                      <a:solidFill>
                        <a:srgbClr val="C0C0C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050" b="0" i="0" u="none" strike="noStrike">
                          <a:solidFill>
                            <a:srgbClr val="000000"/>
                          </a:solidFill>
                          <a:effectLst/>
                          <a:latin typeface="Arial" panose="020B0604020202020204" pitchFamily="34" charset="0"/>
                        </a:rPr>
                        <a:t> </a:t>
                      </a:r>
                    </a:p>
                  </a:txBody>
                  <a:tcPr marL="5668" marR="5668" marT="5668" marB="0" anchor="b">
                    <a:lnL>
                      <a:noFill/>
                    </a:lnL>
                    <a:lnR>
                      <a:noFill/>
                    </a:lnR>
                    <a:lnT w="6350" cap="flat" cmpd="sng" algn="ctr">
                      <a:solidFill>
                        <a:srgbClr val="C0C0C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050" b="0" i="0" u="none" strike="noStrike">
                          <a:solidFill>
                            <a:srgbClr val="000000"/>
                          </a:solidFill>
                          <a:effectLst/>
                          <a:latin typeface="Arial" panose="020B0604020202020204" pitchFamily="34" charset="0"/>
                        </a:rPr>
                        <a:t> </a:t>
                      </a:r>
                    </a:p>
                  </a:txBody>
                  <a:tcPr marL="5668" marR="5668" marT="5668" marB="0" anchor="b">
                    <a:lnL>
                      <a:noFill/>
                    </a:lnL>
                    <a:lnR>
                      <a:noFill/>
                    </a:lnR>
                    <a:lnT w="6350" cap="flat" cmpd="sng" algn="ctr">
                      <a:solidFill>
                        <a:srgbClr val="C0C0C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050" b="0" i="0" u="none" strike="noStrike">
                          <a:solidFill>
                            <a:srgbClr val="000000"/>
                          </a:solidFill>
                          <a:effectLst/>
                          <a:latin typeface="Arial" panose="020B0604020202020204" pitchFamily="34" charset="0"/>
                        </a:rPr>
                        <a:t> </a:t>
                      </a:r>
                    </a:p>
                  </a:txBody>
                  <a:tcPr marL="5668" marR="5668" marT="5668" marB="0" anchor="b">
                    <a:lnL>
                      <a:noFill/>
                    </a:lnL>
                    <a:lnR>
                      <a:noFill/>
                    </a:lnR>
                    <a:lnT w="6350" cap="flat" cmpd="sng" algn="ctr">
                      <a:solidFill>
                        <a:srgbClr val="C0C0C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050" b="0" i="0" u="none" strike="noStrike">
                          <a:solidFill>
                            <a:srgbClr val="000000"/>
                          </a:solidFill>
                          <a:effectLst/>
                          <a:latin typeface="Arial" panose="020B0604020202020204" pitchFamily="34" charset="0"/>
                        </a:rPr>
                        <a:t> </a:t>
                      </a:r>
                    </a:p>
                  </a:txBody>
                  <a:tcPr marL="5668" marR="5668" marT="5668" marB="0" anchor="b">
                    <a:lnL>
                      <a:noFill/>
                    </a:lnL>
                    <a:lnR>
                      <a:noFill/>
                    </a:lnR>
                    <a:lnT w="6350" cap="flat" cmpd="sng" algn="ctr">
                      <a:solidFill>
                        <a:srgbClr val="C0C0C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050" b="0" i="0" u="none" strike="noStrike">
                          <a:solidFill>
                            <a:srgbClr val="000000"/>
                          </a:solidFill>
                          <a:effectLst/>
                          <a:latin typeface="Arial" panose="020B0604020202020204" pitchFamily="34" charset="0"/>
                        </a:rPr>
                        <a:t> </a:t>
                      </a:r>
                    </a:p>
                  </a:txBody>
                  <a:tcPr marL="5668" marR="5668" marT="5668" marB="0" anchor="b">
                    <a:lnL>
                      <a:noFill/>
                    </a:lnL>
                    <a:lnR>
                      <a:noFill/>
                    </a:lnR>
                    <a:lnT w="6350" cap="flat" cmpd="sng" algn="ctr">
                      <a:solidFill>
                        <a:srgbClr val="C0C0C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050" b="0" i="0" u="none" strike="noStrike">
                          <a:solidFill>
                            <a:srgbClr val="000000"/>
                          </a:solidFill>
                          <a:effectLst/>
                          <a:latin typeface="Arial" panose="020B0604020202020204" pitchFamily="34" charset="0"/>
                        </a:rPr>
                        <a:t> </a:t>
                      </a:r>
                    </a:p>
                  </a:txBody>
                  <a:tcPr marL="5668" marR="5668" marT="5668" marB="0" anchor="b">
                    <a:lnL>
                      <a:noFill/>
                    </a:lnL>
                    <a:lnR>
                      <a:noFill/>
                    </a:lnR>
                    <a:lnT w="6350" cap="flat" cmpd="sng" algn="ctr">
                      <a:solidFill>
                        <a:srgbClr val="C0C0C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050" b="0" i="0" u="none" strike="noStrike">
                          <a:solidFill>
                            <a:srgbClr val="000000"/>
                          </a:solidFill>
                          <a:effectLst/>
                          <a:latin typeface="Arial" panose="020B0604020202020204" pitchFamily="34" charset="0"/>
                        </a:rPr>
                        <a:t> </a:t>
                      </a:r>
                    </a:p>
                  </a:txBody>
                  <a:tcPr marL="5668" marR="5668" marT="5668" marB="0" anchor="b">
                    <a:lnL>
                      <a:noFill/>
                    </a:lnL>
                    <a:lnR>
                      <a:noFill/>
                    </a:lnR>
                    <a:lnT w="6350" cap="flat" cmpd="sng" algn="ctr">
                      <a:solidFill>
                        <a:srgbClr val="C0C0C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050" b="0" i="0" u="none" strike="noStrike">
                          <a:solidFill>
                            <a:srgbClr val="000000"/>
                          </a:solidFill>
                          <a:effectLst/>
                          <a:latin typeface="Arial" panose="020B0604020202020204" pitchFamily="34" charset="0"/>
                        </a:rPr>
                        <a:t> </a:t>
                      </a:r>
                    </a:p>
                  </a:txBody>
                  <a:tcPr marL="5668" marR="5668" marT="5668" marB="0" anchor="b">
                    <a:lnL>
                      <a:noFill/>
                    </a:lnL>
                    <a:lnR w="12700" cap="flat" cmpd="sng" algn="ctr">
                      <a:solidFill>
                        <a:srgbClr val="00000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39289">
                <a:tc>
                  <a:txBody>
                    <a:bodyPr/>
                    <a:lstStyle/>
                    <a:p>
                      <a:pPr algn="l" fontAlgn="b"/>
                      <a:r>
                        <a:rPr lang="en-IN" sz="1050" b="0" i="0" u="none" strike="noStrike">
                          <a:solidFill>
                            <a:srgbClr val="000000"/>
                          </a:solidFill>
                          <a:effectLst/>
                          <a:latin typeface="Arial" panose="020B0604020202020204" pitchFamily="34" charset="0"/>
                        </a:rPr>
                        <a:t>Total Sales</a:t>
                      </a:r>
                    </a:p>
                  </a:txBody>
                  <a:tcPr marL="5668" marR="5668" marT="566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58C"/>
                    </a:solidFill>
                  </a:tcPr>
                </a:tc>
                <a:tc>
                  <a:txBody>
                    <a:bodyPr/>
                    <a:lstStyle/>
                    <a:p>
                      <a:pPr algn="r" fontAlgn="b"/>
                      <a:r>
                        <a:rPr lang="en-IN" sz="1050" b="0" i="0" u="none" strike="noStrike">
                          <a:solidFill>
                            <a:srgbClr val="000000"/>
                          </a:solidFill>
                          <a:effectLst/>
                          <a:latin typeface="Arial" panose="020B0604020202020204" pitchFamily="34" charset="0"/>
                        </a:rPr>
                        <a:t>35,000</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r" fontAlgn="b"/>
                      <a:r>
                        <a:rPr lang="en-IN" sz="1050" b="0" i="0" u="none" strike="noStrike">
                          <a:solidFill>
                            <a:srgbClr val="000000"/>
                          </a:solidFill>
                          <a:effectLst/>
                          <a:latin typeface="Arial" panose="020B0604020202020204" pitchFamily="34" charset="0"/>
                        </a:rPr>
                        <a:t>70,000</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r" fontAlgn="b"/>
                      <a:r>
                        <a:rPr lang="en-IN" sz="1050" b="0" i="0" u="none" strike="noStrike">
                          <a:solidFill>
                            <a:srgbClr val="000000"/>
                          </a:solidFill>
                          <a:effectLst/>
                          <a:latin typeface="Arial" panose="020B0604020202020204" pitchFamily="34" charset="0"/>
                        </a:rPr>
                        <a:t>1,05,000</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r" fontAlgn="b"/>
                      <a:r>
                        <a:rPr lang="en-IN" sz="1050" b="0" i="0" u="none" strike="noStrike">
                          <a:solidFill>
                            <a:srgbClr val="000000"/>
                          </a:solidFill>
                          <a:effectLst/>
                          <a:latin typeface="Arial" panose="020B0604020202020204" pitchFamily="34" charset="0"/>
                        </a:rPr>
                        <a:t>2,10,000</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r" fontAlgn="b"/>
                      <a:r>
                        <a:rPr lang="en-IN" sz="1050" b="0" i="0" u="none" strike="noStrike">
                          <a:solidFill>
                            <a:srgbClr val="000000"/>
                          </a:solidFill>
                          <a:effectLst/>
                          <a:latin typeface="Arial" panose="020B0604020202020204" pitchFamily="34" charset="0"/>
                        </a:rPr>
                        <a:t>3,15,000</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r" fontAlgn="b"/>
                      <a:r>
                        <a:rPr lang="en-IN" sz="1050" b="0" i="0" u="none" strike="noStrike">
                          <a:solidFill>
                            <a:srgbClr val="000000"/>
                          </a:solidFill>
                          <a:effectLst/>
                          <a:latin typeface="Arial" panose="020B0604020202020204" pitchFamily="34" charset="0"/>
                        </a:rPr>
                        <a:t>4,20,000</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r" fontAlgn="b"/>
                      <a:r>
                        <a:rPr lang="en-IN" sz="1050" b="0" i="0" u="none" strike="noStrike">
                          <a:solidFill>
                            <a:srgbClr val="000000"/>
                          </a:solidFill>
                          <a:effectLst/>
                          <a:latin typeface="Arial" panose="020B0604020202020204" pitchFamily="34" charset="0"/>
                        </a:rPr>
                        <a:t>5,60,000</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r" fontAlgn="b"/>
                      <a:r>
                        <a:rPr lang="en-IN" sz="1050" b="0" i="0" u="none" strike="noStrike">
                          <a:solidFill>
                            <a:srgbClr val="000000"/>
                          </a:solidFill>
                          <a:effectLst/>
                          <a:latin typeface="Arial" panose="020B0604020202020204" pitchFamily="34" charset="0"/>
                        </a:rPr>
                        <a:t>7,00,000</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r" fontAlgn="b"/>
                      <a:r>
                        <a:rPr lang="en-IN" sz="1050" b="0" i="0" u="none" strike="noStrike">
                          <a:solidFill>
                            <a:srgbClr val="000000"/>
                          </a:solidFill>
                          <a:effectLst/>
                          <a:latin typeface="Arial" panose="020B0604020202020204" pitchFamily="34" charset="0"/>
                        </a:rPr>
                        <a:t>8,40,000</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r" fontAlgn="b"/>
                      <a:r>
                        <a:rPr lang="en-IN" sz="1050" b="0" i="0" u="none" strike="noStrike">
                          <a:solidFill>
                            <a:srgbClr val="000000"/>
                          </a:solidFill>
                          <a:effectLst/>
                          <a:latin typeface="Arial" panose="020B0604020202020204" pitchFamily="34" charset="0"/>
                        </a:rPr>
                        <a:t>9,10,000</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r" fontAlgn="b"/>
                      <a:r>
                        <a:rPr lang="en-IN" sz="1050" b="0" i="0" u="none" strike="noStrike">
                          <a:solidFill>
                            <a:srgbClr val="000000"/>
                          </a:solidFill>
                          <a:effectLst/>
                          <a:latin typeface="Arial" panose="020B0604020202020204" pitchFamily="34" charset="0"/>
                        </a:rPr>
                        <a:t>9,80,000</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r" fontAlgn="b"/>
                      <a:r>
                        <a:rPr lang="en-IN" sz="1050" b="0" i="0" u="none" strike="noStrike">
                          <a:solidFill>
                            <a:srgbClr val="000000"/>
                          </a:solidFill>
                          <a:effectLst/>
                          <a:latin typeface="Arial" panose="020B0604020202020204" pitchFamily="34" charset="0"/>
                        </a:rPr>
                        <a:t>10,29,000</a:t>
                      </a:r>
                    </a:p>
                  </a:txBody>
                  <a:tcPr marL="5668" marR="5668" marT="566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005"/>
                  </a:ext>
                </a:extLst>
              </a:tr>
              <a:tr h="335347">
                <a:tc>
                  <a:txBody>
                    <a:bodyPr/>
                    <a:lstStyle/>
                    <a:p>
                      <a:pPr algn="l" fontAlgn="b"/>
                      <a:r>
                        <a:rPr lang="en-IN" sz="1100" b="1" i="0" u="none" strike="noStrike">
                          <a:solidFill>
                            <a:srgbClr val="000000"/>
                          </a:solidFill>
                          <a:effectLst/>
                          <a:latin typeface="Arial" panose="020B0604020202020204" pitchFamily="34" charset="0"/>
                        </a:rPr>
                        <a:t>Cash Outflows</a:t>
                      </a:r>
                    </a:p>
                  </a:txBody>
                  <a:tcPr marL="5668" marR="5668" marT="5668"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b"/>
                      <a:r>
                        <a:rPr lang="en-IN" sz="1050" b="0" i="0" u="none" strike="noStrike">
                          <a:solidFill>
                            <a:srgbClr val="000000"/>
                          </a:solidFill>
                          <a:effectLst/>
                          <a:latin typeface="Arial" panose="020B0604020202020204" pitchFamily="34" charset="0"/>
                        </a:rPr>
                        <a:t> </a:t>
                      </a:r>
                    </a:p>
                  </a:txBody>
                  <a:tcPr marL="5668" marR="5668" marT="566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050" b="0" i="0" u="none" strike="noStrike">
                          <a:solidFill>
                            <a:srgbClr val="000000"/>
                          </a:solidFill>
                          <a:effectLst/>
                          <a:latin typeface="Arial" panose="020B0604020202020204" pitchFamily="34" charset="0"/>
                        </a:rPr>
                        <a:t> </a:t>
                      </a:r>
                    </a:p>
                  </a:txBody>
                  <a:tcPr marL="5668" marR="5668" marT="566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050" b="0" i="0" u="none" strike="noStrike">
                          <a:solidFill>
                            <a:srgbClr val="000000"/>
                          </a:solidFill>
                          <a:effectLst/>
                          <a:latin typeface="Arial" panose="020B0604020202020204" pitchFamily="34" charset="0"/>
                        </a:rPr>
                        <a:t> </a:t>
                      </a:r>
                    </a:p>
                  </a:txBody>
                  <a:tcPr marL="5668" marR="5668" marT="566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050" b="0" i="0" u="none" strike="noStrike">
                          <a:solidFill>
                            <a:srgbClr val="000000"/>
                          </a:solidFill>
                          <a:effectLst/>
                          <a:latin typeface="Arial" panose="020B0604020202020204" pitchFamily="34" charset="0"/>
                        </a:rPr>
                        <a:t> </a:t>
                      </a:r>
                    </a:p>
                  </a:txBody>
                  <a:tcPr marL="5668" marR="5668" marT="566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050" b="0" i="0" u="none" strike="noStrike">
                          <a:solidFill>
                            <a:srgbClr val="000000"/>
                          </a:solidFill>
                          <a:effectLst/>
                          <a:latin typeface="Arial" panose="020B0604020202020204" pitchFamily="34" charset="0"/>
                        </a:rPr>
                        <a:t> </a:t>
                      </a:r>
                    </a:p>
                  </a:txBody>
                  <a:tcPr marL="5668" marR="5668" marT="566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050" b="0" i="0" u="none" strike="noStrike">
                          <a:solidFill>
                            <a:srgbClr val="000000"/>
                          </a:solidFill>
                          <a:effectLst/>
                          <a:latin typeface="Arial" panose="020B0604020202020204" pitchFamily="34" charset="0"/>
                        </a:rPr>
                        <a:t> </a:t>
                      </a:r>
                    </a:p>
                  </a:txBody>
                  <a:tcPr marL="5668" marR="5668" marT="566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050" b="0" i="0" u="none" strike="noStrike">
                          <a:solidFill>
                            <a:srgbClr val="000000"/>
                          </a:solidFill>
                          <a:effectLst/>
                          <a:latin typeface="Arial" panose="020B0604020202020204" pitchFamily="34" charset="0"/>
                        </a:rPr>
                        <a:t> </a:t>
                      </a:r>
                    </a:p>
                  </a:txBody>
                  <a:tcPr marL="5668" marR="5668" marT="566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050" b="0" i="0" u="none" strike="noStrike">
                          <a:solidFill>
                            <a:srgbClr val="000000"/>
                          </a:solidFill>
                          <a:effectLst/>
                          <a:latin typeface="Arial" panose="020B0604020202020204" pitchFamily="34" charset="0"/>
                        </a:rPr>
                        <a:t> </a:t>
                      </a:r>
                    </a:p>
                  </a:txBody>
                  <a:tcPr marL="5668" marR="5668" marT="566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050" b="0" i="0" u="none" strike="noStrike">
                          <a:solidFill>
                            <a:srgbClr val="000000"/>
                          </a:solidFill>
                          <a:effectLst/>
                          <a:latin typeface="Arial" panose="020B0604020202020204" pitchFamily="34" charset="0"/>
                        </a:rPr>
                        <a:t> </a:t>
                      </a:r>
                    </a:p>
                  </a:txBody>
                  <a:tcPr marL="5668" marR="5668" marT="566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050" b="0" i="0" u="none" strike="noStrike">
                          <a:solidFill>
                            <a:srgbClr val="000000"/>
                          </a:solidFill>
                          <a:effectLst/>
                          <a:latin typeface="Arial" panose="020B0604020202020204" pitchFamily="34" charset="0"/>
                        </a:rPr>
                        <a:t> </a:t>
                      </a:r>
                    </a:p>
                  </a:txBody>
                  <a:tcPr marL="5668" marR="5668" marT="566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050" b="0" i="0" u="none" strike="noStrike">
                          <a:solidFill>
                            <a:srgbClr val="000000"/>
                          </a:solidFill>
                          <a:effectLst/>
                          <a:latin typeface="Arial" panose="020B0604020202020204" pitchFamily="34" charset="0"/>
                        </a:rPr>
                        <a:t> </a:t>
                      </a:r>
                    </a:p>
                  </a:txBody>
                  <a:tcPr marL="5668" marR="5668" marT="566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IN" sz="1050" b="0" i="0" u="none" strike="noStrike">
                          <a:solidFill>
                            <a:srgbClr val="000000"/>
                          </a:solidFill>
                          <a:effectLst/>
                          <a:latin typeface="Arial" panose="020B0604020202020204" pitchFamily="34" charset="0"/>
                        </a:rPr>
                        <a:t> </a:t>
                      </a:r>
                    </a:p>
                  </a:txBody>
                  <a:tcPr marL="5668" marR="5668" marT="5668" marB="0"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139289">
                <a:tc>
                  <a:txBody>
                    <a:bodyPr/>
                    <a:lstStyle/>
                    <a:p>
                      <a:pPr algn="l" fontAlgn="b"/>
                      <a:r>
                        <a:rPr lang="en-IN" sz="1050" b="0" i="0" u="none" strike="noStrike">
                          <a:solidFill>
                            <a:srgbClr val="000000"/>
                          </a:solidFill>
                          <a:effectLst/>
                          <a:latin typeface="Arial" panose="020B0604020202020204" pitchFamily="34" charset="0"/>
                        </a:rPr>
                        <a:t>Cost Of Goods Sold</a:t>
                      </a:r>
                    </a:p>
                  </a:txBody>
                  <a:tcPr marL="5668" marR="5668" marT="566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58C"/>
                    </a:solidFill>
                  </a:tcPr>
                </a:tc>
                <a:tc>
                  <a:txBody>
                    <a:bodyPr/>
                    <a:lstStyle/>
                    <a:p>
                      <a:pPr algn="r" fontAlgn="b"/>
                      <a:r>
                        <a:rPr lang="en-IN" sz="1050" b="0" i="0" u="none" strike="noStrike">
                          <a:solidFill>
                            <a:srgbClr val="000000"/>
                          </a:solidFill>
                          <a:effectLst/>
                          <a:latin typeface="Arial" panose="020B0604020202020204" pitchFamily="34" charset="0"/>
                        </a:rPr>
                        <a:t>18,500</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r" fontAlgn="b"/>
                      <a:r>
                        <a:rPr lang="en-IN" sz="1050" b="0" i="0" u="none" strike="noStrike">
                          <a:solidFill>
                            <a:srgbClr val="000000"/>
                          </a:solidFill>
                          <a:effectLst/>
                          <a:latin typeface="Arial" panose="020B0604020202020204" pitchFamily="34" charset="0"/>
                        </a:rPr>
                        <a:t>37,000</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r" fontAlgn="b"/>
                      <a:r>
                        <a:rPr lang="en-IN" sz="1050" b="0" i="0" u="none" strike="noStrike">
                          <a:solidFill>
                            <a:srgbClr val="000000"/>
                          </a:solidFill>
                          <a:effectLst/>
                          <a:latin typeface="Arial" panose="020B0604020202020204" pitchFamily="34" charset="0"/>
                        </a:rPr>
                        <a:t>55,500</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r" fontAlgn="b"/>
                      <a:r>
                        <a:rPr lang="en-IN" sz="1050" b="0" i="0" u="none" strike="noStrike">
                          <a:solidFill>
                            <a:srgbClr val="000000"/>
                          </a:solidFill>
                          <a:effectLst/>
                          <a:latin typeface="Arial" panose="020B0604020202020204" pitchFamily="34" charset="0"/>
                        </a:rPr>
                        <a:t>1,11,000</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r" fontAlgn="b"/>
                      <a:r>
                        <a:rPr lang="en-IN" sz="1050" b="0" i="0" u="none" strike="noStrike">
                          <a:solidFill>
                            <a:srgbClr val="000000"/>
                          </a:solidFill>
                          <a:effectLst/>
                          <a:latin typeface="Arial" panose="020B0604020202020204" pitchFamily="34" charset="0"/>
                        </a:rPr>
                        <a:t>1,66,500</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r" fontAlgn="b"/>
                      <a:r>
                        <a:rPr lang="en-IN" sz="1050" b="0" i="0" u="none" strike="noStrike">
                          <a:solidFill>
                            <a:srgbClr val="000000"/>
                          </a:solidFill>
                          <a:effectLst/>
                          <a:latin typeface="Arial" panose="020B0604020202020204" pitchFamily="34" charset="0"/>
                        </a:rPr>
                        <a:t>2,22,000</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r" fontAlgn="b"/>
                      <a:r>
                        <a:rPr lang="en-IN" sz="1050" b="0" i="0" u="none" strike="noStrike">
                          <a:solidFill>
                            <a:srgbClr val="000000"/>
                          </a:solidFill>
                          <a:effectLst/>
                          <a:latin typeface="Arial" panose="020B0604020202020204" pitchFamily="34" charset="0"/>
                        </a:rPr>
                        <a:t>2,96,000</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r" fontAlgn="b"/>
                      <a:r>
                        <a:rPr lang="en-IN" sz="1050" b="0" i="0" u="none" strike="noStrike">
                          <a:solidFill>
                            <a:srgbClr val="000000"/>
                          </a:solidFill>
                          <a:effectLst/>
                          <a:latin typeface="Arial" panose="020B0604020202020204" pitchFamily="34" charset="0"/>
                        </a:rPr>
                        <a:t>3,70,000</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r" fontAlgn="b"/>
                      <a:r>
                        <a:rPr lang="en-IN" sz="1050" b="0" i="0" u="none" strike="noStrike">
                          <a:solidFill>
                            <a:srgbClr val="000000"/>
                          </a:solidFill>
                          <a:effectLst/>
                          <a:latin typeface="Arial" panose="020B0604020202020204" pitchFamily="34" charset="0"/>
                        </a:rPr>
                        <a:t>4,44,000</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r" fontAlgn="b"/>
                      <a:r>
                        <a:rPr lang="en-IN" sz="1050" b="0" i="0" u="none" strike="noStrike">
                          <a:solidFill>
                            <a:srgbClr val="000000"/>
                          </a:solidFill>
                          <a:effectLst/>
                          <a:latin typeface="Arial" panose="020B0604020202020204" pitchFamily="34" charset="0"/>
                        </a:rPr>
                        <a:t>4,81,000</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r" fontAlgn="b"/>
                      <a:r>
                        <a:rPr lang="en-IN" sz="1050" b="0" i="0" u="none" strike="noStrike">
                          <a:solidFill>
                            <a:srgbClr val="000000"/>
                          </a:solidFill>
                          <a:effectLst/>
                          <a:latin typeface="Arial" panose="020B0604020202020204" pitchFamily="34" charset="0"/>
                        </a:rPr>
                        <a:t>5,18,000</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r" fontAlgn="b"/>
                      <a:r>
                        <a:rPr lang="en-IN" sz="1050" b="0" i="0" u="none" strike="noStrike">
                          <a:solidFill>
                            <a:srgbClr val="000000"/>
                          </a:solidFill>
                          <a:effectLst/>
                          <a:latin typeface="Arial" panose="020B0604020202020204" pitchFamily="34" charset="0"/>
                        </a:rPr>
                        <a:t>5,43,900</a:t>
                      </a:r>
                    </a:p>
                  </a:txBody>
                  <a:tcPr marL="5668" marR="5668" marT="566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007"/>
                  </a:ext>
                </a:extLst>
              </a:tr>
              <a:tr h="172754">
                <a:tc>
                  <a:txBody>
                    <a:bodyPr/>
                    <a:lstStyle/>
                    <a:p>
                      <a:pPr algn="l" fontAlgn="b"/>
                      <a:r>
                        <a:rPr lang="en-IN" sz="1050" b="0" i="0" u="none" strike="noStrike">
                          <a:solidFill>
                            <a:srgbClr val="000000"/>
                          </a:solidFill>
                          <a:effectLst/>
                          <a:latin typeface="Arial" panose="020B0604020202020204" pitchFamily="34" charset="0"/>
                        </a:rPr>
                        <a:t>Operating Expenses</a:t>
                      </a:r>
                    </a:p>
                  </a:txBody>
                  <a:tcPr marL="5668" marR="5668" marT="566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58C"/>
                    </a:solidFill>
                  </a:tcPr>
                </a:tc>
                <a:tc>
                  <a:txBody>
                    <a:bodyPr/>
                    <a:lstStyle/>
                    <a:p>
                      <a:pPr algn="r" fontAlgn="b"/>
                      <a:r>
                        <a:rPr lang="en-IN" sz="1050" b="0" i="0" u="none" strike="noStrike">
                          <a:solidFill>
                            <a:srgbClr val="000000"/>
                          </a:solidFill>
                          <a:effectLst/>
                          <a:latin typeface="Arial" panose="020B0604020202020204" pitchFamily="34" charset="0"/>
                        </a:rPr>
                        <a:t>1,02,000</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r" fontAlgn="b"/>
                      <a:r>
                        <a:rPr lang="en-IN" sz="1050" b="0" i="0" u="none" strike="noStrike">
                          <a:solidFill>
                            <a:srgbClr val="000000"/>
                          </a:solidFill>
                          <a:effectLst/>
                          <a:latin typeface="Arial" panose="020B0604020202020204" pitchFamily="34" charset="0"/>
                        </a:rPr>
                        <a:t>1,02,000</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r" fontAlgn="b"/>
                      <a:r>
                        <a:rPr lang="en-IN" sz="1050" b="0" i="0" u="none" strike="noStrike">
                          <a:solidFill>
                            <a:srgbClr val="000000"/>
                          </a:solidFill>
                          <a:effectLst/>
                          <a:latin typeface="Arial" panose="020B0604020202020204" pitchFamily="34" charset="0"/>
                        </a:rPr>
                        <a:t>1,02,000</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r" fontAlgn="b"/>
                      <a:r>
                        <a:rPr lang="en-IN" sz="1050" b="0" i="0" u="none" strike="noStrike">
                          <a:solidFill>
                            <a:srgbClr val="000000"/>
                          </a:solidFill>
                          <a:effectLst/>
                          <a:latin typeface="Arial" panose="020B0604020202020204" pitchFamily="34" charset="0"/>
                        </a:rPr>
                        <a:t>1,17,000</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r" fontAlgn="b"/>
                      <a:r>
                        <a:rPr lang="en-IN" sz="1050" b="0" i="0" u="none" strike="noStrike">
                          <a:solidFill>
                            <a:srgbClr val="000000"/>
                          </a:solidFill>
                          <a:effectLst/>
                          <a:latin typeface="Arial" panose="020B0604020202020204" pitchFamily="34" charset="0"/>
                        </a:rPr>
                        <a:t>1,17,000</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r" fontAlgn="b"/>
                      <a:r>
                        <a:rPr lang="en-IN" sz="1050" b="0" i="0" u="none" strike="noStrike">
                          <a:solidFill>
                            <a:srgbClr val="000000"/>
                          </a:solidFill>
                          <a:effectLst/>
                          <a:latin typeface="Arial" panose="020B0604020202020204" pitchFamily="34" charset="0"/>
                        </a:rPr>
                        <a:t>1,17,000</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r" fontAlgn="b"/>
                      <a:r>
                        <a:rPr lang="en-IN" sz="1050" b="0" i="0" u="none" strike="noStrike">
                          <a:solidFill>
                            <a:srgbClr val="000000"/>
                          </a:solidFill>
                          <a:effectLst/>
                          <a:latin typeface="Arial" panose="020B0604020202020204" pitchFamily="34" charset="0"/>
                        </a:rPr>
                        <a:t>1,27,000</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r" fontAlgn="b"/>
                      <a:r>
                        <a:rPr lang="en-IN" sz="1050" b="0" i="0" u="none" strike="noStrike">
                          <a:solidFill>
                            <a:srgbClr val="000000"/>
                          </a:solidFill>
                          <a:effectLst/>
                          <a:latin typeface="Arial" panose="020B0604020202020204" pitchFamily="34" charset="0"/>
                        </a:rPr>
                        <a:t>1,27,000</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r" fontAlgn="b"/>
                      <a:r>
                        <a:rPr lang="en-IN" sz="1050" b="0" i="0" u="none" strike="noStrike">
                          <a:solidFill>
                            <a:srgbClr val="000000"/>
                          </a:solidFill>
                          <a:effectLst/>
                          <a:latin typeface="Arial" panose="020B0604020202020204" pitchFamily="34" charset="0"/>
                        </a:rPr>
                        <a:t>1,27,000</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r" fontAlgn="b"/>
                      <a:r>
                        <a:rPr lang="en-IN" sz="1050" b="0" i="0" u="none" strike="noStrike">
                          <a:solidFill>
                            <a:srgbClr val="000000"/>
                          </a:solidFill>
                          <a:effectLst/>
                          <a:latin typeface="Arial" panose="020B0604020202020204" pitchFamily="34" charset="0"/>
                        </a:rPr>
                        <a:t>1,27,000</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r" fontAlgn="b"/>
                      <a:r>
                        <a:rPr lang="en-IN" sz="1050" b="0" i="0" u="none" strike="noStrike">
                          <a:solidFill>
                            <a:srgbClr val="000000"/>
                          </a:solidFill>
                          <a:effectLst/>
                          <a:latin typeface="Arial" panose="020B0604020202020204" pitchFamily="34" charset="0"/>
                        </a:rPr>
                        <a:t>1,27,000</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r" fontAlgn="b"/>
                      <a:r>
                        <a:rPr lang="en-IN" sz="1050" b="0" i="0" u="none" strike="noStrike">
                          <a:solidFill>
                            <a:srgbClr val="000000"/>
                          </a:solidFill>
                          <a:effectLst/>
                          <a:latin typeface="Arial" panose="020B0604020202020204" pitchFamily="34" charset="0"/>
                        </a:rPr>
                        <a:t>1,27,000</a:t>
                      </a:r>
                    </a:p>
                  </a:txBody>
                  <a:tcPr marL="5668" marR="5668" marT="566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008"/>
                  </a:ext>
                </a:extLst>
              </a:tr>
              <a:tr h="213403">
                <a:tc>
                  <a:txBody>
                    <a:bodyPr/>
                    <a:lstStyle/>
                    <a:p>
                      <a:pPr algn="l" fontAlgn="b"/>
                      <a:r>
                        <a:rPr lang="en-IN" sz="1050" b="0" i="0" u="none" strike="noStrike">
                          <a:solidFill>
                            <a:srgbClr val="000000"/>
                          </a:solidFill>
                          <a:effectLst/>
                          <a:latin typeface="Arial" panose="020B0604020202020204" pitchFamily="34" charset="0"/>
                        </a:rPr>
                        <a:t>New Fixed Assets Purchased</a:t>
                      </a:r>
                    </a:p>
                  </a:txBody>
                  <a:tcPr marL="5668" marR="5668" marT="566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58C"/>
                    </a:solidFill>
                  </a:tcPr>
                </a:tc>
                <a:tc>
                  <a:txBody>
                    <a:bodyPr/>
                    <a:lstStyle/>
                    <a:p>
                      <a:pPr algn="ctr" fontAlgn="b"/>
                      <a:r>
                        <a:rPr lang="en-IN" sz="1200" b="1" i="0" u="none" strike="noStrike">
                          <a:solidFill>
                            <a:srgbClr val="000000"/>
                          </a:solidFill>
                          <a:effectLst/>
                          <a:latin typeface="Gill Sans" panose="020B0604020202020204" charset="0"/>
                        </a:rPr>
                        <a:t>1,00,000</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95B"/>
                    </a:solidFill>
                  </a:tcPr>
                </a:tc>
                <a:tc>
                  <a:txBody>
                    <a:bodyPr/>
                    <a:lstStyle/>
                    <a:p>
                      <a:pPr algn="ctr" fontAlgn="b"/>
                      <a:r>
                        <a:rPr lang="en-IN" sz="1200" b="1" i="0" u="none" strike="noStrike">
                          <a:solidFill>
                            <a:srgbClr val="000000"/>
                          </a:solidFill>
                          <a:effectLst/>
                          <a:latin typeface="Gill Sans" panose="020B0604020202020204" charset="0"/>
                        </a:rPr>
                        <a:t> </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9E53"/>
                    </a:solidFill>
                  </a:tcPr>
                </a:tc>
                <a:tc>
                  <a:txBody>
                    <a:bodyPr/>
                    <a:lstStyle/>
                    <a:p>
                      <a:pPr algn="ctr" fontAlgn="b"/>
                      <a:r>
                        <a:rPr lang="en-IN" sz="1200" b="1" i="0" u="none" strike="noStrike">
                          <a:solidFill>
                            <a:srgbClr val="000000"/>
                          </a:solidFill>
                          <a:effectLst/>
                          <a:latin typeface="Gill Sans" panose="020B0604020202020204" charset="0"/>
                        </a:rPr>
                        <a:t> </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9E53"/>
                    </a:solidFill>
                  </a:tcPr>
                </a:tc>
                <a:tc>
                  <a:txBody>
                    <a:bodyPr/>
                    <a:lstStyle/>
                    <a:p>
                      <a:pPr algn="ctr" fontAlgn="b"/>
                      <a:r>
                        <a:rPr lang="en-IN" sz="1200" b="1" i="0" u="none" strike="noStrike">
                          <a:solidFill>
                            <a:srgbClr val="000000"/>
                          </a:solidFill>
                          <a:effectLst/>
                          <a:latin typeface="Gill Sans" panose="020B0604020202020204" charset="0"/>
                        </a:rPr>
                        <a:t> </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9E53"/>
                    </a:solidFill>
                  </a:tcPr>
                </a:tc>
                <a:tc>
                  <a:txBody>
                    <a:bodyPr/>
                    <a:lstStyle/>
                    <a:p>
                      <a:pPr algn="ctr" fontAlgn="b"/>
                      <a:r>
                        <a:rPr lang="en-IN" sz="1200" b="1" i="0" u="none" strike="noStrike">
                          <a:solidFill>
                            <a:srgbClr val="000000"/>
                          </a:solidFill>
                          <a:effectLst/>
                          <a:latin typeface="Gill Sans" panose="020B0604020202020204" charset="0"/>
                        </a:rPr>
                        <a:t> </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9E53"/>
                    </a:solidFill>
                  </a:tcPr>
                </a:tc>
                <a:tc>
                  <a:txBody>
                    <a:bodyPr/>
                    <a:lstStyle/>
                    <a:p>
                      <a:pPr algn="ctr" fontAlgn="b"/>
                      <a:r>
                        <a:rPr lang="en-IN" sz="1200" b="1" i="0" u="none" strike="noStrike">
                          <a:solidFill>
                            <a:srgbClr val="000000"/>
                          </a:solidFill>
                          <a:effectLst/>
                          <a:latin typeface="Gill Sans" panose="020B0604020202020204" charset="0"/>
                        </a:rPr>
                        <a:t> </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9E53"/>
                    </a:solidFill>
                  </a:tcPr>
                </a:tc>
                <a:tc>
                  <a:txBody>
                    <a:bodyPr/>
                    <a:lstStyle/>
                    <a:p>
                      <a:pPr algn="ctr" fontAlgn="b"/>
                      <a:r>
                        <a:rPr lang="en-IN" sz="1200" b="1" i="0" u="none" strike="noStrike">
                          <a:solidFill>
                            <a:srgbClr val="000000"/>
                          </a:solidFill>
                          <a:effectLst/>
                          <a:latin typeface="Gill Sans" panose="020B0604020202020204" charset="0"/>
                        </a:rPr>
                        <a:t> </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9E53"/>
                    </a:solidFill>
                  </a:tcPr>
                </a:tc>
                <a:tc>
                  <a:txBody>
                    <a:bodyPr/>
                    <a:lstStyle/>
                    <a:p>
                      <a:pPr algn="ctr" fontAlgn="b"/>
                      <a:r>
                        <a:rPr lang="en-IN" sz="1200" b="1" i="0" u="none" strike="noStrike">
                          <a:solidFill>
                            <a:srgbClr val="000000"/>
                          </a:solidFill>
                          <a:effectLst/>
                          <a:latin typeface="Gill Sans" panose="020B0604020202020204" charset="0"/>
                        </a:rPr>
                        <a:t> </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9E53"/>
                    </a:solidFill>
                  </a:tcPr>
                </a:tc>
                <a:tc>
                  <a:txBody>
                    <a:bodyPr/>
                    <a:lstStyle/>
                    <a:p>
                      <a:pPr algn="ctr" fontAlgn="b"/>
                      <a:r>
                        <a:rPr lang="en-IN" sz="1200" b="1" i="0" u="none" strike="noStrike">
                          <a:solidFill>
                            <a:srgbClr val="000000"/>
                          </a:solidFill>
                          <a:effectLst/>
                          <a:latin typeface="Gill Sans" panose="020B0604020202020204" charset="0"/>
                        </a:rPr>
                        <a:t> </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9E53"/>
                    </a:solidFill>
                  </a:tcPr>
                </a:tc>
                <a:tc>
                  <a:txBody>
                    <a:bodyPr/>
                    <a:lstStyle/>
                    <a:p>
                      <a:pPr algn="ctr" fontAlgn="b"/>
                      <a:r>
                        <a:rPr lang="en-IN" sz="1200" b="1" i="0" u="none" strike="noStrike">
                          <a:solidFill>
                            <a:srgbClr val="000000"/>
                          </a:solidFill>
                          <a:effectLst/>
                          <a:latin typeface="Gill Sans" panose="020B0604020202020204" charset="0"/>
                        </a:rPr>
                        <a:t> </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9E53"/>
                    </a:solidFill>
                  </a:tcPr>
                </a:tc>
                <a:tc>
                  <a:txBody>
                    <a:bodyPr/>
                    <a:lstStyle/>
                    <a:p>
                      <a:pPr algn="ctr" fontAlgn="b"/>
                      <a:r>
                        <a:rPr lang="en-IN" sz="1200" b="1" i="0" u="none" strike="noStrike">
                          <a:solidFill>
                            <a:srgbClr val="000000"/>
                          </a:solidFill>
                          <a:effectLst/>
                          <a:latin typeface="Gill Sans" panose="020B0604020202020204" charset="0"/>
                        </a:rPr>
                        <a:t> </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9E53"/>
                    </a:solidFill>
                  </a:tcPr>
                </a:tc>
                <a:tc>
                  <a:txBody>
                    <a:bodyPr/>
                    <a:lstStyle/>
                    <a:p>
                      <a:pPr algn="ctr" fontAlgn="b"/>
                      <a:r>
                        <a:rPr lang="en-IN" sz="1200" b="1" i="0" u="none" strike="noStrike">
                          <a:solidFill>
                            <a:srgbClr val="000000"/>
                          </a:solidFill>
                          <a:effectLst/>
                          <a:latin typeface="Gill Sans" panose="020B0604020202020204" charset="0"/>
                        </a:rPr>
                        <a:t> </a:t>
                      </a:r>
                    </a:p>
                  </a:txBody>
                  <a:tcPr marL="5668" marR="5668" marT="566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9E53"/>
                    </a:solidFill>
                  </a:tcPr>
                </a:tc>
                <a:extLst>
                  <a:ext uri="{0D108BD9-81ED-4DB2-BD59-A6C34878D82A}">
                    <a16:rowId xmlns:a16="http://schemas.microsoft.com/office/drawing/2014/main" val="10009"/>
                  </a:ext>
                </a:extLst>
              </a:tr>
              <a:tr h="203240">
                <a:tc>
                  <a:txBody>
                    <a:bodyPr/>
                    <a:lstStyle/>
                    <a:p>
                      <a:pPr algn="l" fontAlgn="b"/>
                      <a:r>
                        <a:rPr lang="en-IN" sz="1050" b="0" i="0" u="none" strike="noStrike">
                          <a:solidFill>
                            <a:srgbClr val="000000"/>
                          </a:solidFill>
                          <a:effectLst/>
                          <a:latin typeface="Arial" panose="020B0604020202020204" pitchFamily="34" charset="0"/>
                        </a:rPr>
                        <a:t>Additional Inventories Purchased</a:t>
                      </a:r>
                    </a:p>
                  </a:txBody>
                  <a:tcPr marL="5668" marR="5668" marT="566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58C"/>
                    </a:solidFill>
                  </a:tcPr>
                </a:tc>
                <a:tc>
                  <a:txBody>
                    <a:bodyPr/>
                    <a:lstStyle/>
                    <a:p>
                      <a:pPr algn="ctr" fontAlgn="b"/>
                      <a:r>
                        <a:rPr lang="en-IN" sz="1200" b="1" i="0" u="none" strike="noStrike">
                          <a:solidFill>
                            <a:srgbClr val="000000"/>
                          </a:solidFill>
                          <a:effectLst/>
                          <a:latin typeface="Gill Sans" panose="020B0604020202020204" charset="0"/>
                        </a:rPr>
                        <a:t> </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9E53"/>
                    </a:solidFill>
                  </a:tcPr>
                </a:tc>
                <a:tc>
                  <a:txBody>
                    <a:bodyPr/>
                    <a:lstStyle/>
                    <a:p>
                      <a:pPr algn="ctr" fontAlgn="b"/>
                      <a:r>
                        <a:rPr lang="en-IN" sz="1200" b="1" i="0" u="none" strike="noStrike">
                          <a:solidFill>
                            <a:srgbClr val="000000"/>
                          </a:solidFill>
                          <a:effectLst/>
                          <a:latin typeface="Gill Sans" panose="020B0604020202020204" charset="0"/>
                        </a:rPr>
                        <a:t> </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9E53"/>
                    </a:solidFill>
                  </a:tcPr>
                </a:tc>
                <a:tc>
                  <a:txBody>
                    <a:bodyPr/>
                    <a:lstStyle/>
                    <a:p>
                      <a:pPr algn="ctr" fontAlgn="b"/>
                      <a:r>
                        <a:rPr lang="en-IN" sz="1200" b="1" i="0" u="none" strike="noStrike">
                          <a:solidFill>
                            <a:srgbClr val="000000"/>
                          </a:solidFill>
                          <a:effectLst/>
                          <a:latin typeface="Gill Sans" panose="020B0604020202020204" charset="0"/>
                        </a:rPr>
                        <a:t> </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9E53"/>
                    </a:solidFill>
                  </a:tcPr>
                </a:tc>
                <a:tc>
                  <a:txBody>
                    <a:bodyPr/>
                    <a:lstStyle/>
                    <a:p>
                      <a:pPr algn="ctr" fontAlgn="b"/>
                      <a:r>
                        <a:rPr lang="en-IN" sz="1200" b="1" i="0" u="none" strike="noStrike">
                          <a:solidFill>
                            <a:srgbClr val="000000"/>
                          </a:solidFill>
                          <a:effectLst/>
                          <a:latin typeface="Gill Sans" panose="020B0604020202020204" charset="0"/>
                        </a:rPr>
                        <a:t> </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9E53"/>
                    </a:solidFill>
                  </a:tcPr>
                </a:tc>
                <a:tc>
                  <a:txBody>
                    <a:bodyPr/>
                    <a:lstStyle/>
                    <a:p>
                      <a:pPr algn="ctr" fontAlgn="b"/>
                      <a:r>
                        <a:rPr lang="en-IN" sz="1200" b="1" i="0" u="none" strike="noStrike">
                          <a:solidFill>
                            <a:srgbClr val="000000"/>
                          </a:solidFill>
                          <a:effectLst/>
                          <a:latin typeface="Gill Sans" panose="020B0604020202020204" charset="0"/>
                        </a:rPr>
                        <a:t> </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9E53"/>
                    </a:solidFill>
                  </a:tcPr>
                </a:tc>
                <a:tc>
                  <a:txBody>
                    <a:bodyPr/>
                    <a:lstStyle/>
                    <a:p>
                      <a:pPr algn="ctr" fontAlgn="b"/>
                      <a:r>
                        <a:rPr lang="en-IN" sz="1200" b="1" i="0" u="none" strike="noStrike">
                          <a:solidFill>
                            <a:srgbClr val="000000"/>
                          </a:solidFill>
                          <a:effectLst/>
                          <a:latin typeface="Gill Sans" panose="020B0604020202020204" charset="0"/>
                        </a:rPr>
                        <a:t> </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9E53"/>
                    </a:solidFill>
                  </a:tcPr>
                </a:tc>
                <a:tc>
                  <a:txBody>
                    <a:bodyPr/>
                    <a:lstStyle/>
                    <a:p>
                      <a:pPr algn="ctr" fontAlgn="b"/>
                      <a:r>
                        <a:rPr lang="en-IN" sz="1200" b="1" i="0" u="none" strike="noStrike">
                          <a:solidFill>
                            <a:srgbClr val="000000"/>
                          </a:solidFill>
                          <a:effectLst/>
                          <a:latin typeface="Gill Sans" panose="020B0604020202020204" charset="0"/>
                        </a:rPr>
                        <a:t> </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9E53"/>
                    </a:solidFill>
                  </a:tcPr>
                </a:tc>
                <a:tc>
                  <a:txBody>
                    <a:bodyPr/>
                    <a:lstStyle/>
                    <a:p>
                      <a:pPr algn="ctr" fontAlgn="b"/>
                      <a:r>
                        <a:rPr lang="en-IN" sz="1200" b="1" i="0" u="none" strike="noStrike">
                          <a:solidFill>
                            <a:srgbClr val="000000"/>
                          </a:solidFill>
                          <a:effectLst/>
                          <a:latin typeface="Gill Sans" panose="020B0604020202020204" charset="0"/>
                        </a:rPr>
                        <a:t> </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9E53"/>
                    </a:solidFill>
                  </a:tcPr>
                </a:tc>
                <a:tc>
                  <a:txBody>
                    <a:bodyPr/>
                    <a:lstStyle/>
                    <a:p>
                      <a:pPr algn="ctr" fontAlgn="b"/>
                      <a:r>
                        <a:rPr lang="en-IN" sz="1200" b="1" i="0" u="none" strike="noStrike">
                          <a:solidFill>
                            <a:srgbClr val="000000"/>
                          </a:solidFill>
                          <a:effectLst/>
                          <a:latin typeface="Gill Sans" panose="020B0604020202020204" charset="0"/>
                        </a:rPr>
                        <a:t> </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9E53"/>
                    </a:solidFill>
                  </a:tcPr>
                </a:tc>
                <a:tc>
                  <a:txBody>
                    <a:bodyPr/>
                    <a:lstStyle/>
                    <a:p>
                      <a:pPr algn="ctr" fontAlgn="b"/>
                      <a:r>
                        <a:rPr lang="en-IN" sz="1200" b="1" i="0" u="none" strike="noStrike">
                          <a:solidFill>
                            <a:srgbClr val="000000"/>
                          </a:solidFill>
                          <a:effectLst/>
                          <a:latin typeface="Gill Sans" panose="020B0604020202020204" charset="0"/>
                        </a:rPr>
                        <a:t> </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9E53"/>
                    </a:solidFill>
                  </a:tcPr>
                </a:tc>
                <a:tc>
                  <a:txBody>
                    <a:bodyPr/>
                    <a:lstStyle/>
                    <a:p>
                      <a:pPr algn="r" fontAlgn="b"/>
                      <a:r>
                        <a:rPr lang="en-IN" sz="1200" b="1" i="0" u="none" strike="noStrike">
                          <a:solidFill>
                            <a:srgbClr val="000000"/>
                          </a:solidFill>
                          <a:effectLst/>
                          <a:latin typeface="Gill Sans" panose="020B0604020202020204" charset="0"/>
                        </a:rPr>
                        <a:t> </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9E53"/>
                    </a:solidFill>
                  </a:tcPr>
                </a:tc>
                <a:tc>
                  <a:txBody>
                    <a:bodyPr/>
                    <a:lstStyle/>
                    <a:p>
                      <a:pPr algn="r" fontAlgn="b"/>
                      <a:r>
                        <a:rPr lang="en-IN" sz="1200" b="1" i="0" u="none" strike="noStrike">
                          <a:solidFill>
                            <a:srgbClr val="000000"/>
                          </a:solidFill>
                          <a:effectLst/>
                          <a:latin typeface="Gill Sans" panose="020B0604020202020204" charset="0"/>
                        </a:rPr>
                        <a:t> </a:t>
                      </a:r>
                    </a:p>
                  </a:txBody>
                  <a:tcPr marL="5668" marR="5668" marT="566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9E53"/>
                    </a:solidFill>
                  </a:tcPr>
                </a:tc>
                <a:extLst>
                  <a:ext uri="{0D108BD9-81ED-4DB2-BD59-A6C34878D82A}">
                    <a16:rowId xmlns:a16="http://schemas.microsoft.com/office/drawing/2014/main" val="10010"/>
                  </a:ext>
                </a:extLst>
              </a:tr>
              <a:tr h="186982">
                <a:tc>
                  <a:txBody>
                    <a:bodyPr/>
                    <a:lstStyle/>
                    <a:p>
                      <a:pPr algn="l" fontAlgn="b"/>
                      <a:r>
                        <a:rPr lang="en-IN" sz="1050" b="0" i="0" u="none" strike="noStrike">
                          <a:solidFill>
                            <a:srgbClr val="000000"/>
                          </a:solidFill>
                          <a:effectLst/>
                          <a:latin typeface="Arial" panose="020B0604020202020204" pitchFamily="34" charset="0"/>
                        </a:rPr>
                        <a:t>Loan Payments</a:t>
                      </a:r>
                    </a:p>
                  </a:txBody>
                  <a:tcPr marL="5668" marR="5668" marT="566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58C"/>
                    </a:solidFill>
                  </a:tcPr>
                </a:tc>
                <a:tc>
                  <a:txBody>
                    <a:bodyPr/>
                    <a:lstStyle/>
                    <a:p>
                      <a:pPr algn="ctr" fontAlgn="b"/>
                      <a:r>
                        <a:rPr lang="en-IN" sz="1200" b="1" i="0" u="none" strike="noStrike">
                          <a:solidFill>
                            <a:srgbClr val="000000"/>
                          </a:solidFill>
                          <a:effectLst/>
                          <a:latin typeface="Gill Sans" panose="020B0604020202020204" charset="0"/>
                        </a:rPr>
                        <a:t> </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9E53"/>
                    </a:solidFill>
                  </a:tcPr>
                </a:tc>
                <a:tc>
                  <a:txBody>
                    <a:bodyPr/>
                    <a:lstStyle/>
                    <a:p>
                      <a:pPr algn="ctr" fontAlgn="b"/>
                      <a:r>
                        <a:rPr lang="en-IN" sz="1200" b="1" i="0" u="none" strike="noStrike">
                          <a:solidFill>
                            <a:srgbClr val="000000"/>
                          </a:solidFill>
                          <a:effectLst/>
                          <a:latin typeface="Gill Sans" panose="020B0604020202020204" charset="0"/>
                        </a:rPr>
                        <a:t> </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9E53"/>
                    </a:solidFill>
                  </a:tcPr>
                </a:tc>
                <a:tc>
                  <a:txBody>
                    <a:bodyPr/>
                    <a:lstStyle/>
                    <a:p>
                      <a:pPr algn="ctr" fontAlgn="b"/>
                      <a:r>
                        <a:rPr lang="en-IN" sz="1200" b="1" i="0" u="none" strike="noStrike">
                          <a:solidFill>
                            <a:srgbClr val="000000"/>
                          </a:solidFill>
                          <a:effectLst/>
                          <a:latin typeface="Gill Sans" panose="020B0604020202020204" charset="0"/>
                        </a:rPr>
                        <a:t> </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9E53"/>
                    </a:solidFill>
                  </a:tcPr>
                </a:tc>
                <a:tc>
                  <a:txBody>
                    <a:bodyPr/>
                    <a:lstStyle/>
                    <a:p>
                      <a:pPr algn="ctr" fontAlgn="b"/>
                      <a:r>
                        <a:rPr lang="en-IN" sz="1200" b="1" i="0" u="none" strike="noStrike">
                          <a:solidFill>
                            <a:srgbClr val="000000"/>
                          </a:solidFill>
                          <a:effectLst/>
                          <a:latin typeface="Gill Sans" panose="020B0604020202020204" charset="0"/>
                        </a:rPr>
                        <a:t> </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9E53"/>
                    </a:solidFill>
                  </a:tcPr>
                </a:tc>
                <a:tc>
                  <a:txBody>
                    <a:bodyPr/>
                    <a:lstStyle/>
                    <a:p>
                      <a:pPr algn="ctr" fontAlgn="b"/>
                      <a:r>
                        <a:rPr lang="en-IN" sz="1200" b="1" i="0" u="none" strike="noStrike">
                          <a:solidFill>
                            <a:srgbClr val="000000"/>
                          </a:solidFill>
                          <a:effectLst/>
                          <a:latin typeface="Gill Sans" panose="020B0604020202020204" charset="0"/>
                        </a:rPr>
                        <a:t> </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9E53"/>
                    </a:solidFill>
                  </a:tcPr>
                </a:tc>
                <a:tc>
                  <a:txBody>
                    <a:bodyPr/>
                    <a:lstStyle/>
                    <a:p>
                      <a:pPr algn="ctr" fontAlgn="b"/>
                      <a:r>
                        <a:rPr lang="en-IN" sz="1200" b="1" i="0" u="none" strike="noStrike">
                          <a:solidFill>
                            <a:srgbClr val="000000"/>
                          </a:solidFill>
                          <a:effectLst/>
                          <a:latin typeface="Gill Sans" panose="020B0604020202020204" charset="0"/>
                        </a:rPr>
                        <a:t> </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9E53"/>
                    </a:solidFill>
                  </a:tcPr>
                </a:tc>
                <a:tc>
                  <a:txBody>
                    <a:bodyPr/>
                    <a:lstStyle/>
                    <a:p>
                      <a:pPr algn="ctr" fontAlgn="b"/>
                      <a:r>
                        <a:rPr lang="en-IN" sz="1200" b="1" i="0" u="none" strike="noStrike">
                          <a:solidFill>
                            <a:srgbClr val="000000"/>
                          </a:solidFill>
                          <a:effectLst/>
                          <a:latin typeface="Gill Sans" panose="020B0604020202020204" charset="0"/>
                        </a:rPr>
                        <a:t> </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9E53"/>
                    </a:solidFill>
                  </a:tcPr>
                </a:tc>
                <a:tc>
                  <a:txBody>
                    <a:bodyPr/>
                    <a:lstStyle/>
                    <a:p>
                      <a:pPr algn="ctr" fontAlgn="b"/>
                      <a:r>
                        <a:rPr lang="en-IN" sz="1200" b="1" i="0" u="none" strike="noStrike">
                          <a:solidFill>
                            <a:srgbClr val="000000"/>
                          </a:solidFill>
                          <a:effectLst/>
                          <a:latin typeface="Gill Sans" panose="020B0604020202020204" charset="0"/>
                        </a:rPr>
                        <a:t> </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9E53"/>
                    </a:solidFill>
                  </a:tcPr>
                </a:tc>
                <a:tc>
                  <a:txBody>
                    <a:bodyPr/>
                    <a:lstStyle/>
                    <a:p>
                      <a:pPr algn="ctr" fontAlgn="b"/>
                      <a:r>
                        <a:rPr lang="en-IN" sz="1200" b="1" i="0" u="none" strike="noStrike">
                          <a:solidFill>
                            <a:srgbClr val="000000"/>
                          </a:solidFill>
                          <a:effectLst/>
                          <a:latin typeface="Gill Sans" panose="020B0604020202020204" charset="0"/>
                        </a:rPr>
                        <a:t> </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9E53"/>
                    </a:solidFill>
                  </a:tcPr>
                </a:tc>
                <a:tc>
                  <a:txBody>
                    <a:bodyPr/>
                    <a:lstStyle/>
                    <a:p>
                      <a:pPr algn="ctr" fontAlgn="b"/>
                      <a:r>
                        <a:rPr lang="en-IN" sz="1200" b="1" i="0" u="none" strike="noStrike">
                          <a:solidFill>
                            <a:srgbClr val="000000"/>
                          </a:solidFill>
                          <a:effectLst/>
                          <a:latin typeface="Gill Sans" panose="020B0604020202020204" charset="0"/>
                        </a:rPr>
                        <a:t> </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9E53"/>
                    </a:solidFill>
                  </a:tcPr>
                </a:tc>
                <a:tc>
                  <a:txBody>
                    <a:bodyPr/>
                    <a:lstStyle/>
                    <a:p>
                      <a:pPr algn="r" fontAlgn="b"/>
                      <a:r>
                        <a:rPr lang="en-IN" sz="1200" b="1" i="0" u="none" strike="noStrike">
                          <a:solidFill>
                            <a:srgbClr val="000000"/>
                          </a:solidFill>
                          <a:effectLst/>
                          <a:latin typeface="Gill Sans" panose="020B0604020202020204" charset="0"/>
                        </a:rPr>
                        <a:t> </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9E53"/>
                    </a:solidFill>
                  </a:tcPr>
                </a:tc>
                <a:tc>
                  <a:txBody>
                    <a:bodyPr/>
                    <a:lstStyle/>
                    <a:p>
                      <a:pPr algn="r" fontAlgn="b"/>
                      <a:r>
                        <a:rPr lang="en-IN" sz="1200" b="1" i="0" u="none" strike="noStrike">
                          <a:solidFill>
                            <a:srgbClr val="000000"/>
                          </a:solidFill>
                          <a:effectLst/>
                          <a:latin typeface="Gill Sans" panose="020B0604020202020204" charset="0"/>
                        </a:rPr>
                        <a:t> </a:t>
                      </a:r>
                    </a:p>
                  </a:txBody>
                  <a:tcPr marL="5668" marR="5668" marT="566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9E53"/>
                    </a:solidFill>
                  </a:tcPr>
                </a:tc>
                <a:extLst>
                  <a:ext uri="{0D108BD9-81ED-4DB2-BD59-A6C34878D82A}">
                    <a16:rowId xmlns:a16="http://schemas.microsoft.com/office/drawing/2014/main" val="10011"/>
                  </a:ext>
                </a:extLst>
              </a:tr>
              <a:tr h="139289">
                <a:tc>
                  <a:txBody>
                    <a:bodyPr/>
                    <a:lstStyle/>
                    <a:p>
                      <a:pPr algn="l" fontAlgn="b"/>
                      <a:r>
                        <a:rPr lang="en-IN" sz="1050" b="1" i="0" u="none" strike="noStrike">
                          <a:solidFill>
                            <a:srgbClr val="000000"/>
                          </a:solidFill>
                          <a:effectLst/>
                          <a:latin typeface="Arial" panose="020B0604020202020204" pitchFamily="34" charset="0"/>
                        </a:rPr>
                        <a:t>Total</a:t>
                      </a:r>
                    </a:p>
                  </a:txBody>
                  <a:tcPr marL="5668" marR="5668" marT="566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58C"/>
                    </a:solidFill>
                  </a:tcPr>
                </a:tc>
                <a:tc>
                  <a:txBody>
                    <a:bodyPr/>
                    <a:lstStyle/>
                    <a:p>
                      <a:pPr algn="r" fontAlgn="b"/>
                      <a:r>
                        <a:rPr lang="en-IN" sz="1050" b="0" i="0" u="none" strike="noStrike">
                          <a:solidFill>
                            <a:srgbClr val="000000"/>
                          </a:solidFill>
                          <a:effectLst/>
                          <a:latin typeface="Arial" panose="020B0604020202020204" pitchFamily="34" charset="0"/>
                        </a:rPr>
                        <a:t>2,20,500</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D8D8D8"/>
                    </a:solidFill>
                  </a:tcPr>
                </a:tc>
                <a:tc>
                  <a:txBody>
                    <a:bodyPr/>
                    <a:lstStyle/>
                    <a:p>
                      <a:pPr algn="r" fontAlgn="b"/>
                      <a:r>
                        <a:rPr lang="en-IN" sz="1050" b="0" i="0" u="none" strike="noStrike">
                          <a:solidFill>
                            <a:srgbClr val="000000"/>
                          </a:solidFill>
                          <a:effectLst/>
                          <a:latin typeface="Arial" panose="020B0604020202020204" pitchFamily="34" charset="0"/>
                        </a:rPr>
                        <a:t>1,39,000</a:t>
                      </a:r>
                    </a:p>
                  </a:txBody>
                  <a:tcPr marL="5668" marR="5668" marT="5668"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D8D8D8"/>
                    </a:solidFill>
                  </a:tcPr>
                </a:tc>
                <a:tc>
                  <a:txBody>
                    <a:bodyPr/>
                    <a:lstStyle/>
                    <a:p>
                      <a:pPr algn="r" fontAlgn="b"/>
                      <a:r>
                        <a:rPr lang="en-IN" sz="1050" b="0" i="0" u="none" strike="noStrike">
                          <a:solidFill>
                            <a:srgbClr val="000000"/>
                          </a:solidFill>
                          <a:effectLst/>
                          <a:latin typeface="Arial" panose="020B0604020202020204" pitchFamily="34" charset="0"/>
                        </a:rPr>
                        <a:t>1,57,500</a:t>
                      </a:r>
                    </a:p>
                  </a:txBody>
                  <a:tcPr marL="5668" marR="5668" marT="5668"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D8D8D8"/>
                    </a:solidFill>
                  </a:tcPr>
                </a:tc>
                <a:tc>
                  <a:txBody>
                    <a:bodyPr/>
                    <a:lstStyle/>
                    <a:p>
                      <a:pPr algn="r" fontAlgn="b"/>
                      <a:r>
                        <a:rPr lang="en-IN" sz="1050" b="0" i="0" u="none" strike="noStrike">
                          <a:solidFill>
                            <a:srgbClr val="000000"/>
                          </a:solidFill>
                          <a:effectLst/>
                          <a:latin typeface="Arial" panose="020B0604020202020204" pitchFamily="34" charset="0"/>
                        </a:rPr>
                        <a:t>2,28,000</a:t>
                      </a:r>
                    </a:p>
                  </a:txBody>
                  <a:tcPr marL="5668" marR="5668" marT="5668"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D8D8D8"/>
                    </a:solidFill>
                  </a:tcPr>
                </a:tc>
                <a:tc>
                  <a:txBody>
                    <a:bodyPr/>
                    <a:lstStyle/>
                    <a:p>
                      <a:pPr algn="r" fontAlgn="b"/>
                      <a:r>
                        <a:rPr lang="en-IN" sz="1050" b="0" i="0" u="none" strike="noStrike">
                          <a:solidFill>
                            <a:srgbClr val="000000"/>
                          </a:solidFill>
                          <a:effectLst/>
                          <a:latin typeface="Arial" panose="020B0604020202020204" pitchFamily="34" charset="0"/>
                        </a:rPr>
                        <a:t>2,83,500</a:t>
                      </a:r>
                    </a:p>
                  </a:txBody>
                  <a:tcPr marL="5668" marR="5668" marT="5668"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D8D8D8"/>
                    </a:solidFill>
                  </a:tcPr>
                </a:tc>
                <a:tc>
                  <a:txBody>
                    <a:bodyPr/>
                    <a:lstStyle/>
                    <a:p>
                      <a:pPr algn="r" fontAlgn="b"/>
                      <a:r>
                        <a:rPr lang="en-IN" sz="1050" b="0" i="0" u="none" strike="noStrike">
                          <a:solidFill>
                            <a:srgbClr val="000000"/>
                          </a:solidFill>
                          <a:effectLst/>
                          <a:latin typeface="Arial" panose="020B0604020202020204" pitchFamily="34" charset="0"/>
                        </a:rPr>
                        <a:t>3,39,000</a:t>
                      </a:r>
                    </a:p>
                  </a:txBody>
                  <a:tcPr marL="5668" marR="5668" marT="5668"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D8D8D8"/>
                    </a:solidFill>
                  </a:tcPr>
                </a:tc>
                <a:tc>
                  <a:txBody>
                    <a:bodyPr/>
                    <a:lstStyle/>
                    <a:p>
                      <a:pPr algn="r" fontAlgn="b"/>
                      <a:r>
                        <a:rPr lang="en-IN" sz="1050" b="0" i="0" u="none" strike="noStrike">
                          <a:solidFill>
                            <a:srgbClr val="000000"/>
                          </a:solidFill>
                          <a:effectLst/>
                          <a:latin typeface="Arial" panose="020B0604020202020204" pitchFamily="34" charset="0"/>
                        </a:rPr>
                        <a:t>4,23,000</a:t>
                      </a:r>
                    </a:p>
                  </a:txBody>
                  <a:tcPr marL="5668" marR="5668" marT="5668"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D8D8D8"/>
                    </a:solidFill>
                  </a:tcPr>
                </a:tc>
                <a:tc>
                  <a:txBody>
                    <a:bodyPr/>
                    <a:lstStyle/>
                    <a:p>
                      <a:pPr algn="r" fontAlgn="b"/>
                      <a:r>
                        <a:rPr lang="en-IN" sz="1050" b="0" i="0" u="none" strike="noStrike">
                          <a:solidFill>
                            <a:srgbClr val="000000"/>
                          </a:solidFill>
                          <a:effectLst/>
                          <a:latin typeface="Arial" panose="020B0604020202020204" pitchFamily="34" charset="0"/>
                        </a:rPr>
                        <a:t>4,97,000</a:t>
                      </a:r>
                    </a:p>
                  </a:txBody>
                  <a:tcPr marL="5668" marR="5668" marT="5668"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D8D8D8"/>
                    </a:solidFill>
                  </a:tcPr>
                </a:tc>
                <a:tc>
                  <a:txBody>
                    <a:bodyPr/>
                    <a:lstStyle/>
                    <a:p>
                      <a:pPr algn="r" fontAlgn="b"/>
                      <a:r>
                        <a:rPr lang="en-IN" sz="1050" b="0" i="0" u="none" strike="noStrike">
                          <a:solidFill>
                            <a:srgbClr val="000000"/>
                          </a:solidFill>
                          <a:effectLst/>
                          <a:latin typeface="Arial" panose="020B0604020202020204" pitchFamily="34" charset="0"/>
                        </a:rPr>
                        <a:t>5,71,000</a:t>
                      </a:r>
                    </a:p>
                  </a:txBody>
                  <a:tcPr marL="5668" marR="5668" marT="5668"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D8D8D8"/>
                    </a:solidFill>
                  </a:tcPr>
                </a:tc>
                <a:tc>
                  <a:txBody>
                    <a:bodyPr/>
                    <a:lstStyle/>
                    <a:p>
                      <a:pPr algn="r" fontAlgn="b"/>
                      <a:r>
                        <a:rPr lang="en-IN" sz="1050" b="0" i="0" u="none" strike="noStrike">
                          <a:solidFill>
                            <a:srgbClr val="000000"/>
                          </a:solidFill>
                          <a:effectLst/>
                          <a:latin typeface="Arial" panose="020B0604020202020204" pitchFamily="34" charset="0"/>
                        </a:rPr>
                        <a:t>6,08,000</a:t>
                      </a:r>
                    </a:p>
                  </a:txBody>
                  <a:tcPr marL="5668" marR="5668" marT="5668"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D8D8D8"/>
                    </a:solidFill>
                  </a:tcPr>
                </a:tc>
                <a:tc>
                  <a:txBody>
                    <a:bodyPr/>
                    <a:lstStyle/>
                    <a:p>
                      <a:pPr algn="r" fontAlgn="b"/>
                      <a:r>
                        <a:rPr lang="en-IN" sz="1050" b="0" i="0" u="none" strike="noStrike">
                          <a:solidFill>
                            <a:srgbClr val="000000"/>
                          </a:solidFill>
                          <a:effectLst/>
                          <a:latin typeface="Arial" panose="020B0604020202020204" pitchFamily="34" charset="0"/>
                        </a:rPr>
                        <a:t>6,45,000</a:t>
                      </a:r>
                    </a:p>
                  </a:txBody>
                  <a:tcPr marL="5668" marR="5668" marT="5668"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D8D8D8"/>
                    </a:solidFill>
                  </a:tcPr>
                </a:tc>
                <a:tc>
                  <a:txBody>
                    <a:bodyPr/>
                    <a:lstStyle/>
                    <a:p>
                      <a:pPr algn="r" fontAlgn="b"/>
                      <a:r>
                        <a:rPr lang="en-IN" sz="1050" b="0" i="0" u="none" strike="noStrike">
                          <a:solidFill>
                            <a:srgbClr val="000000"/>
                          </a:solidFill>
                          <a:effectLst/>
                          <a:latin typeface="Arial" panose="020B0604020202020204" pitchFamily="34" charset="0"/>
                        </a:rPr>
                        <a:t>6,70,900</a:t>
                      </a:r>
                    </a:p>
                  </a:txBody>
                  <a:tcPr marL="5668" marR="5668" marT="5668" marB="0" anchor="b">
                    <a:lnL w="6350" cap="flat" cmpd="sng" algn="ctr">
                      <a:solidFill>
                        <a:srgbClr val="969696"/>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D8D8D8"/>
                    </a:solidFill>
                  </a:tcPr>
                </a:tc>
                <a:extLst>
                  <a:ext uri="{0D108BD9-81ED-4DB2-BD59-A6C34878D82A}">
                    <a16:rowId xmlns:a16="http://schemas.microsoft.com/office/drawing/2014/main" val="10012"/>
                  </a:ext>
                </a:extLst>
              </a:tr>
              <a:tr h="335347">
                <a:tc>
                  <a:txBody>
                    <a:bodyPr/>
                    <a:lstStyle/>
                    <a:p>
                      <a:pPr algn="l" fontAlgn="b"/>
                      <a:r>
                        <a:rPr lang="en-IN" sz="1100" b="1" i="0" u="none" strike="noStrike">
                          <a:solidFill>
                            <a:srgbClr val="000000"/>
                          </a:solidFill>
                          <a:effectLst/>
                          <a:latin typeface="Arial" panose="020B0604020202020204" pitchFamily="34" charset="0"/>
                        </a:rPr>
                        <a:t>Result</a:t>
                      </a:r>
                    </a:p>
                  </a:txBody>
                  <a:tcPr marL="5668" marR="5668" marT="5668"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b"/>
                      <a:r>
                        <a:rPr lang="en-IN" sz="1050" b="0" i="0" u="none" strike="noStrike">
                          <a:solidFill>
                            <a:srgbClr val="000000"/>
                          </a:solidFill>
                          <a:effectLst/>
                          <a:latin typeface="Arial" panose="020B0604020202020204" pitchFamily="34" charset="0"/>
                        </a:rPr>
                        <a:t> </a:t>
                      </a:r>
                    </a:p>
                  </a:txBody>
                  <a:tcPr marL="5668" marR="5668" marT="5668" marB="0" anchor="b">
                    <a:lnL>
                      <a:noFill/>
                    </a:lnL>
                    <a:lnR>
                      <a:noFill/>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FFFFFF"/>
                    </a:solidFill>
                  </a:tcPr>
                </a:tc>
                <a:tc>
                  <a:txBody>
                    <a:bodyPr/>
                    <a:lstStyle/>
                    <a:p>
                      <a:pPr algn="l" fontAlgn="b"/>
                      <a:r>
                        <a:rPr lang="en-IN" sz="1050" b="0" i="0" u="none" strike="noStrike">
                          <a:solidFill>
                            <a:srgbClr val="000000"/>
                          </a:solidFill>
                          <a:effectLst/>
                          <a:latin typeface="Arial" panose="020B0604020202020204" pitchFamily="34" charset="0"/>
                        </a:rPr>
                        <a:t> </a:t>
                      </a:r>
                    </a:p>
                  </a:txBody>
                  <a:tcPr marL="5668" marR="5668" marT="5668" marB="0" anchor="b">
                    <a:lnL>
                      <a:noFill/>
                    </a:lnL>
                    <a:lnR>
                      <a:noFill/>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FFFFFF"/>
                    </a:solidFill>
                  </a:tcPr>
                </a:tc>
                <a:tc>
                  <a:txBody>
                    <a:bodyPr/>
                    <a:lstStyle/>
                    <a:p>
                      <a:pPr algn="l" fontAlgn="b"/>
                      <a:r>
                        <a:rPr lang="en-IN" sz="1050" b="0" i="0" u="none" strike="noStrike">
                          <a:solidFill>
                            <a:srgbClr val="000000"/>
                          </a:solidFill>
                          <a:effectLst/>
                          <a:latin typeface="Arial" panose="020B0604020202020204" pitchFamily="34" charset="0"/>
                        </a:rPr>
                        <a:t> </a:t>
                      </a:r>
                    </a:p>
                  </a:txBody>
                  <a:tcPr marL="5668" marR="5668" marT="5668" marB="0" anchor="b">
                    <a:lnL>
                      <a:noFill/>
                    </a:lnL>
                    <a:lnR>
                      <a:noFill/>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FFFFFF"/>
                    </a:solidFill>
                  </a:tcPr>
                </a:tc>
                <a:tc>
                  <a:txBody>
                    <a:bodyPr/>
                    <a:lstStyle/>
                    <a:p>
                      <a:pPr algn="l" fontAlgn="b"/>
                      <a:r>
                        <a:rPr lang="en-IN" sz="1050" b="0" i="0" u="none" strike="noStrike">
                          <a:solidFill>
                            <a:srgbClr val="000000"/>
                          </a:solidFill>
                          <a:effectLst/>
                          <a:latin typeface="Arial" panose="020B0604020202020204" pitchFamily="34" charset="0"/>
                        </a:rPr>
                        <a:t> </a:t>
                      </a:r>
                    </a:p>
                  </a:txBody>
                  <a:tcPr marL="5668" marR="5668" marT="5668" marB="0" anchor="b">
                    <a:lnL>
                      <a:noFill/>
                    </a:lnL>
                    <a:lnR>
                      <a:noFill/>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FFFFFF"/>
                    </a:solidFill>
                  </a:tcPr>
                </a:tc>
                <a:tc>
                  <a:txBody>
                    <a:bodyPr/>
                    <a:lstStyle/>
                    <a:p>
                      <a:pPr algn="l" fontAlgn="b"/>
                      <a:r>
                        <a:rPr lang="en-IN" sz="1050" b="0" i="0" u="none" strike="noStrike">
                          <a:solidFill>
                            <a:srgbClr val="000000"/>
                          </a:solidFill>
                          <a:effectLst/>
                          <a:latin typeface="Arial" panose="020B0604020202020204" pitchFamily="34" charset="0"/>
                        </a:rPr>
                        <a:t> </a:t>
                      </a:r>
                    </a:p>
                  </a:txBody>
                  <a:tcPr marL="5668" marR="5668" marT="5668" marB="0" anchor="b">
                    <a:lnL>
                      <a:noFill/>
                    </a:lnL>
                    <a:lnR>
                      <a:noFill/>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FFFFFF"/>
                    </a:solidFill>
                  </a:tcPr>
                </a:tc>
                <a:tc>
                  <a:txBody>
                    <a:bodyPr/>
                    <a:lstStyle/>
                    <a:p>
                      <a:pPr algn="l" fontAlgn="b"/>
                      <a:r>
                        <a:rPr lang="en-IN" sz="1050" b="0" i="0" u="none" strike="noStrike">
                          <a:solidFill>
                            <a:srgbClr val="000000"/>
                          </a:solidFill>
                          <a:effectLst/>
                          <a:latin typeface="Arial" panose="020B0604020202020204" pitchFamily="34" charset="0"/>
                        </a:rPr>
                        <a:t> </a:t>
                      </a:r>
                    </a:p>
                  </a:txBody>
                  <a:tcPr marL="5668" marR="5668" marT="5668" marB="0" anchor="b">
                    <a:lnL>
                      <a:noFill/>
                    </a:lnL>
                    <a:lnR>
                      <a:noFill/>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FFFFFF"/>
                    </a:solidFill>
                  </a:tcPr>
                </a:tc>
                <a:tc>
                  <a:txBody>
                    <a:bodyPr/>
                    <a:lstStyle/>
                    <a:p>
                      <a:pPr algn="l" fontAlgn="b"/>
                      <a:r>
                        <a:rPr lang="en-IN" sz="1050" b="0" i="0" u="none" strike="noStrike">
                          <a:solidFill>
                            <a:srgbClr val="000000"/>
                          </a:solidFill>
                          <a:effectLst/>
                          <a:latin typeface="Arial" panose="020B0604020202020204" pitchFamily="34" charset="0"/>
                        </a:rPr>
                        <a:t> </a:t>
                      </a:r>
                    </a:p>
                  </a:txBody>
                  <a:tcPr marL="5668" marR="5668" marT="5668" marB="0" anchor="b">
                    <a:lnL>
                      <a:noFill/>
                    </a:lnL>
                    <a:lnR>
                      <a:noFill/>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FFFFFF"/>
                    </a:solidFill>
                  </a:tcPr>
                </a:tc>
                <a:tc>
                  <a:txBody>
                    <a:bodyPr/>
                    <a:lstStyle/>
                    <a:p>
                      <a:pPr algn="l" fontAlgn="b"/>
                      <a:r>
                        <a:rPr lang="en-IN" sz="1050" b="0" i="0" u="none" strike="noStrike">
                          <a:solidFill>
                            <a:srgbClr val="000000"/>
                          </a:solidFill>
                          <a:effectLst/>
                          <a:latin typeface="Arial" panose="020B0604020202020204" pitchFamily="34" charset="0"/>
                        </a:rPr>
                        <a:t> </a:t>
                      </a:r>
                    </a:p>
                  </a:txBody>
                  <a:tcPr marL="5668" marR="5668" marT="5668" marB="0" anchor="b">
                    <a:lnL>
                      <a:noFill/>
                    </a:lnL>
                    <a:lnR>
                      <a:noFill/>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FFFFFF"/>
                    </a:solidFill>
                  </a:tcPr>
                </a:tc>
                <a:tc>
                  <a:txBody>
                    <a:bodyPr/>
                    <a:lstStyle/>
                    <a:p>
                      <a:pPr algn="l" fontAlgn="b"/>
                      <a:r>
                        <a:rPr lang="en-IN" sz="1050" b="0" i="0" u="none" strike="noStrike">
                          <a:solidFill>
                            <a:srgbClr val="000000"/>
                          </a:solidFill>
                          <a:effectLst/>
                          <a:latin typeface="Arial" panose="020B0604020202020204" pitchFamily="34" charset="0"/>
                        </a:rPr>
                        <a:t> </a:t>
                      </a:r>
                    </a:p>
                  </a:txBody>
                  <a:tcPr marL="5668" marR="5668" marT="5668" marB="0" anchor="b">
                    <a:lnL>
                      <a:noFill/>
                    </a:lnL>
                    <a:lnR>
                      <a:noFill/>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FFFFFF"/>
                    </a:solidFill>
                  </a:tcPr>
                </a:tc>
                <a:tc>
                  <a:txBody>
                    <a:bodyPr/>
                    <a:lstStyle/>
                    <a:p>
                      <a:pPr algn="l" fontAlgn="b"/>
                      <a:r>
                        <a:rPr lang="en-IN" sz="1050" b="0" i="0" u="none" strike="noStrike">
                          <a:solidFill>
                            <a:srgbClr val="000000"/>
                          </a:solidFill>
                          <a:effectLst/>
                          <a:latin typeface="Arial" panose="020B0604020202020204" pitchFamily="34" charset="0"/>
                        </a:rPr>
                        <a:t> </a:t>
                      </a:r>
                    </a:p>
                  </a:txBody>
                  <a:tcPr marL="5668" marR="5668" marT="5668" marB="0" anchor="b">
                    <a:lnL>
                      <a:noFill/>
                    </a:lnL>
                    <a:lnR>
                      <a:noFill/>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FFFFFF"/>
                    </a:solidFill>
                  </a:tcPr>
                </a:tc>
                <a:tc>
                  <a:txBody>
                    <a:bodyPr/>
                    <a:lstStyle/>
                    <a:p>
                      <a:pPr algn="l" fontAlgn="b"/>
                      <a:r>
                        <a:rPr lang="en-IN" sz="1050" b="0" i="0" u="none" strike="noStrike">
                          <a:solidFill>
                            <a:srgbClr val="000000"/>
                          </a:solidFill>
                          <a:effectLst/>
                          <a:latin typeface="Arial" panose="020B0604020202020204" pitchFamily="34" charset="0"/>
                        </a:rPr>
                        <a:t> </a:t>
                      </a:r>
                    </a:p>
                  </a:txBody>
                  <a:tcPr marL="5668" marR="5668" marT="5668" marB="0" anchor="b">
                    <a:lnL>
                      <a:noFill/>
                    </a:lnL>
                    <a:lnR>
                      <a:noFill/>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FFFFFF"/>
                    </a:solidFill>
                  </a:tcPr>
                </a:tc>
                <a:tc>
                  <a:txBody>
                    <a:bodyPr/>
                    <a:lstStyle/>
                    <a:p>
                      <a:pPr algn="l" fontAlgn="b"/>
                      <a:r>
                        <a:rPr lang="en-IN" sz="1050" b="0" i="0" u="none" strike="noStrike">
                          <a:solidFill>
                            <a:srgbClr val="000000"/>
                          </a:solidFill>
                          <a:effectLst/>
                          <a:latin typeface="Arial" panose="020B0604020202020204" pitchFamily="34" charset="0"/>
                        </a:rPr>
                        <a:t> </a:t>
                      </a:r>
                    </a:p>
                  </a:txBody>
                  <a:tcPr marL="5668" marR="5668" marT="5668" marB="0" anchor="b">
                    <a:lnL>
                      <a:noFill/>
                    </a:lnL>
                    <a:lnR w="12700" cap="flat" cmpd="sng" algn="ctr">
                      <a:solidFill>
                        <a:srgbClr val="000000"/>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FFFFFF"/>
                    </a:solidFill>
                  </a:tcPr>
                </a:tc>
                <a:extLst>
                  <a:ext uri="{0D108BD9-81ED-4DB2-BD59-A6C34878D82A}">
                    <a16:rowId xmlns:a16="http://schemas.microsoft.com/office/drawing/2014/main" val="10013"/>
                  </a:ext>
                </a:extLst>
              </a:tr>
              <a:tr h="139289">
                <a:tc>
                  <a:txBody>
                    <a:bodyPr/>
                    <a:lstStyle/>
                    <a:p>
                      <a:pPr algn="l" fontAlgn="b"/>
                      <a:r>
                        <a:rPr lang="en-IN" sz="1050" b="0" i="0" u="none" strike="noStrike">
                          <a:solidFill>
                            <a:srgbClr val="000000"/>
                          </a:solidFill>
                          <a:effectLst/>
                          <a:latin typeface="Arial" panose="020B0604020202020204" pitchFamily="34" charset="0"/>
                        </a:rPr>
                        <a:t>Change during month</a:t>
                      </a:r>
                    </a:p>
                  </a:txBody>
                  <a:tcPr marL="5668" marR="5668" marT="566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58C"/>
                    </a:solidFill>
                  </a:tcPr>
                </a:tc>
                <a:tc>
                  <a:txBody>
                    <a:bodyPr/>
                    <a:lstStyle/>
                    <a:p>
                      <a:pPr algn="r" fontAlgn="b"/>
                      <a:r>
                        <a:rPr lang="en-IN" sz="1050" b="0" i="0" u="none" strike="noStrike">
                          <a:solidFill>
                            <a:srgbClr val="000000"/>
                          </a:solidFill>
                          <a:effectLst/>
                          <a:latin typeface="Arial" panose="020B0604020202020204" pitchFamily="34" charset="0"/>
                        </a:rPr>
                        <a:t>-1,85,500.0</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D8D8D8"/>
                    </a:solidFill>
                  </a:tcPr>
                </a:tc>
                <a:tc>
                  <a:txBody>
                    <a:bodyPr/>
                    <a:lstStyle/>
                    <a:p>
                      <a:pPr algn="r" fontAlgn="b"/>
                      <a:r>
                        <a:rPr lang="en-IN" sz="1050" b="0" i="0" u="none" strike="noStrike">
                          <a:solidFill>
                            <a:srgbClr val="000000"/>
                          </a:solidFill>
                          <a:effectLst/>
                          <a:latin typeface="Arial" panose="020B0604020202020204" pitchFamily="34" charset="0"/>
                        </a:rPr>
                        <a:t>-69,000.0</a:t>
                      </a:r>
                    </a:p>
                  </a:txBody>
                  <a:tcPr marL="5668" marR="5668" marT="5668"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D8D8D8"/>
                    </a:solidFill>
                  </a:tcPr>
                </a:tc>
                <a:tc>
                  <a:txBody>
                    <a:bodyPr/>
                    <a:lstStyle/>
                    <a:p>
                      <a:pPr algn="r" fontAlgn="b"/>
                      <a:r>
                        <a:rPr lang="en-IN" sz="1050" b="0" i="0" u="none" strike="noStrike">
                          <a:solidFill>
                            <a:srgbClr val="000000"/>
                          </a:solidFill>
                          <a:effectLst/>
                          <a:latin typeface="Arial" panose="020B0604020202020204" pitchFamily="34" charset="0"/>
                        </a:rPr>
                        <a:t>-52,500.0</a:t>
                      </a:r>
                    </a:p>
                  </a:txBody>
                  <a:tcPr marL="5668" marR="5668" marT="5668"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D8D8D8"/>
                    </a:solidFill>
                  </a:tcPr>
                </a:tc>
                <a:tc>
                  <a:txBody>
                    <a:bodyPr/>
                    <a:lstStyle/>
                    <a:p>
                      <a:pPr algn="r" fontAlgn="b"/>
                      <a:r>
                        <a:rPr lang="en-IN" sz="1050" b="0" i="0" u="none" strike="noStrike">
                          <a:solidFill>
                            <a:srgbClr val="000000"/>
                          </a:solidFill>
                          <a:effectLst/>
                          <a:latin typeface="Arial" panose="020B0604020202020204" pitchFamily="34" charset="0"/>
                        </a:rPr>
                        <a:t>-18,000.0</a:t>
                      </a:r>
                    </a:p>
                  </a:txBody>
                  <a:tcPr marL="5668" marR="5668" marT="5668"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D8D8D8"/>
                    </a:solidFill>
                  </a:tcPr>
                </a:tc>
                <a:tc>
                  <a:txBody>
                    <a:bodyPr/>
                    <a:lstStyle/>
                    <a:p>
                      <a:pPr algn="r" fontAlgn="b"/>
                      <a:r>
                        <a:rPr lang="en-IN" sz="1050" b="0" i="0" u="none" strike="noStrike">
                          <a:solidFill>
                            <a:srgbClr val="000000"/>
                          </a:solidFill>
                          <a:effectLst/>
                          <a:latin typeface="Arial" panose="020B0604020202020204" pitchFamily="34" charset="0"/>
                        </a:rPr>
                        <a:t>31,500.0</a:t>
                      </a:r>
                    </a:p>
                  </a:txBody>
                  <a:tcPr marL="5668" marR="5668" marT="5668"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D8D8D8"/>
                    </a:solidFill>
                  </a:tcPr>
                </a:tc>
                <a:tc>
                  <a:txBody>
                    <a:bodyPr/>
                    <a:lstStyle/>
                    <a:p>
                      <a:pPr algn="r" fontAlgn="b"/>
                      <a:r>
                        <a:rPr lang="en-IN" sz="1050" b="0" i="0" u="none" strike="noStrike">
                          <a:solidFill>
                            <a:srgbClr val="000000"/>
                          </a:solidFill>
                          <a:effectLst/>
                          <a:latin typeface="Arial" panose="020B0604020202020204" pitchFamily="34" charset="0"/>
                        </a:rPr>
                        <a:t>81,000.0</a:t>
                      </a:r>
                    </a:p>
                  </a:txBody>
                  <a:tcPr marL="5668" marR="5668" marT="5668"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D8D8D8"/>
                    </a:solidFill>
                  </a:tcPr>
                </a:tc>
                <a:tc>
                  <a:txBody>
                    <a:bodyPr/>
                    <a:lstStyle/>
                    <a:p>
                      <a:pPr algn="r" fontAlgn="b"/>
                      <a:r>
                        <a:rPr lang="en-IN" sz="1050" b="0" i="0" u="none" strike="noStrike">
                          <a:solidFill>
                            <a:srgbClr val="000000"/>
                          </a:solidFill>
                          <a:effectLst/>
                          <a:latin typeface="Arial" panose="020B0604020202020204" pitchFamily="34" charset="0"/>
                        </a:rPr>
                        <a:t>1,37,000.0</a:t>
                      </a:r>
                    </a:p>
                  </a:txBody>
                  <a:tcPr marL="5668" marR="5668" marT="5668"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D8D8D8"/>
                    </a:solidFill>
                  </a:tcPr>
                </a:tc>
                <a:tc>
                  <a:txBody>
                    <a:bodyPr/>
                    <a:lstStyle/>
                    <a:p>
                      <a:pPr algn="r" fontAlgn="b"/>
                      <a:r>
                        <a:rPr lang="en-IN" sz="1050" b="0" i="0" u="none" strike="noStrike">
                          <a:solidFill>
                            <a:srgbClr val="000000"/>
                          </a:solidFill>
                          <a:effectLst/>
                          <a:latin typeface="Arial" panose="020B0604020202020204" pitchFamily="34" charset="0"/>
                        </a:rPr>
                        <a:t>2,03,000.0</a:t>
                      </a:r>
                    </a:p>
                  </a:txBody>
                  <a:tcPr marL="5668" marR="5668" marT="5668"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D8D8D8"/>
                    </a:solidFill>
                  </a:tcPr>
                </a:tc>
                <a:tc>
                  <a:txBody>
                    <a:bodyPr/>
                    <a:lstStyle/>
                    <a:p>
                      <a:pPr algn="r" fontAlgn="b"/>
                      <a:r>
                        <a:rPr lang="en-IN" sz="1050" b="0" i="0" u="none" strike="noStrike">
                          <a:solidFill>
                            <a:srgbClr val="000000"/>
                          </a:solidFill>
                          <a:effectLst/>
                          <a:latin typeface="Arial" panose="020B0604020202020204" pitchFamily="34" charset="0"/>
                        </a:rPr>
                        <a:t>2,69,000.0</a:t>
                      </a:r>
                    </a:p>
                  </a:txBody>
                  <a:tcPr marL="5668" marR="5668" marT="5668"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D8D8D8"/>
                    </a:solidFill>
                  </a:tcPr>
                </a:tc>
                <a:tc>
                  <a:txBody>
                    <a:bodyPr/>
                    <a:lstStyle/>
                    <a:p>
                      <a:pPr algn="r" fontAlgn="b"/>
                      <a:r>
                        <a:rPr lang="en-IN" sz="1050" b="0" i="0" u="none" strike="noStrike">
                          <a:solidFill>
                            <a:srgbClr val="000000"/>
                          </a:solidFill>
                          <a:effectLst/>
                          <a:latin typeface="Arial" panose="020B0604020202020204" pitchFamily="34" charset="0"/>
                        </a:rPr>
                        <a:t>3,02,000.0</a:t>
                      </a:r>
                    </a:p>
                  </a:txBody>
                  <a:tcPr marL="5668" marR="5668" marT="5668"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D8D8D8"/>
                    </a:solidFill>
                  </a:tcPr>
                </a:tc>
                <a:tc>
                  <a:txBody>
                    <a:bodyPr/>
                    <a:lstStyle/>
                    <a:p>
                      <a:pPr algn="r" fontAlgn="b"/>
                      <a:r>
                        <a:rPr lang="en-IN" sz="1050" b="0" i="0" u="none" strike="noStrike">
                          <a:solidFill>
                            <a:srgbClr val="000000"/>
                          </a:solidFill>
                          <a:effectLst/>
                          <a:latin typeface="Arial" panose="020B0604020202020204" pitchFamily="34" charset="0"/>
                        </a:rPr>
                        <a:t>3,35,000.0</a:t>
                      </a:r>
                    </a:p>
                  </a:txBody>
                  <a:tcPr marL="5668" marR="5668" marT="5668"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D8D8D8"/>
                    </a:solidFill>
                  </a:tcPr>
                </a:tc>
                <a:tc>
                  <a:txBody>
                    <a:bodyPr/>
                    <a:lstStyle/>
                    <a:p>
                      <a:pPr algn="r" fontAlgn="b"/>
                      <a:r>
                        <a:rPr lang="en-IN" sz="1050" b="0" i="0" u="none" strike="noStrike">
                          <a:solidFill>
                            <a:srgbClr val="000000"/>
                          </a:solidFill>
                          <a:effectLst/>
                          <a:latin typeface="Arial" panose="020B0604020202020204" pitchFamily="34" charset="0"/>
                        </a:rPr>
                        <a:t>3,58,100.0</a:t>
                      </a:r>
                    </a:p>
                  </a:txBody>
                  <a:tcPr marL="5668" marR="5668" marT="5668" marB="0" anchor="b">
                    <a:lnL w="6350" cap="flat" cmpd="sng" algn="ctr">
                      <a:solidFill>
                        <a:srgbClr val="969696"/>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D8D8D8"/>
                    </a:solidFill>
                  </a:tcPr>
                </a:tc>
                <a:extLst>
                  <a:ext uri="{0D108BD9-81ED-4DB2-BD59-A6C34878D82A}">
                    <a16:rowId xmlns:a16="http://schemas.microsoft.com/office/drawing/2014/main" val="10014"/>
                  </a:ext>
                </a:extLst>
              </a:tr>
              <a:tr h="139289">
                <a:tc>
                  <a:txBody>
                    <a:bodyPr/>
                    <a:lstStyle/>
                    <a:p>
                      <a:pPr algn="l" fontAlgn="b"/>
                      <a:r>
                        <a:rPr lang="en-IN" sz="1050" b="1" i="0" u="none" strike="noStrike">
                          <a:solidFill>
                            <a:srgbClr val="000000"/>
                          </a:solidFill>
                          <a:effectLst/>
                          <a:latin typeface="Arial" panose="020B0604020202020204" pitchFamily="34" charset="0"/>
                        </a:rPr>
                        <a:t>Closing cash position</a:t>
                      </a:r>
                    </a:p>
                  </a:txBody>
                  <a:tcPr marL="5668" marR="5668" marT="566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58C"/>
                    </a:solidFill>
                  </a:tcPr>
                </a:tc>
                <a:tc>
                  <a:txBody>
                    <a:bodyPr/>
                    <a:lstStyle/>
                    <a:p>
                      <a:pPr algn="r" fontAlgn="b"/>
                      <a:r>
                        <a:rPr lang="en-IN" sz="1050" b="1" i="0" u="none" strike="noStrike">
                          <a:solidFill>
                            <a:srgbClr val="000000"/>
                          </a:solidFill>
                          <a:effectLst/>
                          <a:latin typeface="Arial" panose="020B0604020202020204" pitchFamily="34" charset="0"/>
                        </a:rPr>
                        <a:t>8,64,500.0</a:t>
                      </a:r>
                    </a:p>
                  </a:txBody>
                  <a:tcPr marL="5668" marR="5668" marT="5668" marB="0" anchor="b">
                    <a:lnL w="6350" cap="flat" cmpd="sng" algn="ctr">
                      <a:solidFill>
                        <a:srgbClr val="000000"/>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8D8D8"/>
                    </a:solidFill>
                  </a:tcPr>
                </a:tc>
                <a:tc>
                  <a:txBody>
                    <a:bodyPr/>
                    <a:lstStyle/>
                    <a:p>
                      <a:pPr algn="r" fontAlgn="b"/>
                      <a:r>
                        <a:rPr lang="en-IN" sz="1050" b="1" i="0" u="none" strike="noStrike">
                          <a:solidFill>
                            <a:srgbClr val="000000"/>
                          </a:solidFill>
                          <a:effectLst/>
                          <a:latin typeface="Arial" panose="020B0604020202020204" pitchFamily="34" charset="0"/>
                        </a:rPr>
                        <a:t>7,95,500.0</a:t>
                      </a:r>
                    </a:p>
                  </a:txBody>
                  <a:tcPr marL="5668" marR="5668" marT="5668"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8D8D8"/>
                    </a:solidFill>
                  </a:tcPr>
                </a:tc>
                <a:tc>
                  <a:txBody>
                    <a:bodyPr/>
                    <a:lstStyle/>
                    <a:p>
                      <a:pPr algn="r" fontAlgn="b"/>
                      <a:r>
                        <a:rPr lang="en-IN" sz="1050" b="1" i="0" u="none" strike="noStrike">
                          <a:solidFill>
                            <a:srgbClr val="000000"/>
                          </a:solidFill>
                          <a:effectLst/>
                          <a:latin typeface="Arial" panose="020B0604020202020204" pitchFamily="34" charset="0"/>
                        </a:rPr>
                        <a:t>7,43,000.0</a:t>
                      </a:r>
                    </a:p>
                  </a:txBody>
                  <a:tcPr marL="5668" marR="5668" marT="5668"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8D8D8"/>
                    </a:solidFill>
                  </a:tcPr>
                </a:tc>
                <a:tc>
                  <a:txBody>
                    <a:bodyPr/>
                    <a:lstStyle/>
                    <a:p>
                      <a:pPr algn="r" fontAlgn="b"/>
                      <a:r>
                        <a:rPr lang="en-IN" sz="1050" b="1" i="0" u="none" strike="noStrike">
                          <a:solidFill>
                            <a:srgbClr val="000000"/>
                          </a:solidFill>
                          <a:effectLst/>
                          <a:latin typeface="Arial" panose="020B0604020202020204" pitchFamily="34" charset="0"/>
                        </a:rPr>
                        <a:t>7,25,000.0</a:t>
                      </a:r>
                    </a:p>
                  </a:txBody>
                  <a:tcPr marL="5668" marR="5668" marT="5668"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8D8D8"/>
                    </a:solidFill>
                  </a:tcPr>
                </a:tc>
                <a:tc>
                  <a:txBody>
                    <a:bodyPr/>
                    <a:lstStyle/>
                    <a:p>
                      <a:pPr algn="r" fontAlgn="b"/>
                      <a:r>
                        <a:rPr lang="en-IN" sz="1050" b="1" i="0" u="none" strike="noStrike">
                          <a:solidFill>
                            <a:srgbClr val="000000"/>
                          </a:solidFill>
                          <a:effectLst/>
                          <a:latin typeface="Arial" panose="020B0604020202020204" pitchFamily="34" charset="0"/>
                        </a:rPr>
                        <a:t>7,56,500.0</a:t>
                      </a:r>
                    </a:p>
                  </a:txBody>
                  <a:tcPr marL="5668" marR="5668" marT="5668"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8D8D8"/>
                    </a:solidFill>
                  </a:tcPr>
                </a:tc>
                <a:tc>
                  <a:txBody>
                    <a:bodyPr/>
                    <a:lstStyle/>
                    <a:p>
                      <a:pPr algn="r" fontAlgn="b"/>
                      <a:r>
                        <a:rPr lang="en-IN" sz="1050" b="1" i="0" u="none" strike="noStrike">
                          <a:solidFill>
                            <a:srgbClr val="000000"/>
                          </a:solidFill>
                          <a:effectLst/>
                          <a:latin typeface="Arial" panose="020B0604020202020204" pitchFamily="34" charset="0"/>
                        </a:rPr>
                        <a:t>8,37,500.0</a:t>
                      </a:r>
                    </a:p>
                  </a:txBody>
                  <a:tcPr marL="5668" marR="5668" marT="5668"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8D8D8"/>
                    </a:solidFill>
                  </a:tcPr>
                </a:tc>
                <a:tc>
                  <a:txBody>
                    <a:bodyPr/>
                    <a:lstStyle/>
                    <a:p>
                      <a:pPr algn="r" fontAlgn="b"/>
                      <a:r>
                        <a:rPr lang="en-IN" sz="1050" b="1" i="0" u="none" strike="noStrike">
                          <a:solidFill>
                            <a:srgbClr val="000000"/>
                          </a:solidFill>
                          <a:effectLst/>
                          <a:latin typeface="Arial" panose="020B0604020202020204" pitchFamily="34" charset="0"/>
                        </a:rPr>
                        <a:t>9,74,500.0</a:t>
                      </a:r>
                    </a:p>
                  </a:txBody>
                  <a:tcPr marL="5668" marR="5668" marT="5668"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8D8D8"/>
                    </a:solidFill>
                  </a:tcPr>
                </a:tc>
                <a:tc>
                  <a:txBody>
                    <a:bodyPr/>
                    <a:lstStyle/>
                    <a:p>
                      <a:pPr algn="r" fontAlgn="b"/>
                      <a:r>
                        <a:rPr lang="en-IN" sz="1050" b="1" i="0" u="none" strike="noStrike">
                          <a:solidFill>
                            <a:srgbClr val="000000"/>
                          </a:solidFill>
                          <a:effectLst/>
                          <a:latin typeface="Arial" panose="020B0604020202020204" pitchFamily="34" charset="0"/>
                        </a:rPr>
                        <a:t>11,77,500.0</a:t>
                      </a:r>
                    </a:p>
                  </a:txBody>
                  <a:tcPr marL="5668" marR="5668" marT="5668"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8D8D8"/>
                    </a:solidFill>
                  </a:tcPr>
                </a:tc>
                <a:tc>
                  <a:txBody>
                    <a:bodyPr/>
                    <a:lstStyle/>
                    <a:p>
                      <a:pPr algn="r" fontAlgn="b"/>
                      <a:r>
                        <a:rPr lang="en-IN" sz="1050" b="1" i="0" u="none" strike="noStrike">
                          <a:solidFill>
                            <a:srgbClr val="000000"/>
                          </a:solidFill>
                          <a:effectLst/>
                          <a:latin typeface="Arial" panose="020B0604020202020204" pitchFamily="34" charset="0"/>
                        </a:rPr>
                        <a:t>14,46,500.0</a:t>
                      </a:r>
                    </a:p>
                  </a:txBody>
                  <a:tcPr marL="5668" marR="5668" marT="5668"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8D8D8"/>
                    </a:solidFill>
                  </a:tcPr>
                </a:tc>
                <a:tc>
                  <a:txBody>
                    <a:bodyPr/>
                    <a:lstStyle/>
                    <a:p>
                      <a:pPr algn="r" fontAlgn="b"/>
                      <a:r>
                        <a:rPr lang="en-IN" sz="1050" b="1" i="0" u="none" strike="noStrike">
                          <a:solidFill>
                            <a:srgbClr val="000000"/>
                          </a:solidFill>
                          <a:effectLst/>
                          <a:latin typeface="Arial" panose="020B0604020202020204" pitchFamily="34" charset="0"/>
                        </a:rPr>
                        <a:t>17,48,500.0</a:t>
                      </a:r>
                    </a:p>
                  </a:txBody>
                  <a:tcPr marL="5668" marR="5668" marT="5668"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8D8D8"/>
                    </a:solidFill>
                  </a:tcPr>
                </a:tc>
                <a:tc>
                  <a:txBody>
                    <a:bodyPr/>
                    <a:lstStyle/>
                    <a:p>
                      <a:pPr algn="r" fontAlgn="b"/>
                      <a:r>
                        <a:rPr lang="en-IN" sz="1050" b="1" i="0" u="none" strike="noStrike">
                          <a:solidFill>
                            <a:srgbClr val="000000"/>
                          </a:solidFill>
                          <a:effectLst/>
                          <a:latin typeface="Arial" panose="020B0604020202020204" pitchFamily="34" charset="0"/>
                        </a:rPr>
                        <a:t>20,83,500.0</a:t>
                      </a:r>
                    </a:p>
                  </a:txBody>
                  <a:tcPr marL="5668" marR="5668" marT="5668" marB="0" anchor="b">
                    <a:lnL w="6350" cap="flat" cmpd="sng" algn="ctr">
                      <a:solidFill>
                        <a:srgbClr val="969696"/>
                      </a:solidFill>
                      <a:prstDash val="solid"/>
                      <a:round/>
                      <a:headEnd type="none" w="med" len="med"/>
                      <a:tailEnd type="none" w="med" len="med"/>
                    </a:lnL>
                    <a:lnR w="6350" cap="flat" cmpd="sng" algn="ctr">
                      <a:solidFill>
                        <a:srgbClr val="969696"/>
                      </a:solidFill>
                      <a:prstDash val="solid"/>
                      <a:round/>
                      <a:headEnd type="none" w="med" len="med"/>
                      <a:tailEnd type="none" w="med" len="med"/>
                    </a:lnR>
                    <a:lnT w="6350" cap="flat" cmpd="sng" algn="ctr">
                      <a:solidFill>
                        <a:srgbClr val="969696"/>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8D8D8"/>
                    </a:solidFill>
                  </a:tcPr>
                </a:tc>
                <a:tc>
                  <a:txBody>
                    <a:bodyPr/>
                    <a:lstStyle/>
                    <a:p>
                      <a:pPr algn="r" fontAlgn="b"/>
                      <a:r>
                        <a:rPr lang="en-IN" sz="1050" b="1" i="0" u="none" strike="noStrike" dirty="0">
                          <a:solidFill>
                            <a:srgbClr val="000000"/>
                          </a:solidFill>
                          <a:effectLst/>
                          <a:latin typeface="Arial" panose="020B0604020202020204" pitchFamily="34" charset="0"/>
                        </a:rPr>
                        <a:t>24,41,600.0</a:t>
                      </a:r>
                    </a:p>
                  </a:txBody>
                  <a:tcPr marL="5668" marR="5668" marT="5668" marB="0" anchor="b">
                    <a:lnL w="6350" cap="flat" cmpd="sng" algn="ctr">
                      <a:solidFill>
                        <a:srgbClr val="969696"/>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69696"/>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2805934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467203" y="219358"/>
            <a:ext cx="8254711" cy="646247"/>
          </a:xfrm>
          <a:prstGeom prst="rect">
            <a:avLst/>
          </a:prstGeom>
        </p:spPr>
        <p:txBody>
          <a:bodyPr wrap="none">
            <a:spAutoFit/>
          </a:bodyPr>
          <a:lstStyle/>
          <a:p>
            <a:r>
              <a:rPr lang="en-US" sz="3600" dirty="0"/>
              <a:t>Balance sheet &amp; Breakeven Analysis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47138" y="86991"/>
            <a:ext cx="1352734" cy="843326"/>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1874465211"/>
              </p:ext>
            </p:extLst>
          </p:nvPr>
        </p:nvGraphicFramePr>
        <p:xfrm>
          <a:off x="467203" y="875130"/>
          <a:ext cx="5704203" cy="5495951"/>
        </p:xfrm>
        <a:graphic>
          <a:graphicData uri="http://schemas.openxmlformats.org/drawingml/2006/table">
            <a:tbl>
              <a:tblPr/>
              <a:tblGrid>
                <a:gridCol w="3655977">
                  <a:extLst>
                    <a:ext uri="{9D8B030D-6E8A-4147-A177-3AD203B41FA5}">
                      <a16:colId xmlns:a16="http://schemas.microsoft.com/office/drawing/2014/main" val="20000"/>
                    </a:ext>
                  </a:extLst>
                </a:gridCol>
                <a:gridCol w="2048226">
                  <a:extLst>
                    <a:ext uri="{9D8B030D-6E8A-4147-A177-3AD203B41FA5}">
                      <a16:colId xmlns:a16="http://schemas.microsoft.com/office/drawing/2014/main" val="20001"/>
                    </a:ext>
                  </a:extLst>
                </a:gridCol>
              </a:tblGrid>
              <a:tr h="296954">
                <a:tc gridSpan="2">
                  <a:txBody>
                    <a:bodyPr/>
                    <a:lstStyle/>
                    <a:p>
                      <a:pPr algn="l" fontAlgn="ctr"/>
                      <a:r>
                        <a:rPr lang="en-IN" sz="1200" b="1" i="0" u="none" strike="noStrike" dirty="0">
                          <a:solidFill>
                            <a:srgbClr val="000000"/>
                          </a:solidFill>
                          <a:effectLst/>
                          <a:latin typeface="Arial" panose="020B0604020202020204" pitchFamily="34" charset="0"/>
                        </a:rPr>
                        <a:t>Balance sheet forecast </a:t>
                      </a:r>
                    </a:p>
                  </a:txBody>
                  <a:tcPr marL="6887" marR="6887" marT="688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IN"/>
                    </a:p>
                  </a:txBody>
                  <a:tcPr/>
                </a:tc>
                <a:extLst>
                  <a:ext uri="{0D108BD9-81ED-4DB2-BD59-A6C34878D82A}">
                    <a16:rowId xmlns:a16="http://schemas.microsoft.com/office/drawing/2014/main" val="10000"/>
                  </a:ext>
                </a:extLst>
              </a:tr>
              <a:tr h="210742">
                <a:tc>
                  <a:txBody>
                    <a:bodyPr/>
                    <a:lstStyle/>
                    <a:p>
                      <a:pPr algn="l" fontAlgn="b"/>
                      <a:r>
                        <a:rPr lang="en-US" sz="800" b="0" i="0" u="none" strike="noStrike">
                          <a:solidFill>
                            <a:srgbClr val="000000"/>
                          </a:solidFill>
                          <a:effectLst/>
                          <a:latin typeface="Arial" panose="020B0604020202020204" pitchFamily="34" charset="0"/>
                        </a:rPr>
                        <a:t>The numbers reflected on this Balance Sheet are computed as of:</a:t>
                      </a:r>
                    </a:p>
                  </a:txBody>
                  <a:tcPr marL="6887" marR="6887" marT="688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58C"/>
                    </a:solidFill>
                  </a:tcPr>
                </a:tc>
                <a:tc>
                  <a:txBody>
                    <a:bodyPr/>
                    <a:lstStyle/>
                    <a:p>
                      <a:pPr algn="r" fontAlgn="b"/>
                      <a:r>
                        <a:rPr lang="en-IN" sz="1000" b="1" i="0" u="none" strike="noStrike" dirty="0">
                          <a:solidFill>
                            <a:srgbClr val="000000"/>
                          </a:solidFill>
                          <a:effectLst/>
                          <a:latin typeface="Arial" panose="020B0604020202020204" pitchFamily="34" charset="0"/>
                        </a:rPr>
                        <a:t>31st Dec </a:t>
                      </a:r>
                    </a:p>
                  </a:txBody>
                  <a:tcPr marL="6887" marR="6887" marT="688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001"/>
                  </a:ext>
                </a:extLst>
              </a:tr>
              <a:tr h="448585">
                <a:tc>
                  <a:txBody>
                    <a:bodyPr/>
                    <a:lstStyle/>
                    <a:p>
                      <a:pPr algn="l" fontAlgn="b"/>
                      <a:r>
                        <a:rPr lang="en-IN" sz="1000" b="1" i="0" u="none" strike="noStrike">
                          <a:solidFill>
                            <a:srgbClr val="000000"/>
                          </a:solidFill>
                          <a:effectLst/>
                          <a:latin typeface="Arial" panose="020B0604020202020204" pitchFamily="34" charset="0"/>
                        </a:rPr>
                        <a:t>Assets</a:t>
                      </a:r>
                    </a:p>
                  </a:txBody>
                  <a:tcPr marL="6887" marR="6887" marT="688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800" b="1" i="0" u="none" strike="noStrike" dirty="0">
                          <a:solidFill>
                            <a:srgbClr val="000000"/>
                          </a:solidFill>
                          <a:effectLst/>
                          <a:latin typeface="Arial" panose="020B0604020202020204" pitchFamily="34" charset="0"/>
                        </a:rPr>
                        <a:t> ₹                30,41,600 </a:t>
                      </a:r>
                    </a:p>
                  </a:txBody>
                  <a:tcPr marL="6887" marR="6887" marT="688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30277">
                <a:tc>
                  <a:txBody>
                    <a:bodyPr/>
                    <a:lstStyle/>
                    <a:p>
                      <a:pPr algn="l" fontAlgn="b"/>
                      <a:r>
                        <a:rPr lang="en-IN" sz="800" b="0" i="0" u="none" strike="noStrike">
                          <a:solidFill>
                            <a:srgbClr val="000000"/>
                          </a:solidFill>
                          <a:effectLst/>
                          <a:latin typeface="Arial" panose="020B0604020202020204" pitchFamily="34" charset="0"/>
                        </a:rPr>
                        <a:t>Current assets</a:t>
                      </a:r>
                    </a:p>
                  </a:txBody>
                  <a:tcPr marL="6887" marR="6887" marT="688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58C"/>
                    </a:solidFill>
                  </a:tcPr>
                </a:tc>
                <a:tc>
                  <a:txBody>
                    <a:bodyPr/>
                    <a:lstStyle/>
                    <a:p>
                      <a:pPr algn="r" fontAlgn="b"/>
                      <a:r>
                        <a:rPr lang="en-IN" sz="1000" b="0" i="0" u="none" strike="noStrike" dirty="0">
                          <a:solidFill>
                            <a:srgbClr val="000000"/>
                          </a:solidFill>
                          <a:effectLst/>
                          <a:latin typeface="Arial" panose="020B0604020202020204" pitchFamily="34" charset="0"/>
                        </a:rPr>
                        <a:t> ₹                                       24,41,600 </a:t>
                      </a:r>
                    </a:p>
                  </a:txBody>
                  <a:tcPr marL="6887" marR="6887" marT="688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003"/>
                  </a:ext>
                </a:extLst>
              </a:tr>
              <a:tr h="283543">
                <a:tc>
                  <a:txBody>
                    <a:bodyPr/>
                    <a:lstStyle/>
                    <a:p>
                      <a:pPr algn="l" fontAlgn="b"/>
                      <a:r>
                        <a:rPr lang="en-IN" sz="800" b="0" i="0" u="none" strike="noStrike">
                          <a:solidFill>
                            <a:srgbClr val="000000"/>
                          </a:solidFill>
                          <a:effectLst/>
                          <a:latin typeface="Arial" panose="020B0604020202020204" pitchFamily="34" charset="0"/>
                        </a:rPr>
                        <a:t>Cash in hand </a:t>
                      </a:r>
                    </a:p>
                  </a:txBody>
                  <a:tcPr marL="6887" marR="6887" marT="688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58C"/>
                    </a:solidFill>
                  </a:tcPr>
                </a:tc>
                <a:tc>
                  <a:txBody>
                    <a:bodyPr/>
                    <a:lstStyle/>
                    <a:p>
                      <a:pPr algn="r" fontAlgn="b"/>
                      <a:r>
                        <a:rPr lang="en-IN" sz="1050" b="0" i="0" u="none" strike="noStrike" dirty="0">
                          <a:solidFill>
                            <a:srgbClr val="000000"/>
                          </a:solidFill>
                          <a:effectLst/>
                          <a:latin typeface="Gill Sans" panose="020B0604020202020204" charset="0"/>
                        </a:rPr>
                        <a:t> ₹                                     24,41,600 </a:t>
                      </a:r>
                    </a:p>
                  </a:txBody>
                  <a:tcPr marL="6887" marR="6887" marT="688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extLst>
                  <a:ext uri="{0D108BD9-81ED-4DB2-BD59-A6C34878D82A}">
                    <a16:rowId xmlns:a16="http://schemas.microsoft.com/office/drawing/2014/main" val="10004"/>
                  </a:ext>
                </a:extLst>
              </a:tr>
              <a:tr h="145604">
                <a:tc>
                  <a:txBody>
                    <a:bodyPr/>
                    <a:lstStyle/>
                    <a:p>
                      <a:pPr algn="l" fontAlgn="b"/>
                      <a:r>
                        <a:rPr lang="en-US" sz="800" b="0" i="0" u="none" strike="noStrike">
                          <a:solidFill>
                            <a:srgbClr val="000000"/>
                          </a:solidFill>
                          <a:effectLst/>
                          <a:latin typeface="Arial" panose="020B0604020202020204" pitchFamily="34" charset="0"/>
                        </a:rPr>
                        <a:t>Petty cash ( cash lying in office ) </a:t>
                      </a:r>
                    </a:p>
                  </a:txBody>
                  <a:tcPr marL="6887" marR="6887" marT="688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58C"/>
                    </a:solidFill>
                  </a:tcPr>
                </a:tc>
                <a:tc>
                  <a:txBody>
                    <a:bodyPr/>
                    <a:lstStyle/>
                    <a:p>
                      <a:pPr algn="r" fontAlgn="b"/>
                      <a:r>
                        <a:rPr lang="en-IN" sz="1050" b="0" i="0" u="none" strike="noStrike" dirty="0">
                          <a:solidFill>
                            <a:srgbClr val="000000"/>
                          </a:solidFill>
                          <a:effectLst/>
                          <a:latin typeface="Gill Sans" panose="020B0604020202020204" charset="0"/>
                        </a:rPr>
                        <a:t> </a:t>
                      </a:r>
                    </a:p>
                  </a:txBody>
                  <a:tcPr marL="6887" marR="6887" marT="688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9E53"/>
                    </a:solidFill>
                  </a:tcPr>
                </a:tc>
                <a:extLst>
                  <a:ext uri="{0D108BD9-81ED-4DB2-BD59-A6C34878D82A}">
                    <a16:rowId xmlns:a16="http://schemas.microsoft.com/office/drawing/2014/main" val="10005"/>
                  </a:ext>
                </a:extLst>
              </a:tr>
              <a:tr h="145604">
                <a:tc>
                  <a:txBody>
                    <a:bodyPr/>
                    <a:lstStyle/>
                    <a:p>
                      <a:pPr algn="l" fontAlgn="b"/>
                      <a:r>
                        <a:rPr lang="en-IN" sz="800" b="0" i="0" u="none" strike="noStrike">
                          <a:solidFill>
                            <a:srgbClr val="000000"/>
                          </a:solidFill>
                          <a:effectLst/>
                          <a:latin typeface="Arial" panose="020B0604020202020204" pitchFamily="34" charset="0"/>
                        </a:rPr>
                        <a:t>Accounts Receivable ( Debtors )</a:t>
                      </a:r>
                    </a:p>
                  </a:txBody>
                  <a:tcPr marL="6887" marR="6887" marT="688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58C"/>
                    </a:solidFill>
                  </a:tcPr>
                </a:tc>
                <a:tc>
                  <a:txBody>
                    <a:bodyPr/>
                    <a:lstStyle/>
                    <a:p>
                      <a:pPr algn="r" fontAlgn="b"/>
                      <a:r>
                        <a:rPr lang="en-IN" sz="1050" b="0" i="0" u="none" strike="noStrike">
                          <a:solidFill>
                            <a:srgbClr val="000000"/>
                          </a:solidFill>
                          <a:effectLst/>
                          <a:latin typeface="Gill Sans" panose="020B0604020202020204" charset="0"/>
                        </a:rPr>
                        <a:t> </a:t>
                      </a:r>
                    </a:p>
                  </a:txBody>
                  <a:tcPr marL="6887" marR="6887" marT="688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9E53"/>
                    </a:solidFill>
                  </a:tcPr>
                </a:tc>
                <a:extLst>
                  <a:ext uri="{0D108BD9-81ED-4DB2-BD59-A6C34878D82A}">
                    <a16:rowId xmlns:a16="http://schemas.microsoft.com/office/drawing/2014/main" val="10006"/>
                  </a:ext>
                </a:extLst>
              </a:tr>
              <a:tr h="145604">
                <a:tc>
                  <a:txBody>
                    <a:bodyPr/>
                    <a:lstStyle/>
                    <a:p>
                      <a:pPr algn="l" fontAlgn="b"/>
                      <a:r>
                        <a:rPr lang="en-IN" sz="800" b="0" i="0" u="none" strike="noStrike">
                          <a:solidFill>
                            <a:srgbClr val="000000"/>
                          </a:solidFill>
                          <a:effectLst/>
                          <a:latin typeface="Arial" panose="020B0604020202020204" pitchFamily="34" charset="0"/>
                        </a:rPr>
                        <a:t>Stock on hand (Inventory)</a:t>
                      </a:r>
                    </a:p>
                  </a:txBody>
                  <a:tcPr marL="6887" marR="6887" marT="688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58C"/>
                    </a:solidFill>
                  </a:tcPr>
                </a:tc>
                <a:tc>
                  <a:txBody>
                    <a:bodyPr/>
                    <a:lstStyle/>
                    <a:p>
                      <a:pPr algn="r" fontAlgn="b"/>
                      <a:r>
                        <a:rPr lang="en-IN" sz="1050" b="0" i="0" u="none" strike="noStrike" dirty="0">
                          <a:solidFill>
                            <a:srgbClr val="000000"/>
                          </a:solidFill>
                          <a:effectLst/>
                          <a:latin typeface="Gill Sans" panose="020B0604020202020204" charset="0"/>
                        </a:rPr>
                        <a:t> </a:t>
                      </a:r>
                    </a:p>
                  </a:txBody>
                  <a:tcPr marL="6887" marR="6887" marT="688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9E53"/>
                    </a:solidFill>
                  </a:tcPr>
                </a:tc>
                <a:extLst>
                  <a:ext uri="{0D108BD9-81ED-4DB2-BD59-A6C34878D82A}">
                    <a16:rowId xmlns:a16="http://schemas.microsoft.com/office/drawing/2014/main" val="10007"/>
                  </a:ext>
                </a:extLst>
              </a:tr>
              <a:tr h="145604">
                <a:tc>
                  <a:txBody>
                    <a:bodyPr/>
                    <a:lstStyle/>
                    <a:p>
                      <a:pPr algn="l" fontAlgn="b"/>
                      <a:r>
                        <a:rPr lang="en-IN" sz="800" b="0" i="0" u="none" strike="noStrike">
                          <a:solidFill>
                            <a:srgbClr val="000000"/>
                          </a:solidFill>
                          <a:effectLst/>
                          <a:latin typeface="Arial" panose="020B0604020202020204" pitchFamily="34" charset="0"/>
                        </a:rPr>
                        <a:t>Other Assets</a:t>
                      </a:r>
                    </a:p>
                  </a:txBody>
                  <a:tcPr marL="6887" marR="6887" marT="688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58C"/>
                    </a:solidFill>
                  </a:tcPr>
                </a:tc>
                <a:tc>
                  <a:txBody>
                    <a:bodyPr/>
                    <a:lstStyle/>
                    <a:p>
                      <a:pPr algn="r" fontAlgn="b"/>
                      <a:r>
                        <a:rPr lang="en-IN" sz="1050" b="0" i="0" u="none" strike="noStrike" dirty="0">
                          <a:solidFill>
                            <a:srgbClr val="000000"/>
                          </a:solidFill>
                          <a:effectLst/>
                          <a:latin typeface="Gill Sans" panose="020B0604020202020204" charset="0"/>
                        </a:rPr>
                        <a:t> </a:t>
                      </a:r>
                    </a:p>
                  </a:txBody>
                  <a:tcPr marL="6887" marR="6887" marT="688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9E53"/>
                    </a:solidFill>
                  </a:tcPr>
                </a:tc>
                <a:extLst>
                  <a:ext uri="{0D108BD9-81ED-4DB2-BD59-A6C34878D82A}">
                    <a16:rowId xmlns:a16="http://schemas.microsoft.com/office/drawing/2014/main" val="10008"/>
                  </a:ext>
                </a:extLst>
              </a:tr>
              <a:tr h="130277">
                <a:tc>
                  <a:txBody>
                    <a:bodyPr/>
                    <a:lstStyle/>
                    <a:p>
                      <a:pPr algn="l" fontAlgn="b"/>
                      <a:r>
                        <a:rPr lang="en-IN" sz="800" b="0" i="0" u="none" strike="noStrike">
                          <a:solidFill>
                            <a:srgbClr val="000000"/>
                          </a:solidFill>
                          <a:effectLst/>
                          <a:latin typeface="Arial" panose="020B0604020202020204" pitchFamily="34" charset="0"/>
                        </a:rPr>
                        <a:t>Fixed assets</a:t>
                      </a:r>
                    </a:p>
                  </a:txBody>
                  <a:tcPr marL="6887" marR="6887" marT="688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58C"/>
                    </a:solidFill>
                  </a:tcPr>
                </a:tc>
                <a:tc>
                  <a:txBody>
                    <a:bodyPr/>
                    <a:lstStyle/>
                    <a:p>
                      <a:pPr algn="r" fontAlgn="b"/>
                      <a:r>
                        <a:rPr lang="en-IN" sz="1000" b="0" i="0" u="none" strike="noStrike" dirty="0">
                          <a:solidFill>
                            <a:srgbClr val="000000"/>
                          </a:solidFill>
                          <a:effectLst/>
                          <a:latin typeface="Arial" panose="020B0604020202020204" pitchFamily="34" charset="0"/>
                        </a:rPr>
                        <a:t> ₹                                        1,00,000 </a:t>
                      </a:r>
                    </a:p>
                  </a:txBody>
                  <a:tcPr marL="6887" marR="6887" marT="688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009"/>
                  </a:ext>
                </a:extLst>
              </a:tr>
              <a:tr h="283543">
                <a:tc>
                  <a:txBody>
                    <a:bodyPr/>
                    <a:lstStyle/>
                    <a:p>
                      <a:pPr algn="l" fontAlgn="b"/>
                      <a:r>
                        <a:rPr lang="en-IN" sz="800" b="0" i="0" u="none" strike="noStrike">
                          <a:solidFill>
                            <a:srgbClr val="000000"/>
                          </a:solidFill>
                          <a:effectLst/>
                          <a:latin typeface="Arial" panose="020B0604020202020204" pitchFamily="34" charset="0"/>
                        </a:rPr>
                        <a:t>Ebooks</a:t>
                      </a:r>
                    </a:p>
                  </a:txBody>
                  <a:tcPr marL="6887" marR="6887" marT="688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58C"/>
                    </a:solidFill>
                  </a:tcPr>
                </a:tc>
                <a:tc>
                  <a:txBody>
                    <a:bodyPr/>
                    <a:lstStyle/>
                    <a:p>
                      <a:pPr algn="r" fontAlgn="b"/>
                      <a:r>
                        <a:rPr lang="en-IN" sz="1050" b="0" i="0" u="none" strike="noStrike" dirty="0">
                          <a:solidFill>
                            <a:srgbClr val="000000"/>
                          </a:solidFill>
                          <a:effectLst/>
                          <a:latin typeface="Gill Sans" panose="020B0604020202020204" charset="0"/>
                        </a:rPr>
                        <a:t> ₹                                       1,00,000 </a:t>
                      </a:r>
                    </a:p>
                  </a:txBody>
                  <a:tcPr marL="6887" marR="6887" marT="688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extLst>
                  <a:ext uri="{0D108BD9-81ED-4DB2-BD59-A6C34878D82A}">
                    <a16:rowId xmlns:a16="http://schemas.microsoft.com/office/drawing/2014/main" val="10010"/>
                  </a:ext>
                </a:extLst>
              </a:tr>
              <a:tr h="145604">
                <a:tc>
                  <a:txBody>
                    <a:bodyPr/>
                    <a:lstStyle/>
                    <a:p>
                      <a:pPr algn="l" fontAlgn="b"/>
                      <a:r>
                        <a:rPr lang="en-IN" sz="800" b="0" i="0" u="none" strike="noStrike">
                          <a:solidFill>
                            <a:srgbClr val="000000"/>
                          </a:solidFill>
                          <a:effectLst/>
                          <a:latin typeface="Arial" panose="020B0604020202020204" pitchFamily="34" charset="0"/>
                        </a:rPr>
                        <a:t>Furniture </a:t>
                      </a:r>
                    </a:p>
                  </a:txBody>
                  <a:tcPr marL="6887" marR="6887" marT="688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58C"/>
                    </a:solidFill>
                  </a:tcPr>
                </a:tc>
                <a:tc>
                  <a:txBody>
                    <a:bodyPr/>
                    <a:lstStyle/>
                    <a:p>
                      <a:pPr algn="r" fontAlgn="b"/>
                      <a:r>
                        <a:rPr lang="en-IN" sz="1050" b="0" i="0" u="none" strike="noStrike" dirty="0">
                          <a:solidFill>
                            <a:srgbClr val="000000"/>
                          </a:solidFill>
                          <a:effectLst/>
                          <a:latin typeface="Gill Sans" panose="020B0604020202020204" charset="0"/>
                        </a:rPr>
                        <a:t> </a:t>
                      </a:r>
                    </a:p>
                  </a:txBody>
                  <a:tcPr marL="6887" marR="6887" marT="688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9E53"/>
                    </a:solidFill>
                  </a:tcPr>
                </a:tc>
                <a:extLst>
                  <a:ext uri="{0D108BD9-81ED-4DB2-BD59-A6C34878D82A}">
                    <a16:rowId xmlns:a16="http://schemas.microsoft.com/office/drawing/2014/main" val="10011"/>
                  </a:ext>
                </a:extLst>
              </a:tr>
              <a:tr h="283543">
                <a:tc>
                  <a:txBody>
                    <a:bodyPr/>
                    <a:lstStyle/>
                    <a:p>
                      <a:pPr algn="l" fontAlgn="b"/>
                      <a:r>
                        <a:rPr lang="en-IN" sz="800" b="0" i="0" u="none" strike="noStrike">
                          <a:solidFill>
                            <a:srgbClr val="000000"/>
                          </a:solidFill>
                          <a:effectLst/>
                          <a:latin typeface="Arial" panose="020B0604020202020204" pitchFamily="34" charset="0"/>
                        </a:rPr>
                        <a:t>Capital Investment ( Startup Capital )</a:t>
                      </a:r>
                    </a:p>
                  </a:txBody>
                  <a:tcPr marL="6887" marR="6887" marT="688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58C"/>
                    </a:solidFill>
                  </a:tcPr>
                </a:tc>
                <a:tc>
                  <a:txBody>
                    <a:bodyPr/>
                    <a:lstStyle/>
                    <a:p>
                      <a:pPr algn="r" fontAlgn="b"/>
                      <a:r>
                        <a:rPr lang="en-IN" sz="1050" b="0" i="0" u="none" strike="noStrike" dirty="0">
                          <a:solidFill>
                            <a:srgbClr val="000000"/>
                          </a:solidFill>
                          <a:effectLst/>
                          <a:latin typeface="Gill Sans" panose="020B0604020202020204" charset="0"/>
                        </a:rPr>
                        <a:t> ₹                                       5,00,000 </a:t>
                      </a:r>
                    </a:p>
                  </a:txBody>
                  <a:tcPr marL="6887" marR="6887" marT="688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extLst>
                  <a:ext uri="{0D108BD9-81ED-4DB2-BD59-A6C34878D82A}">
                    <a16:rowId xmlns:a16="http://schemas.microsoft.com/office/drawing/2014/main" val="10012"/>
                  </a:ext>
                </a:extLst>
              </a:tr>
              <a:tr h="448585">
                <a:tc>
                  <a:txBody>
                    <a:bodyPr/>
                    <a:lstStyle/>
                    <a:p>
                      <a:pPr algn="l" fontAlgn="b"/>
                      <a:r>
                        <a:rPr lang="en-IN" sz="1000" b="1" i="0" u="none" strike="noStrike">
                          <a:solidFill>
                            <a:srgbClr val="000000"/>
                          </a:solidFill>
                          <a:effectLst/>
                          <a:latin typeface="Arial" panose="020B0604020202020204" pitchFamily="34" charset="0"/>
                        </a:rPr>
                        <a:t>Liabilities</a:t>
                      </a:r>
                    </a:p>
                  </a:txBody>
                  <a:tcPr marL="6887" marR="6887" marT="688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800" b="1" i="0" u="none" strike="noStrike" dirty="0">
                          <a:solidFill>
                            <a:srgbClr val="000000"/>
                          </a:solidFill>
                          <a:effectLst/>
                          <a:latin typeface="Arial" panose="020B0604020202020204" pitchFamily="34" charset="0"/>
                        </a:rPr>
                        <a:t> ₹                30,41,600 </a:t>
                      </a:r>
                    </a:p>
                  </a:txBody>
                  <a:tcPr marL="6887" marR="6887" marT="688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3"/>
                  </a:ext>
                </a:extLst>
              </a:tr>
              <a:tr h="130277">
                <a:tc>
                  <a:txBody>
                    <a:bodyPr/>
                    <a:lstStyle/>
                    <a:p>
                      <a:pPr algn="l" fontAlgn="b"/>
                      <a:r>
                        <a:rPr lang="en-IN" sz="800" b="0" i="0" u="none" strike="noStrike">
                          <a:solidFill>
                            <a:srgbClr val="000000"/>
                          </a:solidFill>
                          <a:effectLst/>
                          <a:latin typeface="Arial" panose="020B0604020202020204" pitchFamily="34" charset="0"/>
                        </a:rPr>
                        <a:t>Current liabilities</a:t>
                      </a:r>
                    </a:p>
                  </a:txBody>
                  <a:tcPr marL="6887" marR="6887" marT="688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58C"/>
                    </a:solidFill>
                  </a:tcPr>
                </a:tc>
                <a:tc>
                  <a:txBody>
                    <a:bodyPr/>
                    <a:lstStyle/>
                    <a:p>
                      <a:pPr algn="r" fontAlgn="b"/>
                      <a:r>
                        <a:rPr lang="en-IN" sz="1000" b="0" i="0" u="none" strike="noStrike" dirty="0">
                          <a:solidFill>
                            <a:srgbClr val="000000"/>
                          </a:solidFill>
                          <a:effectLst/>
                          <a:latin typeface="Arial" panose="020B0604020202020204" pitchFamily="34" charset="0"/>
                        </a:rPr>
                        <a:t> ₹                                                    - </a:t>
                      </a:r>
                    </a:p>
                  </a:txBody>
                  <a:tcPr marL="6887" marR="6887" marT="688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014"/>
                  </a:ext>
                </a:extLst>
              </a:tr>
              <a:tr h="145604">
                <a:tc>
                  <a:txBody>
                    <a:bodyPr/>
                    <a:lstStyle/>
                    <a:p>
                      <a:pPr algn="l" fontAlgn="b"/>
                      <a:r>
                        <a:rPr lang="en-IN" sz="800" b="0" i="0" u="none" strike="noStrike">
                          <a:solidFill>
                            <a:srgbClr val="000000"/>
                          </a:solidFill>
                          <a:effectLst/>
                          <a:latin typeface="Arial" panose="020B0604020202020204" pitchFamily="34" charset="0"/>
                        </a:rPr>
                        <a:t>Accounts payable ( Creditors ) </a:t>
                      </a:r>
                    </a:p>
                  </a:txBody>
                  <a:tcPr marL="6887" marR="6887" marT="688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58C"/>
                    </a:solidFill>
                  </a:tcPr>
                </a:tc>
                <a:tc>
                  <a:txBody>
                    <a:bodyPr/>
                    <a:lstStyle/>
                    <a:p>
                      <a:pPr algn="r" fontAlgn="b"/>
                      <a:r>
                        <a:rPr lang="en-IN" sz="1050" b="0" i="0" u="none" strike="noStrike">
                          <a:solidFill>
                            <a:srgbClr val="000000"/>
                          </a:solidFill>
                          <a:effectLst/>
                          <a:latin typeface="Gill Sans" panose="020B0604020202020204" charset="0"/>
                        </a:rPr>
                        <a:t> </a:t>
                      </a:r>
                    </a:p>
                  </a:txBody>
                  <a:tcPr marL="6887" marR="6887" marT="688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9E53"/>
                    </a:solidFill>
                  </a:tcPr>
                </a:tc>
                <a:extLst>
                  <a:ext uri="{0D108BD9-81ED-4DB2-BD59-A6C34878D82A}">
                    <a16:rowId xmlns:a16="http://schemas.microsoft.com/office/drawing/2014/main" val="10015"/>
                  </a:ext>
                </a:extLst>
              </a:tr>
              <a:tr h="145604">
                <a:tc>
                  <a:txBody>
                    <a:bodyPr/>
                    <a:lstStyle/>
                    <a:p>
                      <a:pPr algn="l" fontAlgn="b"/>
                      <a:r>
                        <a:rPr lang="en-IN" sz="800" b="0" i="0" u="none" strike="noStrike">
                          <a:solidFill>
                            <a:srgbClr val="000000"/>
                          </a:solidFill>
                          <a:effectLst/>
                          <a:latin typeface="Arial" panose="020B0604020202020204" pitchFamily="34" charset="0"/>
                        </a:rPr>
                        <a:t>Interest payable </a:t>
                      </a:r>
                    </a:p>
                  </a:txBody>
                  <a:tcPr marL="6887" marR="6887" marT="688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58C"/>
                    </a:solidFill>
                  </a:tcPr>
                </a:tc>
                <a:tc>
                  <a:txBody>
                    <a:bodyPr/>
                    <a:lstStyle/>
                    <a:p>
                      <a:pPr algn="r" fontAlgn="b"/>
                      <a:r>
                        <a:rPr lang="en-IN" sz="1050" b="0" i="0" u="none" strike="noStrike" dirty="0">
                          <a:solidFill>
                            <a:srgbClr val="000000"/>
                          </a:solidFill>
                          <a:effectLst/>
                          <a:latin typeface="Gill Sans" panose="020B0604020202020204" charset="0"/>
                        </a:rPr>
                        <a:t> </a:t>
                      </a:r>
                    </a:p>
                  </a:txBody>
                  <a:tcPr marL="6887" marR="6887" marT="688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9E53"/>
                    </a:solidFill>
                  </a:tcPr>
                </a:tc>
                <a:extLst>
                  <a:ext uri="{0D108BD9-81ED-4DB2-BD59-A6C34878D82A}">
                    <a16:rowId xmlns:a16="http://schemas.microsoft.com/office/drawing/2014/main" val="10016"/>
                  </a:ext>
                </a:extLst>
              </a:tr>
              <a:tr h="145604">
                <a:tc>
                  <a:txBody>
                    <a:bodyPr/>
                    <a:lstStyle/>
                    <a:p>
                      <a:pPr algn="l" fontAlgn="b"/>
                      <a:r>
                        <a:rPr lang="en-IN" sz="800" b="0" i="0" u="none" strike="noStrike">
                          <a:solidFill>
                            <a:srgbClr val="000000"/>
                          </a:solidFill>
                          <a:effectLst/>
                          <a:latin typeface="Arial" panose="020B0604020202020204" pitchFamily="34" charset="0"/>
                        </a:rPr>
                        <a:t>Any Other Amounts Owed</a:t>
                      </a:r>
                    </a:p>
                  </a:txBody>
                  <a:tcPr marL="6887" marR="6887" marT="688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58C"/>
                    </a:solidFill>
                  </a:tcPr>
                </a:tc>
                <a:tc>
                  <a:txBody>
                    <a:bodyPr/>
                    <a:lstStyle/>
                    <a:p>
                      <a:pPr algn="r" fontAlgn="b"/>
                      <a:r>
                        <a:rPr lang="en-IN" sz="1050" b="0" i="0" u="none" strike="noStrike" dirty="0">
                          <a:solidFill>
                            <a:srgbClr val="000000"/>
                          </a:solidFill>
                          <a:effectLst/>
                          <a:latin typeface="Gill Sans" panose="020B0604020202020204" charset="0"/>
                        </a:rPr>
                        <a:t> </a:t>
                      </a:r>
                    </a:p>
                  </a:txBody>
                  <a:tcPr marL="6887" marR="6887" marT="688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9E53"/>
                    </a:solidFill>
                  </a:tcPr>
                </a:tc>
                <a:extLst>
                  <a:ext uri="{0D108BD9-81ED-4DB2-BD59-A6C34878D82A}">
                    <a16:rowId xmlns:a16="http://schemas.microsoft.com/office/drawing/2014/main" val="10017"/>
                  </a:ext>
                </a:extLst>
              </a:tr>
              <a:tr h="130277">
                <a:tc>
                  <a:txBody>
                    <a:bodyPr/>
                    <a:lstStyle/>
                    <a:p>
                      <a:pPr algn="l" fontAlgn="b"/>
                      <a:r>
                        <a:rPr lang="en-IN" sz="800" b="0" i="0" u="none" strike="noStrike">
                          <a:solidFill>
                            <a:srgbClr val="000000"/>
                          </a:solidFill>
                          <a:effectLst/>
                          <a:latin typeface="Arial" panose="020B0604020202020204" pitchFamily="34" charset="0"/>
                        </a:rPr>
                        <a:t>Long-term liabilities</a:t>
                      </a:r>
                    </a:p>
                  </a:txBody>
                  <a:tcPr marL="6887" marR="6887" marT="688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58C"/>
                    </a:solidFill>
                  </a:tcPr>
                </a:tc>
                <a:tc>
                  <a:txBody>
                    <a:bodyPr/>
                    <a:lstStyle/>
                    <a:p>
                      <a:pPr algn="r" fontAlgn="b"/>
                      <a:r>
                        <a:rPr lang="en-IN" sz="1000" b="0" i="0" u="none" strike="noStrike" dirty="0">
                          <a:solidFill>
                            <a:srgbClr val="000000"/>
                          </a:solidFill>
                          <a:effectLst/>
                          <a:latin typeface="Arial" panose="020B0604020202020204" pitchFamily="34" charset="0"/>
                        </a:rPr>
                        <a:t> ₹                                                    - </a:t>
                      </a:r>
                    </a:p>
                  </a:txBody>
                  <a:tcPr marL="6887" marR="6887" marT="688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018"/>
                  </a:ext>
                </a:extLst>
              </a:tr>
              <a:tr h="145604">
                <a:tc>
                  <a:txBody>
                    <a:bodyPr/>
                    <a:lstStyle/>
                    <a:p>
                      <a:pPr algn="l" fontAlgn="b"/>
                      <a:r>
                        <a:rPr lang="en-IN" sz="800" b="0" i="0" u="none" strike="noStrike">
                          <a:solidFill>
                            <a:srgbClr val="000000"/>
                          </a:solidFill>
                          <a:effectLst/>
                          <a:latin typeface="Arial" panose="020B0604020202020204" pitchFamily="34" charset="0"/>
                        </a:rPr>
                        <a:t>Loans from Bank</a:t>
                      </a:r>
                    </a:p>
                  </a:txBody>
                  <a:tcPr marL="6887" marR="6887" marT="688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58C"/>
                    </a:solidFill>
                  </a:tcPr>
                </a:tc>
                <a:tc>
                  <a:txBody>
                    <a:bodyPr/>
                    <a:lstStyle/>
                    <a:p>
                      <a:pPr algn="r" fontAlgn="b"/>
                      <a:r>
                        <a:rPr lang="en-IN" sz="1050" b="0" i="0" u="none" strike="noStrike" dirty="0">
                          <a:solidFill>
                            <a:srgbClr val="000000"/>
                          </a:solidFill>
                          <a:effectLst/>
                          <a:latin typeface="Gill Sans" panose="020B0604020202020204" charset="0"/>
                        </a:rPr>
                        <a:t> ₹                                                   - </a:t>
                      </a:r>
                    </a:p>
                  </a:txBody>
                  <a:tcPr marL="6887" marR="6887" marT="688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extLst>
                  <a:ext uri="{0D108BD9-81ED-4DB2-BD59-A6C34878D82A}">
                    <a16:rowId xmlns:a16="http://schemas.microsoft.com/office/drawing/2014/main" val="10019"/>
                  </a:ext>
                </a:extLst>
              </a:tr>
              <a:tr h="145604">
                <a:tc>
                  <a:txBody>
                    <a:bodyPr/>
                    <a:lstStyle/>
                    <a:p>
                      <a:pPr algn="l" fontAlgn="b"/>
                      <a:r>
                        <a:rPr lang="en-US" sz="800" b="0" i="0" u="none" strike="noStrike">
                          <a:solidFill>
                            <a:srgbClr val="000000"/>
                          </a:solidFill>
                          <a:effectLst/>
                          <a:latin typeface="Arial" panose="020B0604020202020204" pitchFamily="34" charset="0"/>
                        </a:rPr>
                        <a:t>Loans from Friends and Family</a:t>
                      </a:r>
                    </a:p>
                  </a:txBody>
                  <a:tcPr marL="6887" marR="6887" marT="688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58C"/>
                    </a:solidFill>
                  </a:tcPr>
                </a:tc>
                <a:tc>
                  <a:txBody>
                    <a:bodyPr/>
                    <a:lstStyle/>
                    <a:p>
                      <a:pPr algn="r" fontAlgn="b"/>
                      <a:r>
                        <a:rPr lang="en-IN" sz="1050" b="0" i="0" u="none" strike="noStrike" dirty="0">
                          <a:solidFill>
                            <a:srgbClr val="000000"/>
                          </a:solidFill>
                          <a:effectLst/>
                          <a:latin typeface="Gill Sans" panose="020B0604020202020204" charset="0"/>
                        </a:rPr>
                        <a:t> </a:t>
                      </a:r>
                    </a:p>
                  </a:txBody>
                  <a:tcPr marL="6887" marR="6887" marT="688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9E53"/>
                    </a:solidFill>
                  </a:tcPr>
                </a:tc>
                <a:extLst>
                  <a:ext uri="{0D108BD9-81ED-4DB2-BD59-A6C34878D82A}">
                    <a16:rowId xmlns:a16="http://schemas.microsoft.com/office/drawing/2014/main" val="10020"/>
                  </a:ext>
                </a:extLst>
              </a:tr>
              <a:tr h="306534">
                <a:tc>
                  <a:txBody>
                    <a:bodyPr/>
                    <a:lstStyle/>
                    <a:p>
                      <a:pPr algn="l" fontAlgn="b"/>
                      <a:r>
                        <a:rPr lang="en-IN" sz="1000" b="1" i="0" u="none" strike="noStrike">
                          <a:solidFill>
                            <a:srgbClr val="000000"/>
                          </a:solidFill>
                          <a:effectLst/>
                          <a:latin typeface="Arial" panose="020B0604020202020204" pitchFamily="34" charset="0"/>
                        </a:rPr>
                        <a:t>Networth</a:t>
                      </a:r>
                    </a:p>
                  </a:txBody>
                  <a:tcPr marL="6887" marR="6887" marT="688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000" b="1" i="0" u="none" strike="noStrike" dirty="0">
                          <a:solidFill>
                            <a:srgbClr val="000000"/>
                          </a:solidFill>
                          <a:effectLst/>
                          <a:latin typeface="Arial" panose="020B0604020202020204" pitchFamily="34" charset="0"/>
                        </a:rPr>
                        <a:t> </a:t>
                      </a:r>
                      <a:r>
                        <a:rPr lang="en-IN" sz="1000" b="1" i="0" u="none" strike="noStrike" dirty="0">
                          <a:solidFill>
                            <a:schemeClr val="tx1"/>
                          </a:solidFill>
                          <a:effectLst/>
                          <a:latin typeface="Arial" panose="020B0604020202020204" pitchFamily="34" charset="0"/>
                        </a:rPr>
                        <a:t>₹                                       30,41,600 </a:t>
                      </a:r>
                    </a:p>
                  </a:txBody>
                  <a:tcPr marL="6887" marR="6887" marT="688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283543">
                <a:tc>
                  <a:txBody>
                    <a:bodyPr/>
                    <a:lstStyle/>
                    <a:p>
                      <a:pPr algn="l" fontAlgn="b"/>
                      <a:r>
                        <a:rPr lang="en-IN" sz="800" b="0" i="0" u="none" strike="noStrike">
                          <a:solidFill>
                            <a:srgbClr val="000000"/>
                          </a:solidFill>
                          <a:effectLst/>
                          <a:latin typeface="Arial" panose="020B0604020202020204" pitchFamily="34" charset="0"/>
                        </a:rPr>
                        <a:t>Reserves &amp; Surplus ( Retained Earnings)</a:t>
                      </a:r>
                    </a:p>
                  </a:txBody>
                  <a:tcPr marL="6887" marR="6887" marT="688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58C"/>
                    </a:solidFill>
                  </a:tcPr>
                </a:tc>
                <a:tc>
                  <a:txBody>
                    <a:bodyPr/>
                    <a:lstStyle/>
                    <a:p>
                      <a:pPr algn="r" fontAlgn="b"/>
                      <a:r>
                        <a:rPr lang="en-IN" sz="1050" b="0" i="0" u="none" strike="noStrike" dirty="0">
                          <a:solidFill>
                            <a:srgbClr val="000000"/>
                          </a:solidFill>
                          <a:effectLst/>
                          <a:latin typeface="Gill Sans" panose="020B0604020202020204" charset="0"/>
                        </a:rPr>
                        <a:t> ₹                                     14,91,600 </a:t>
                      </a:r>
                    </a:p>
                  </a:txBody>
                  <a:tcPr marL="6887" marR="6887" marT="688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extLst>
                  <a:ext uri="{0D108BD9-81ED-4DB2-BD59-A6C34878D82A}">
                    <a16:rowId xmlns:a16="http://schemas.microsoft.com/office/drawing/2014/main" val="10022"/>
                  </a:ext>
                </a:extLst>
              </a:tr>
              <a:tr h="130277">
                <a:tc>
                  <a:txBody>
                    <a:bodyPr/>
                    <a:lstStyle/>
                    <a:p>
                      <a:pPr algn="l" fontAlgn="b"/>
                      <a:r>
                        <a:rPr lang="en-IN" sz="800" b="0" i="0" u="none" strike="noStrike">
                          <a:solidFill>
                            <a:srgbClr val="000000"/>
                          </a:solidFill>
                          <a:effectLst/>
                          <a:latin typeface="Arial" panose="020B0604020202020204" pitchFamily="34" charset="0"/>
                        </a:rPr>
                        <a:t>Equity Share Capital</a:t>
                      </a:r>
                    </a:p>
                  </a:txBody>
                  <a:tcPr marL="6887" marR="6887" marT="688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58C"/>
                    </a:solidFill>
                  </a:tcPr>
                </a:tc>
                <a:tc>
                  <a:txBody>
                    <a:bodyPr/>
                    <a:lstStyle/>
                    <a:p>
                      <a:pPr algn="r" fontAlgn="b"/>
                      <a:r>
                        <a:rPr lang="en-IN" sz="800" b="0" i="0" u="none" strike="noStrike" dirty="0">
                          <a:solidFill>
                            <a:srgbClr val="000000"/>
                          </a:solidFill>
                          <a:effectLst/>
                          <a:latin typeface="Arial" panose="020B0604020202020204" pitchFamily="34" charset="0"/>
                        </a:rPr>
                        <a:t> ₹                                       15,50,000 </a:t>
                      </a:r>
                    </a:p>
                  </a:txBody>
                  <a:tcPr marL="6887" marR="6887" marT="688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023"/>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175903151"/>
              </p:ext>
            </p:extLst>
          </p:nvPr>
        </p:nvGraphicFramePr>
        <p:xfrm>
          <a:off x="6476206" y="968415"/>
          <a:ext cx="4953000" cy="5127584"/>
        </p:xfrm>
        <a:graphic>
          <a:graphicData uri="http://schemas.openxmlformats.org/drawingml/2006/table">
            <a:tbl>
              <a:tblPr/>
              <a:tblGrid>
                <a:gridCol w="3040117">
                  <a:extLst>
                    <a:ext uri="{9D8B030D-6E8A-4147-A177-3AD203B41FA5}">
                      <a16:colId xmlns:a16="http://schemas.microsoft.com/office/drawing/2014/main" val="20000"/>
                    </a:ext>
                  </a:extLst>
                </a:gridCol>
                <a:gridCol w="1912883">
                  <a:extLst>
                    <a:ext uri="{9D8B030D-6E8A-4147-A177-3AD203B41FA5}">
                      <a16:colId xmlns:a16="http://schemas.microsoft.com/office/drawing/2014/main" val="20001"/>
                    </a:ext>
                  </a:extLst>
                </a:gridCol>
              </a:tblGrid>
              <a:tr h="399667">
                <a:tc>
                  <a:txBody>
                    <a:bodyPr/>
                    <a:lstStyle/>
                    <a:p>
                      <a:pPr algn="l" fontAlgn="ctr"/>
                      <a:r>
                        <a:rPr lang="en-IN" sz="1600" b="1" i="0" u="none" strike="noStrike">
                          <a:solidFill>
                            <a:srgbClr val="000000"/>
                          </a:solidFill>
                          <a:effectLst/>
                          <a:latin typeface="Arial" panose="020B0604020202020204" pitchFamily="34" charset="0"/>
                        </a:rPr>
                        <a:t>Break-even analysis</a:t>
                      </a:r>
                    </a:p>
                  </a:txBody>
                  <a:tcPr marL="7620" marR="7620" marT="762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FFFFFF"/>
                    </a:solidFill>
                  </a:tcPr>
                </a:tc>
                <a:tc>
                  <a:txBody>
                    <a:bodyPr/>
                    <a:lstStyle/>
                    <a:p>
                      <a:pPr algn="r" fontAlgn="b"/>
                      <a:r>
                        <a:rPr lang="en-IN" sz="1100" b="1" i="0" u="none" strike="noStrike">
                          <a:solidFill>
                            <a:srgbClr val="000000"/>
                          </a:solidFill>
                          <a:effectLst/>
                          <a:latin typeface="Arial" panose="020B0604020202020204" pitchFamily="34" charset="0"/>
                        </a:rPr>
                        <a:t> </a:t>
                      </a:r>
                    </a:p>
                  </a:txBody>
                  <a:tcPr marL="7620" marR="7620" marT="762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224998">
                <a:tc>
                  <a:txBody>
                    <a:bodyPr/>
                    <a:lstStyle/>
                    <a:p>
                      <a:pPr algn="l" fontAlgn="b"/>
                      <a:r>
                        <a:rPr lang="en-US" sz="1000" b="0" i="0" u="none" strike="noStrike">
                          <a:solidFill>
                            <a:srgbClr val="000000"/>
                          </a:solidFill>
                          <a:effectLst/>
                          <a:latin typeface="Arial" panose="020B0604020202020204" pitchFamily="34" charset="0"/>
                        </a:rPr>
                        <a:t>Average sales price per unit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FFF58C"/>
                    </a:solidFill>
                  </a:tcPr>
                </a:tc>
                <a:tc>
                  <a:txBody>
                    <a:bodyPr/>
                    <a:lstStyle/>
                    <a:p>
                      <a:pPr algn="r" fontAlgn="b"/>
                      <a:r>
                        <a:rPr lang="en-IN" sz="1050" b="0" i="0" u="none" strike="noStrike" dirty="0">
                          <a:solidFill>
                            <a:srgbClr val="000000"/>
                          </a:solidFill>
                          <a:effectLst/>
                          <a:latin typeface="Gill Sans" panose="020B0604020202020204" charset="0"/>
                        </a:rPr>
                        <a:t> ₹                                7,000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extLst>
                  <a:ext uri="{0D108BD9-81ED-4DB2-BD59-A6C34878D82A}">
                    <a16:rowId xmlns:a16="http://schemas.microsoft.com/office/drawing/2014/main" val="10001"/>
                  </a:ext>
                </a:extLst>
              </a:tr>
              <a:tr h="224998">
                <a:tc>
                  <a:txBody>
                    <a:bodyPr/>
                    <a:lstStyle/>
                    <a:p>
                      <a:pPr algn="l" fontAlgn="b"/>
                      <a:r>
                        <a:rPr lang="en-IN" sz="1000" b="0" i="0" u="none" strike="noStrike">
                          <a:solidFill>
                            <a:srgbClr val="000000"/>
                          </a:solidFill>
                          <a:effectLst/>
                          <a:latin typeface="Arial" panose="020B0604020202020204" pitchFamily="34" charset="0"/>
                        </a:rPr>
                        <a:t>Average cost of  unit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FFF58C"/>
                    </a:solidFill>
                  </a:tcPr>
                </a:tc>
                <a:tc>
                  <a:txBody>
                    <a:bodyPr/>
                    <a:lstStyle/>
                    <a:p>
                      <a:pPr algn="r" fontAlgn="b"/>
                      <a:r>
                        <a:rPr lang="en-IN" sz="1050" b="0" i="0" u="none" strike="noStrike">
                          <a:solidFill>
                            <a:srgbClr val="000000"/>
                          </a:solidFill>
                          <a:effectLst/>
                          <a:latin typeface="Gill Sans" panose="020B0604020202020204" charset="0"/>
                        </a:rPr>
                        <a:t> ₹                                3,700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extLst>
                  <a:ext uri="{0D108BD9-81ED-4DB2-BD59-A6C34878D82A}">
                    <a16:rowId xmlns:a16="http://schemas.microsoft.com/office/drawing/2014/main" val="10002"/>
                  </a:ext>
                </a:extLst>
              </a:tr>
              <a:tr h="201314">
                <a:tc>
                  <a:txBody>
                    <a:bodyPr/>
                    <a:lstStyle/>
                    <a:p>
                      <a:pPr algn="l" fontAlgn="b"/>
                      <a:r>
                        <a:rPr lang="en-IN" sz="1000" b="0" i="0" u="none" strike="noStrike">
                          <a:solidFill>
                            <a:srgbClr val="000000"/>
                          </a:solidFill>
                          <a:effectLst/>
                          <a:latin typeface="Arial" panose="020B0604020202020204" pitchFamily="34" charset="0"/>
                        </a:rPr>
                        <a:t>Gross Profit Margin</a:t>
                      </a:r>
                    </a:p>
                  </a:txBody>
                  <a:tcPr marL="7620" marR="7620" marT="7620" marB="0" anchor="b">
                    <a:lnL w="6350" cap="flat" cmpd="sng" algn="ctr">
                      <a:solidFill>
                        <a:srgbClr val="000000"/>
                      </a:solidFill>
                      <a:prstDash val="solid"/>
                      <a:round/>
                      <a:headEnd type="none" w="med" len="med"/>
                      <a:tailEnd type="none" w="med" len="med"/>
                    </a:lnL>
                    <a:lnR>
                      <a:noFill/>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FFF58C"/>
                    </a:solidFill>
                  </a:tcPr>
                </a:tc>
                <a:tc>
                  <a:txBody>
                    <a:bodyPr/>
                    <a:lstStyle/>
                    <a:p>
                      <a:pPr algn="r" fontAlgn="b"/>
                      <a:r>
                        <a:rPr lang="en-IN" sz="1000" b="0" i="0" u="none" strike="noStrike" dirty="0">
                          <a:solidFill>
                            <a:srgbClr val="000000"/>
                          </a:solidFill>
                          <a:effectLst/>
                          <a:latin typeface="Arial" panose="020B0604020202020204" pitchFamily="34" charset="0"/>
                        </a:rPr>
                        <a:t>47%</a:t>
                      </a:r>
                    </a:p>
                  </a:txBody>
                  <a:tcPr marL="7620" marR="7620" marT="762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D8D8D8"/>
                    </a:solidFill>
                  </a:tcPr>
                </a:tc>
                <a:extLst>
                  <a:ext uri="{0D108BD9-81ED-4DB2-BD59-A6C34878D82A}">
                    <a16:rowId xmlns:a16="http://schemas.microsoft.com/office/drawing/2014/main" val="10003"/>
                  </a:ext>
                </a:extLst>
              </a:tr>
              <a:tr h="201314">
                <a:tc>
                  <a:txBody>
                    <a:bodyPr/>
                    <a:lstStyle/>
                    <a:p>
                      <a:pPr algn="l" fontAlgn="b"/>
                      <a:r>
                        <a:rPr lang="en-IN" sz="1000" b="0" i="0" u="none" strike="noStrike">
                          <a:solidFill>
                            <a:srgbClr val="000000"/>
                          </a:solidFill>
                          <a:effectLst/>
                          <a:latin typeface="Arial" panose="020B0604020202020204" pitchFamily="34" charset="0"/>
                        </a:rPr>
                        <a:t>Fixed costs</a:t>
                      </a:r>
                    </a:p>
                  </a:txBody>
                  <a:tcPr marL="7620" marR="7620" marT="7620" marB="0" anchor="b">
                    <a:lnL w="6350" cap="flat" cmpd="sng" algn="ctr">
                      <a:solidFill>
                        <a:srgbClr val="000000"/>
                      </a:solidFill>
                      <a:prstDash val="solid"/>
                      <a:round/>
                      <a:headEnd type="none" w="med" len="med"/>
                      <a:tailEnd type="none" w="med" len="med"/>
                    </a:lnL>
                    <a:lnR>
                      <a:noFill/>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FFF58C"/>
                    </a:solidFill>
                  </a:tcPr>
                </a:tc>
                <a:tc>
                  <a:txBody>
                    <a:bodyPr/>
                    <a:lstStyle/>
                    <a:p>
                      <a:pPr algn="r" fontAlgn="b"/>
                      <a:r>
                        <a:rPr lang="en-IN" sz="1000" b="0" i="0" u="none" strike="noStrike" dirty="0">
                          <a:solidFill>
                            <a:srgbClr val="000000"/>
                          </a:solidFill>
                          <a:effectLst/>
                          <a:latin typeface="Arial" panose="020B0604020202020204" pitchFamily="34" charset="0"/>
                        </a:rPr>
                        <a:t> ₹                           14,19,000 </a:t>
                      </a:r>
                    </a:p>
                  </a:txBody>
                  <a:tcPr marL="7620" marR="7620" marT="7620" marB="0" anchor="b">
                    <a:lnL>
                      <a:noFill/>
                    </a:lnL>
                    <a:lnR w="6350" cap="flat" cmpd="sng" algn="ctr">
                      <a:solidFill>
                        <a:srgbClr val="000000"/>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D8D8D8"/>
                    </a:solidFill>
                  </a:tcPr>
                </a:tc>
                <a:extLst>
                  <a:ext uri="{0D108BD9-81ED-4DB2-BD59-A6C34878D82A}">
                    <a16:rowId xmlns:a16="http://schemas.microsoft.com/office/drawing/2014/main" val="10004"/>
                  </a:ext>
                </a:extLst>
              </a:tr>
              <a:tr h="201314">
                <a:tc>
                  <a:txBody>
                    <a:bodyPr/>
                    <a:lstStyle/>
                    <a:p>
                      <a:pPr algn="l" fontAlgn="b"/>
                      <a:r>
                        <a:rPr lang="en-US" sz="1000" b="0" i="0" u="none" strike="noStrike">
                          <a:solidFill>
                            <a:srgbClr val="000000"/>
                          </a:solidFill>
                          <a:effectLst/>
                          <a:latin typeface="Arial" panose="020B0604020202020204" pitchFamily="34" charset="0"/>
                        </a:rPr>
                        <a:t>Sales required to break even</a:t>
                      </a:r>
                    </a:p>
                  </a:txBody>
                  <a:tcPr marL="7620" marR="7620" marT="7620" marB="0" anchor="b">
                    <a:lnL w="6350" cap="flat" cmpd="sng" algn="ctr">
                      <a:solidFill>
                        <a:srgbClr val="000000"/>
                      </a:solidFill>
                      <a:prstDash val="solid"/>
                      <a:round/>
                      <a:headEnd type="none" w="med" len="med"/>
                      <a:tailEnd type="none" w="med" len="med"/>
                    </a:lnL>
                    <a:lnR>
                      <a:noFill/>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FFF58C"/>
                    </a:solidFill>
                  </a:tcPr>
                </a:tc>
                <a:tc>
                  <a:txBody>
                    <a:bodyPr/>
                    <a:lstStyle/>
                    <a:p>
                      <a:pPr algn="r" fontAlgn="b"/>
                      <a:r>
                        <a:rPr lang="en-IN" sz="1000" b="0" i="0" u="none" strike="noStrike">
                          <a:solidFill>
                            <a:srgbClr val="000000"/>
                          </a:solidFill>
                          <a:effectLst/>
                          <a:latin typeface="Arial" panose="020B0604020202020204" pitchFamily="34" charset="0"/>
                        </a:rPr>
                        <a:t> ₹                           30,10,000 </a:t>
                      </a:r>
                    </a:p>
                  </a:txBody>
                  <a:tcPr marL="7620" marR="7620" marT="7620" marB="0" anchor="b">
                    <a:lnL>
                      <a:noFill/>
                    </a:lnL>
                    <a:lnR w="6350" cap="flat" cmpd="sng" algn="ctr">
                      <a:solidFill>
                        <a:srgbClr val="000000"/>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D8D8D8"/>
                    </a:solidFill>
                  </a:tcPr>
                </a:tc>
                <a:extLst>
                  <a:ext uri="{0D108BD9-81ED-4DB2-BD59-A6C34878D82A}">
                    <a16:rowId xmlns:a16="http://schemas.microsoft.com/office/drawing/2014/main" val="10005"/>
                  </a:ext>
                </a:extLst>
              </a:tr>
              <a:tr h="201314">
                <a:tc>
                  <a:txBody>
                    <a:bodyPr/>
                    <a:lstStyle/>
                    <a:p>
                      <a:pPr algn="l" fontAlgn="b"/>
                      <a:r>
                        <a:rPr lang="en-US" sz="1000" b="0" i="0" u="none" strike="noStrike">
                          <a:solidFill>
                            <a:srgbClr val="000000"/>
                          </a:solidFill>
                          <a:effectLst/>
                          <a:latin typeface="Arial" panose="020B0604020202020204" pitchFamily="34" charset="0"/>
                        </a:rPr>
                        <a:t>Number of unit sales to break even</a:t>
                      </a:r>
                    </a:p>
                  </a:txBody>
                  <a:tcPr marL="7620" marR="7620" marT="7620" marB="0" anchor="b">
                    <a:lnL w="6350" cap="flat" cmpd="sng" algn="ctr">
                      <a:solidFill>
                        <a:srgbClr val="000000"/>
                      </a:solidFill>
                      <a:prstDash val="solid"/>
                      <a:round/>
                      <a:headEnd type="none" w="med" len="med"/>
                      <a:tailEnd type="none" w="med" len="med"/>
                    </a:lnL>
                    <a:lnR>
                      <a:noFill/>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FFF58C"/>
                    </a:solidFill>
                  </a:tcPr>
                </a:tc>
                <a:tc>
                  <a:txBody>
                    <a:bodyPr/>
                    <a:lstStyle/>
                    <a:p>
                      <a:pPr algn="r" fontAlgn="b"/>
                      <a:r>
                        <a:rPr lang="en-IN" sz="1000" b="0" i="0" u="none" strike="noStrike">
                          <a:solidFill>
                            <a:srgbClr val="000000"/>
                          </a:solidFill>
                          <a:effectLst/>
                          <a:latin typeface="Arial" panose="020B0604020202020204" pitchFamily="34" charset="0"/>
                        </a:rPr>
                        <a:t>430 </a:t>
                      </a:r>
                    </a:p>
                  </a:txBody>
                  <a:tcPr marL="7620" marR="7620" marT="7620" marB="0" anchor="b">
                    <a:lnL>
                      <a:noFill/>
                    </a:lnL>
                    <a:lnR w="6350" cap="flat" cmpd="sng" algn="ctr">
                      <a:solidFill>
                        <a:srgbClr val="000000"/>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D8D8D8"/>
                    </a:solidFill>
                  </a:tcPr>
                </a:tc>
                <a:extLst>
                  <a:ext uri="{0D108BD9-81ED-4DB2-BD59-A6C34878D82A}">
                    <a16:rowId xmlns:a16="http://schemas.microsoft.com/office/drawing/2014/main" val="10006"/>
                  </a:ext>
                </a:extLst>
              </a:tr>
              <a:tr h="201314">
                <a:tc>
                  <a:txBody>
                    <a:bodyPr/>
                    <a:lstStyle/>
                    <a:p>
                      <a:pPr algn="l" fontAlgn="b"/>
                      <a:r>
                        <a:rPr lang="en-IN" sz="1000" b="0" i="0" u="none" strike="noStrike">
                          <a:solidFill>
                            <a:srgbClr val="000000"/>
                          </a:solidFill>
                          <a:effectLst/>
                          <a:latin typeface="Arial" panose="020B0604020202020204" pitchFamily="34" charset="0"/>
                        </a:rPr>
                        <a:t> </a:t>
                      </a:r>
                    </a:p>
                  </a:txBody>
                  <a:tcPr marL="7620" marR="7620" marT="7620" marB="0" anchor="b">
                    <a:lnL w="6350" cap="flat" cmpd="sng" algn="ctr">
                      <a:solidFill>
                        <a:srgbClr val="000000"/>
                      </a:solidFill>
                      <a:prstDash val="solid"/>
                      <a:round/>
                      <a:headEnd type="none" w="med" len="med"/>
                      <a:tailEnd type="none" w="med" len="med"/>
                    </a:lnL>
                    <a:lnR>
                      <a:noFill/>
                    </a:lnR>
                    <a:lnT w="6350" cap="flat" cmpd="sng" algn="ctr">
                      <a:solidFill>
                        <a:srgbClr val="969696"/>
                      </a:solidFill>
                      <a:prstDash val="solid"/>
                      <a:round/>
                      <a:headEnd type="none" w="med" len="med"/>
                      <a:tailEnd type="none" w="med" len="med"/>
                    </a:lnT>
                    <a:lnB>
                      <a:noFill/>
                    </a:lnB>
                    <a:solidFill>
                      <a:srgbClr val="969696"/>
                    </a:solidFill>
                  </a:tcPr>
                </a:tc>
                <a:tc>
                  <a:txBody>
                    <a:bodyPr/>
                    <a:lstStyle/>
                    <a:p>
                      <a:pPr algn="r" fontAlgn="b"/>
                      <a:r>
                        <a:rPr lang="en-IN" sz="1000" b="0" i="0" u="none" strike="noStrike">
                          <a:solidFill>
                            <a:srgbClr val="000000"/>
                          </a:solidFill>
                          <a:effectLst/>
                          <a:latin typeface="Arial" panose="020B0604020202020204" pitchFamily="34" charset="0"/>
                        </a:rPr>
                        <a:t> </a:t>
                      </a:r>
                    </a:p>
                  </a:txBody>
                  <a:tcPr marL="7620" marR="7620" marT="7620" marB="0" anchor="b">
                    <a:lnL>
                      <a:noFill/>
                    </a:lnL>
                    <a:lnR w="6350" cap="flat" cmpd="sng" algn="ctr">
                      <a:solidFill>
                        <a:srgbClr val="000000"/>
                      </a:solidFill>
                      <a:prstDash val="solid"/>
                      <a:round/>
                      <a:headEnd type="none" w="med" len="med"/>
                      <a:tailEnd type="none" w="med" len="med"/>
                    </a:lnR>
                    <a:lnT w="6350" cap="flat" cmpd="sng" algn="ctr">
                      <a:solidFill>
                        <a:srgbClr val="969696"/>
                      </a:solidFill>
                      <a:prstDash val="solid"/>
                      <a:round/>
                      <a:headEnd type="none" w="med" len="med"/>
                      <a:tailEnd type="none" w="med" len="med"/>
                    </a:lnT>
                    <a:lnB>
                      <a:noFill/>
                    </a:lnB>
                    <a:solidFill>
                      <a:srgbClr val="969696"/>
                    </a:solidFill>
                  </a:tcPr>
                </a:tc>
                <a:extLst>
                  <a:ext uri="{0D108BD9-81ED-4DB2-BD59-A6C34878D82A}">
                    <a16:rowId xmlns:a16="http://schemas.microsoft.com/office/drawing/2014/main" val="10007"/>
                  </a:ext>
                </a:extLst>
              </a:tr>
              <a:tr h="224998">
                <a:tc>
                  <a:txBody>
                    <a:bodyPr/>
                    <a:lstStyle/>
                    <a:p>
                      <a:pPr algn="r" fontAlgn="ctr"/>
                      <a:r>
                        <a:rPr lang="en-IN" sz="1050" b="1" i="0" u="none" strike="noStrike">
                          <a:solidFill>
                            <a:srgbClr val="000000"/>
                          </a:solidFill>
                          <a:effectLst/>
                          <a:latin typeface="Gill Sans" panose="020B0604020202020204" charset="0"/>
                        </a:rPr>
                        <a:t> </a:t>
                      </a:r>
                    </a:p>
                  </a:txBody>
                  <a:tcPr marL="7620" marR="7620" marT="762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en-IN" sz="1050" b="0" i="0" u="none" strike="noStrike">
                          <a:solidFill>
                            <a:srgbClr val="FFFFFF"/>
                          </a:solidFill>
                          <a:effectLst/>
                          <a:latin typeface="Gill Sans" panose="020B0604020202020204" charset="0"/>
                        </a:rPr>
                        <a:t> </a:t>
                      </a:r>
                    </a:p>
                  </a:txBody>
                  <a:tcPr marL="7620" marR="7620" marT="762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25655">
                <a:tc gridSpan="2">
                  <a:txBody>
                    <a:bodyPr/>
                    <a:lstStyle/>
                    <a:p>
                      <a:pPr algn="l" fontAlgn="b"/>
                      <a:r>
                        <a:rPr lang="en-IN" sz="1050" b="1" i="0" u="none" strike="noStrike">
                          <a:solidFill>
                            <a:srgbClr val="1F497D"/>
                          </a:solidFill>
                          <a:effectLst/>
                          <a:latin typeface="Gill Sans" panose="020B0604020202020204" charset="0"/>
                        </a:rPr>
                        <a:t>Gross Margin % of Sales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FFFFFF"/>
                    </a:solidFill>
                  </a:tcPr>
                </a:tc>
                <a:tc hMerge="1">
                  <a:txBody>
                    <a:bodyPr/>
                    <a:lstStyle/>
                    <a:p>
                      <a:endParaRPr lang="en-IN"/>
                    </a:p>
                  </a:txBody>
                  <a:tcPr/>
                </a:tc>
                <a:extLst>
                  <a:ext uri="{0D108BD9-81ED-4DB2-BD59-A6C34878D82A}">
                    <a16:rowId xmlns:a16="http://schemas.microsoft.com/office/drawing/2014/main" val="10009"/>
                  </a:ext>
                </a:extLst>
              </a:tr>
              <a:tr h="310852">
                <a:tc>
                  <a:txBody>
                    <a:bodyPr/>
                    <a:lstStyle/>
                    <a:p>
                      <a:pPr algn="l" fontAlgn="b"/>
                      <a:r>
                        <a:rPr lang="en-IN" sz="1000" b="0" i="0" u="none" strike="noStrike">
                          <a:solidFill>
                            <a:srgbClr val="000000"/>
                          </a:solidFill>
                          <a:effectLst/>
                          <a:latin typeface="Arial" panose="020B0604020202020204" pitchFamily="34" charset="0"/>
                        </a:rPr>
                        <a:t>Gross Margin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FFF58C"/>
                    </a:solidFill>
                  </a:tcPr>
                </a:tc>
                <a:tc>
                  <a:txBody>
                    <a:bodyPr/>
                    <a:lstStyle/>
                    <a:p>
                      <a:pPr algn="r" fontAlgn="b"/>
                      <a:r>
                        <a:rPr lang="en-IN" sz="1050" b="0" i="0" u="none" strike="noStrike">
                          <a:solidFill>
                            <a:srgbClr val="000000"/>
                          </a:solidFill>
                          <a:effectLst/>
                          <a:latin typeface="Gill Sans" panose="020B0604020202020204" charset="0"/>
                        </a:rPr>
                        <a:t> ₹                         29,10,600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1F497D"/>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010"/>
                  </a:ext>
                </a:extLst>
              </a:tr>
              <a:tr h="296050">
                <a:tc>
                  <a:txBody>
                    <a:bodyPr/>
                    <a:lstStyle/>
                    <a:p>
                      <a:pPr algn="l" fontAlgn="b"/>
                      <a:r>
                        <a:rPr lang="en-IN" sz="1000" b="0" i="0" u="none" strike="noStrike">
                          <a:solidFill>
                            <a:srgbClr val="000000"/>
                          </a:solidFill>
                          <a:effectLst/>
                          <a:latin typeface="Arial" panose="020B0604020202020204" pitchFamily="34" charset="0"/>
                        </a:rPr>
                        <a:t>Total Sales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58C"/>
                    </a:solidFill>
                  </a:tcPr>
                </a:tc>
                <a:tc>
                  <a:txBody>
                    <a:bodyPr/>
                    <a:lstStyle/>
                    <a:p>
                      <a:pPr algn="r" fontAlgn="b"/>
                      <a:r>
                        <a:rPr lang="en-IN" sz="1050" b="0" i="0" u="none" strike="noStrike">
                          <a:solidFill>
                            <a:srgbClr val="000000"/>
                          </a:solidFill>
                          <a:effectLst/>
                          <a:latin typeface="Gill Sans" panose="020B0604020202020204" charset="0"/>
                        </a:rPr>
                        <a:t> ₹                         61,74,000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011"/>
                  </a:ext>
                </a:extLst>
              </a:tr>
              <a:tr h="281247">
                <a:tc>
                  <a:txBody>
                    <a:bodyPr/>
                    <a:lstStyle/>
                    <a:p>
                      <a:pPr algn="l" fontAlgn="b"/>
                      <a:r>
                        <a:rPr lang="en-IN" sz="1050" b="1" i="0" u="none" strike="noStrike" dirty="0">
                          <a:solidFill>
                            <a:schemeClr val="tx1"/>
                          </a:solidFill>
                          <a:effectLst/>
                          <a:latin typeface="Gill Sans" panose="020B0604020202020204" charset="0"/>
                        </a:rPr>
                        <a:t>Gross Margin/Total Sales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50" b="1" i="0" u="none" strike="noStrike">
                          <a:solidFill>
                            <a:srgbClr val="000000"/>
                          </a:solidFill>
                          <a:effectLst/>
                          <a:latin typeface="Gill Sans" panose="020B0604020202020204" charset="0"/>
                        </a:rPr>
                        <a:t>47%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012"/>
                  </a:ext>
                </a:extLst>
              </a:tr>
              <a:tr h="266445">
                <a:tc gridSpan="2">
                  <a:txBody>
                    <a:bodyPr/>
                    <a:lstStyle/>
                    <a:p>
                      <a:pPr algn="l" fontAlgn="b"/>
                      <a:r>
                        <a:rPr lang="en-IN" sz="1050" b="1" i="0" u="none" strike="noStrike" dirty="0">
                          <a:solidFill>
                            <a:srgbClr val="1F497D"/>
                          </a:solidFill>
                          <a:effectLst/>
                          <a:latin typeface="Gill Sans" panose="020B0604020202020204" charset="0"/>
                        </a:rPr>
                        <a:t>Total Fixed Expenses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IN"/>
                    </a:p>
                  </a:txBody>
                  <a:tcPr/>
                </a:tc>
                <a:extLst>
                  <a:ext uri="{0D108BD9-81ED-4DB2-BD59-A6C34878D82A}">
                    <a16:rowId xmlns:a16="http://schemas.microsoft.com/office/drawing/2014/main" val="10013"/>
                  </a:ext>
                </a:extLst>
              </a:tr>
              <a:tr h="260524">
                <a:tc>
                  <a:txBody>
                    <a:bodyPr/>
                    <a:lstStyle/>
                    <a:p>
                      <a:pPr algn="l" fontAlgn="b"/>
                      <a:r>
                        <a:rPr lang="en-IN" sz="1050" b="0" i="0" u="none" strike="noStrike">
                          <a:solidFill>
                            <a:srgbClr val="000000"/>
                          </a:solidFill>
                          <a:effectLst/>
                          <a:latin typeface="Gill Sans" panose="020B0604020202020204" charset="0"/>
                        </a:rPr>
                        <a:t>Operating Expenses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50" b="0" i="0" u="none" strike="noStrike">
                          <a:solidFill>
                            <a:srgbClr val="000000"/>
                          </a:solidFill>
                          <a:effectLst/>
                          <a:latin typeface="Gill Sans" panose="020B0604020202020204" charset="0"/>
                        </a:rPr>
                        <a:t> ₹                         14,19,000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1F497D"/>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014"/>
                  </a:ext>
                </a:extLst>
              </a:tr>
              <a:tr h="224998">
                <a:tc gridSpan="2">
                  <a:txBody>
                    <a:bodyPr/>
                    <a:lstStyle/>
                    <a:p>
                      <a:pPr algn="l" fontAlgn="b"/>
                      <a:r>
                        <a:rPr lang="en-IN" sz="1050" b="1" i="0" u="none" strike="noStrike">
                          <a:solidFill>
                            <a:srgbClr val="1F497D"/>
                          </a:solidFill>
                          <a:effectLst/>
                          <a:latin typeface="Gill Sans" panose="020B0604020202020204" charset="0"/>
                        </a:rPr>
                        <a:t>Breakeven Sales (Annual)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FFFFFF"/>
                    </a:solidFill>
                  </a:tcPr>
                </a:tc>
                <a:tc hMerge="1">
                  <a:txBody>
                    <a:bodyPr/>
                    <a:lstStyle/>
                    <a:p>
                      <a:endParaRPr lang="en-IN"/>
                    </a:p>
                  </a:txBody>
                  <a:tcPr/>
                </a:tc>
                <a:extLst>
                  <a:ext uri="{0D108BD9-81ED-4DB2-BD59-A6C34878D82A}">
                    <a16:rowId xmlns:a16="http://schemas.microsoft.com/office/drawing/2014/main" val="10015"/>
                  </a:ext>
                </a:extLst>
              </a:tr>
              <a:tr h="266445">
                <a:tc>
                  <a:txBody>
                    <a:bodyPr/>
                    <a:lstStyle/>
                    <a:p>
                      <a:pPr algn="l" fontAlgn="b"/>
                      <a:r>
                        <a:rPr lang="en-IN" sz="1000" b="0" i="0" u="none" strike="noStrike">
                          <a:solidFill>
                            <a:srgbClr val="000000"/>
                          </a:solidFill>
                          <a:effectLst/>
                          <a:latin typeface="Arial" panose="020B0604020202020204" pitchFamily="34" charset="0"/>
                        </a:rPr>
                        <a:t>Gross Margin % of Sales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969696"/>
                      </a:solidFill>
                      <a:prstDash val="solid"/>
                      <a:round/>
                      <a:headEnd type="none" w="med" len="med"/>
                      <a:tailEnd type="none" w="med" len="med"/>
                    </a:lnB>
                    <a:solidFill>
                      <a:srgbClr val="FFF58C"/>
                    </a:solidFill>
                  </a:tcPr>
                </a:tc>
                <a:tc>
                  <a:txBody>
                    <a:bodyPr/>
                    <a:lstStyle/>
                    <a:p>
                      <a:pPr algn="r" fontAlgn="ctr"/>
                      <a:r>
                        <a:rPr lang="en-IN" sz="1050" b="0" i="0" u="none" strike="noStrike">
                          <a:solidFill>
                            <a:srgbClr val="000000"/>
                          </a:solidFill>
                          <a:effectLst/>
                          <a:latin typeface="Gill Sans" panose="020B0604020202020204" charset="0"/>
                        </a:rPr>
                        <a:t>47%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1F497D"/>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266445">
                <a:tc>
                  <a:txBody>
                    <a:bodyPr/>
                    <a:lstStyle/>
                    <a:p>
                      <a:pPr algn="l" fontAlgn="b"/>
                      <a:r>
                        <a:rPr lang="en-IN" sz="1000" b="0" i="0" u="none" strike="noStrike">
                          <a:solidFill>
                            <a:srgbClr val="000000"/>
                          </a:solidFill>
                          <a:effectLst/>
                          <a:latin typeface="Arial" panose="020B0604020202020204" pitchFamily="34" charset="0"/>
                        </a:rPr>
                        <a:t>Total Fixed Expenses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969696"/>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58C"/>
                    </a:solidFill>
                  </a:tcPr>
                </a:tc>
                <a:tc>
                  <a:txBody>
                    <a:bodyPr/>
                    <a:lstStyle/>
                    <a:p>
                      <a:pPr algn="r" fontAlgn="b"/>
                      <a:r>
                        <a:rPr lang="en-IN" sz="1050" b="0" i="0" u="none" strike="noStrike">
                          <a:solidFill>
                            <a:srgbClr val="000000"/>
                          </a:solidFill>
                          <a:effectLst/>
                          <a:latin typeface="Gill Sans" panose="020B0604020202020204" charset="0"/>
                        </a:rPr>
                        <a:t> ₹                         14,19,000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017"/>
                  </a:ext>
                </a:extLst>
              </a:tr>
              <a:tr h="236840">
                <a:tc>
                  <a:txBody>
                    <a:bodyPr/>
                    <a:lstStyle/>
                    <a:p>
                      <a:pPr algn="l" fontAlgn="b"/>
                      <a:r>
                        <a:rPr lang="en-IN" sz="1050" b="1" i="0" u="none" strike="noStrike" dirty="0">
                          <a:solidFill>
                            <a:schemeClr val="tx1"/>
                          </a:solidFill>
                          <a:effectLst/>
                          <a:latin typeface="Gill Sans" panose="020B0604020202020204" charset="0"/>
                        </a:rPr>
                        <a:t>Yearly Breakeven Amount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50" b="0" i="0" u="none" strike="noStrike">
                          <a:solidFill>
                            <a:srgbClr val="000000"/>
                          </a:solidFill>
                          <a:effectLst/>
                          <a:latin typeface="Gill Sans" panose="020B0604020202020204" charset="0"/>
                        </a:rPr>
                        <a:t> ₹                         30,10,000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018"/>
                  </a:ext>
                </a:extLst>
              </a:tr>
              <a:tr h="310852">
                <a:tc>
                  <a:txBody>
                    <a:bodyPr/>
                    <a:lstStyle/>
                    <a:p>
                      <a:pPr algn="l" fontAlgn="ctr"/>
                      <a:r>
                        <a:rPr lang="en-IN" sz="1050" b="1" i="0" u="none" strike="noStrike" dirty="0">
                          <a:solidFill>
                            <a:schemeClr val="tx1"/>
                          </a:solidFill>
                          <a:effectLst/>
                          <a:latin typeface="Gill Sans" panose="020B0604020202020204" charset="0"/>
                        </a:rPr>
                        <a:t>Monthly Breakeven Amount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50" b="0" i="0" u="none" strike="noStrike" dirty="0">
                          <a:solidFill>
                            <a:srgbClr val="000000"/>
                          </a:solidFill>
                          <a:effectLst/>
                          <a:latin typeface="Gill Sans" panose="020B0604020202020204" charset="0"/>
                        </a:rPr>
                        <a:t> ₹                           2,50,833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019"/>
                  </a:ext>
                </a:extLst>
              </a:tr>
            </a:tbl>
          </a:graphicData>
        </a:graphic>
      </p:graphicFrame>
    </p:spTree>
    <p:extLst>
      <p:ext uri="{BB962C8B-B14F-4D97-AF65-F5344CB8AC3E}">
        <p14:creationId xmlns:p14="http://schemas.microsoft.com/office/powerpoint/2010/main" val="12681726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91885" y="194724"/>
            <a:ext cx="8877782" cy="646247"/>
          </a:xfrm>
          <a:prstGeom prst="rect">
            <a:avLst/>
          </a:prstGeom>
        </p:spPr>
        <p:txBody>
          <a:bodyPr wrap="square">
            <a:spAutoFit/>
          </a:bodyPr>
          <a:lstStyle/>
          <a:p>
            <a:r>
              <a:rPr lang="en-US" sz="3600" dirty="0"/>
              <a:t>Financial Projections and Funding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47138" y="86991"/>
            <a:ext cx="1352734" cy="843326"/>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2623497145"/>
              </p:ext>
            </p:extLst>
          </p:nvPr>
        </p:nvGraphicFramePr>
        <p:xfrm>
          <a:off x="532606" y="1143000"/>
          <a:ext cx="8686800" cy="5220715"/>
        </p:xfrm>
        <a:graphic>
          <a:graphicData uri="http://schemas.openxmlformats.org/drawingml/2006/table">
            <a:tbl>
              <a:tblPr/>
              <a:tblGrid>
                <a:gridCol w="1960350">
                  <a:extLst>
                    <a:ext uri="{9D8B030D-6E8A-4147-A177-3AD203B41FA5}">
                      <a16:colId xmlns:a16="http://schemas.microsoft.com/office/drawing/2014/main" val="20000"/>
                    </a:ext>
                  </a:extLst>
                </a:gridCol>
                <a:gridCol w="1482515">
                  <a:extLst>
                    <a:ext uri="{9D8B030D-6E8A-4147-A177-3AD203B41FA5}">
                      <a16:colId xmlns:a16="http://schemas.microsoft.com/office/drawing/2014/main" val="20001"/>
                    </a:ext>
                  </a:extLst>
                </a:gridCol>
                <a:gridCol w="1310984">
                  <a:extLst>
                    <a:ext uri="{9D8B030D-6E8A-4147-A177-3AD203B41FA5}">
                      <a16:colId xmlns:a16="http://schemas.microsoft.com/office/drawing/2014/main" val="20002"/>
                    </a:ext>
                  </a:extLst>
                </a:gridCol>
                <a:gridCol w="1200714">
                  <a:extLst>
                    <a:ext uri="{9D8B030D-6E8A-4147-A177-3AD203B41FA5}">
                      <a16:colId xmlns:a16="http://schemas.microsoft.com/office/drawing/2014/main" val="20003"/>
                    </a:ext>
                  </a:extLst>
                </a:gridCol>
                <a:gridCol w="1286479">
                  <a:extLst>
                    <a:ext uri="{9D8B030D-6E8A-4147-A177-3AD203B41FA5}">
                      <a16:colId xmlns:a16="http://schemas.microsoft.com/office/drawing/2014/main" val="20004"/>
                    </a:ext>
                  </a:extLst>
                </a:gridCol>
                <a:gridCol w="1445758">
                  <a:extLst>
                    <a:ext uri="{9D8B030D-6E8A-4147-A177-3AD203B41FA5}">
                      <a16:colId xmlns:a16="http://schemas.microsoft.com/office/drawing/2014/main" val="20005"/>
                    </a:ext>
                  </a:extLst>
                </a:gridCol>
              </a:tblGrid>
              <a:tr h="185133">
                <a:tc>
                  <a:txBody>
                    <a:bodyPr/>
                    <a:lstStyle/>
                    <a:p>
                      <a:pPr algn="l" fontAlgn="b"/>
                      <a:r>
                        <a:rPr lang="en-IN" sz="1200" b="0" i="0" u="none" strike="noStrike">
                          <a:solidFill>
                            <a:schemeClr val="tx1"/>
                          </a:solidFill>
                          <a:effectLst/>
                          <a:latin typeface="Arial" panose="020B0604020202020204" pitchFamily="34" charset="0"/>
                        </a:rPr>
                        <a:t>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1" i="0" u="none" strike="noStrike">
                          <a:solidFill>
                            <a:schemeClr val="tx1"/>
                          </a:solidFill>
                          <a:effectLst/>
                          <a:latin typeface="Arial" panose="020B0604020202020204" pitchFamily="34" charset="0"/>
                        </a:rPr>
                        <a:t>Year 1</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1" i="0" u="none" strike="noStrike">
                          <a:solidFill>
                            <a:schemeClr val="tx1"/>
                          </a:solidFill>
                          <a:effectLst/>
                          <a:latin typeface="Arial" panose="020B0604020202020204" pitchFamily="34" charset="0"/>
                        </a:rPr>
                        <a:t>Year 2</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1" i="0" u="none" strike="noStrike">
                          <a:solidFill>
                            <a:schemeClr val="tx1"/>
                          </a:solidFill>
                          <a:effectLst/>
                          <a:latin typeface="Arial" panose="020B0604020202020204" pitchFamily="34" charset="0"/>
                        </a:rPr>
                        <a:t>Year 3</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1" i="0" u="none" strike="noStrike">
                          <a:solidFill>
                            <a:schemeClr val="tx1"/>
                          </a:solidFill>
                          <a:effectLst/>
                          <a:latin typeface="Arial" panose="020B0604020202020204" pitchFamily="34" charset="0"/>
                        </a:rPr>
                        <a:t>Year 4</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1" i="0" u="none" strike="noStrike">
                          <a:solidFill>
                            <a:schemeClr val="tx1"/>
                          </a:solidFill>
                          <a:effectLst/>
                          <a:latin typeface="Arial" panose="020B0604020202020204" pitchFamily="34" charset="0"/>
                        </a:rPr>
                        <a:t>Year 5</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85133">
                <a:tc>
                  <a:txBody>
                    <a:bodyPr/>
                    <a:lstStyle/>
                    <a:p>
                      <a:pPr algn="l" fontAlgn="b"/>
                      <a:r>
                        <a:rPr lang="en-IN" sz="1200" b="0" i="0" u="none" strike="noStrike">
                          <a:solidFill>
                            <a:schemeClr val="tx1"/>
                          </a:solidFill>
                          <a:effectLst/>
                          <a:latin typeface="Arial" panose="020B0604020202020204" pitchFamily="34" charset="0"/>
                        </a:rPr>
                        <a:t>Number of sales</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882</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1323</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3969</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15876</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79380</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63145">
                <a:tc>
                  <a:txBody>
                    <a:bodyPr/>
                    <a:lstStyle/>
                    <a:p>
                      <a:pPr algn="l" fontAlgn="b"/>
                      <a:r>
                        <a:rPr lang="en-US" sz="1200" b="0" i="0" u="none" strike="noStrike">
                          <a:solidFill>
                            <a:schemeClr val="tx1"/>
                          </a:solidFill>
                          <a:effectLst/>
                          <a:latin typeface="Arial" panose="020B0604020202020204" pitchFamily="34" charset="0"/>
                        </a:rPr>
                        <a:t>Value of each sale (Contribution)</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                    3,300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                3,960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              4,752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               5,702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                   6,843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85133">
                <a:tc>
                  <a:txBody>
                    <a:bodyPr/>
                    <a:lstStyle/>
                    <a:p>
                      <a:pPr algn="l" fontAlgn="b"/>
                      <a:r>
                        <a:rPr lang="en-IN" sz="1200" b="0" i="0" u="none" strike="noStrike">
                          <a:solidFill>
                            <a:schemeClr val="tx1"/>
                          </a:solidFill>
                          <a:effectLst/>
                          <a:latin typeface="Arial" panose="020B0604020202020204" pitchFamily="34" charset="0"/>
                        </a:rPr>
                        <a:t>Price Per Unit</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                    7,000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                8,400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            10,080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              12,096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                 14,515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85133">
                <a:tc>
                  <a:txBody>
                    <a:bodyPr/>
                    <a:lstStyle/>
                    <a:p>
                      <a:pPr algn="l" fontAlgn="b"/>
                      <a:r>
                        <a:rPr lang="en-IN" sz="1200" b="0" i="0" u="none" strike="noStrike">
                          <a:solidFill>
                            <a:schemeClr val="tx1"/>
                          </a:solidFill>
                          <a:effectLst/>
                          <a:latin typeface="Arial" panose="020B0604020202020204" pitchFamily="34" charset="0"/>
                        </a:rPr>
                        <a:t>Total revenue</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             61,74,000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       1,11,13,200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    4,00,07,520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    19,20,36,096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     1,15,22,16,576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85133">
                <a:tc>
                  <a:txBody>
                    <a:bodyPr/>
                    <a:lstStyle/>
                    <a:p>
                      <a:pPr algn="l" fontAlgn="b"/>
                      <a:r>
                        <a:rPr lang="en-IN" sz="1200" b="0" i="0" u="none" strike="noStrike">
                          <a:solidFill>
                            <a:schemeClr val="tx1"/>
                          </a:solidFill>
                          <a:effectLst/>
                          <a:latin typeface="Arial" panose="020B0604020202020204" pitchFamily="34" charset="0"/>
                        </a:rPr>
                        <a:t>Gross Profit</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2910600</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5239080</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18860688</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90531302</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543187814</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85133">
                <a:tc>
                  <a:txBody>
                    <a:bodyPr/>
                    <a:lstStyle/>
                    <a:p>
                      <a:pPr algn="l" fontAlgn="b"/>
                      <a:r>
                        <a:rPr lang="en-IN" sz="1200" b="0" i="0" u="none" strike="noStrike">
                          <a:solidFill>
                            <a:schemeClr val="tx1"/>
                          </a:solidFill>
                          <a:effectLst/>
                          <a:latin typeface="Arial" panose="020B0604020202020204" pitchFamily="34" charset="0"/>
                        </a:rPr>
                        <a:t>Gross Margin</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47%</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47%</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47%</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47%</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47%</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85133">
                <a:tc>
                  <a:txBody>
                    <a:bodyPr/>
                    <a:lstStyle/>
                    <a:p>
                      <a:pPr algn="l" fontAlgn="b"/>
                      <a:r>
                        <a:rPr lang="en-IN" sz="1200" b="1" i="0" u="none" strike="noStrike">
                          <a:solidFill>
                            <a:schemeClr val="tx1"/>
                          </a:solidFill>
                          <a:effectLst/>
                          <a:latin typeface="Arial" panose="020B0604020202020204" pitchFamily="34" charset="0"/>
                        </a:rPr>
                        <a:t>Capital costs</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5133">
                <a:tc>
                  <a:txBody>
                    <a:bodyPr/>
                    <a:lstStyle/>
                    <a:p>
                      <a:pPr algn="l" fontAlgn="b"/>
                      <a:r>
                        <a:rPr lang="en-IN" sz="1200" b="0" i="0" u="none" strike="noStrike">
                          <a:solidFill>
                            <a:schemeClr val="tx1"/>
                          </a:solidFill>
                          <a:effectLst/>
                          <a:latin typeface="Arial" panose="020B0604020202020204" pitchFamily="34" charset="0"/>
                        </a:rPr>
                        <a:t>Land and building</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N.A.</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N.A.</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N.A.</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N.A.</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N.A.</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85133">
                <a:tc>
                  <a:txBody>
                    <a:bodyPr/>
                    <a:lstStyle/>
                    <a:p>
                      <a:pPr algn="l" fontAlgn="b"/>
                      <a:r>
                        <a:rPr lang="en-IN" sz="1200" b="0" i="0" u="none" strike="noStrike">
                          <a:solidFill>
                            <a:schemeClr val="tx1"/>
                          </a:solidFill>
                          <a:effectLst/>
                          <a:latin typeface="Arial" panose="020B0604020202020204" pitchFamily="34" charset="0"/>
                        </a:rPr>
                        <a:t>Startup Cost</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               5,00,000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0</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0</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0</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0</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70265">
                <a:tc>
                  <a:txBody>
                    <a:bodyPr/>
                    <a:lstStyle/>
                    <a:p>
                      <a:pPr algn="l" fontAlgn="b"/>
                      <a:r>
                        <a:rPr lang="en-IN" sz="1200" b="0" i="0" u="none" strike="noStrike">
                          <a:solidFill>
                            <a:schemeClr val="tx1"/>
                          </a:solidFill>
                          <a:effectLst/>
                          <a:latin typeface="Arial" panose="020B0604020202020204" pitchFamily="34" charset="0"/>
                        </a:rPr>
                        <a:t>Capital Work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100000</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150000</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172500</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207000</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258750</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70265">
                <a:tc>
                  <a:txBody>
                    <a:bodyPr/>
                    <a:lstStyle/>
                    <a:p>
                      <a:pPr algn="l" fontAlgn="b"/>
                      <a:r>
                        <a:rPr lang="en-IN" sz="1200" b="0" i="0" u="none" strike="noStrike">
                          <a:solidFill>
                            <a:schemeClr val="tx1"/>
                          </a:solidFill>
                          <a:effectLst/>
                          <a:latin typeface="Arial" panose="020B0604020202020204" pitchFamily="34" charset="0"/>
                        </a:rPr>
                        <a:t>Total</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               6,00,000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           6,60,000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         7,59,000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           9,10,800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             11,38,500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70265">
                <a:tc>
                  <a:txBody>
                    <a:bodyPr/>
                    <a:lstStyle/>
                    <a:p>
                      <a:pPr algn="l" fontAlgn="b"/>
                      <a:r>
                        <a:rPr lang="en-IN" sz="1200" b="0" i="0" u="none" strike="noStrike">
                          <a:solidFill>
                            <a:schemeClr val="tx1"/>
                          </a:solidFill>
                          <a:effectLst/>
                          <a:latin typeface="Arial" panose="020B0604020202020204" pitchFamily="34" charset="0"/>
                        </a:rPr>
                        <a:t>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85133">
                <a:tc>
                  <a:txBody>
                    <a:bodyPr/>
                    <a:lstStyle/>
                    <a:p>
                      <a:pPr algn="l" fontAlgn="b"/>
                      <a:r>
                        <a:rPr lang="en-IN" sz="1200" b="1" i="0" u="none" strike="noStrike">
                          <a:solidFill>
                            <a:schemeClr val="tx1"/>
                          </a:solidFill>
                          <a:effectLst/>
                          <a:latin typeface="Arial" panose="020B0604020202020204" pitchFamily="34" charset="0"/>
                        </a:rPr>
                        <a:t>Expenses (Annual)</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78013">
                <a:tc>
                  <a:txBody>
                    <a:bodyPr/>
                    <a:lstStyle/>
                    <a:p>
                      <a:pPr algn="l" fontAlgn="b"/>
                      <a:r>
                        <a:rPr lang="en-IN" sz="1100" b="0" i="0" u="none" strike="noStrike">
                          <a:solidFill>
                            <a:schemeClr val="tx1"/>
                          </a:solidFill>
                          <a:effectLst/>
                          <a:latin typeface="Arial" panose="020B0604020202020204" pitchFamily="34" charset="0"/>
                        </a:rPr>
                        <a:t>Salaries</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               5,55,000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           8,32,500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       12,48,750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         18,73,125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             28,09,688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78013">
                <a:tc>
                  <a:txBody>
                    <a:bodyPr/>
                    <a:lstStyle/>
                    <a:p>
                      <a:pPr algn="l" fontAlgn="b"/>
                      <a:r>
                        <a:rPr lang="en-IN" sz="1100" b="0" i="0" u="none" strike="noStrike">
                          <a:solidFill>
                            <a:schemeClr val="tx1"/>
                          </a:solidFill>
                          <a:effectLst/>
                          <a:latin typeface="Arial" panose="020B0604020202020204" pitchFamily="34" charset="0"/>
                        </a:rPr>
                        <a:t>Marketing and Promotion</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               2,40,000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           3,60,000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         5,40,000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           8,10,000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             12,15,000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78013">
                <a:tc>
                  <a:txBody>
                    <a:bodyPr/>
                    <a:lstStyle/>
                    <a:p>
                      <a:pPr algn="l" fontAlgn="b"/>
                      <a:r>
                        <a:rPr lang="en-IN" sz="1100" b="0" i="0" u="none" strike="noStrike">
                          <a:solidFill>
                            <a:schemeClr val="tx1"/>
                          </a:solidFill>
                          <a:effectLst/>
                          <a:latin typeface="Arial" panose="020B0604020202020204" pitchFamily="34" charset="0"/>
                        </a:rPr>
                        <a:t>Travel Cost</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               1,20,000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           1,80,000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         2,70,000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           4,05,000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              6,07,500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78013">
                <a:tc>
                  <a:txBody>
                    <a:bodyPr/>
                    <a:lstStyle/>
                    <a:p>
                      <a:pPr algn="l" fontAlgn="b"/>
                      <a:r>
                        <a:rPr lang="en-IN" sz="1100" b="0" i="0" u="none" strike="noStrike">
                          <a:solidFill>
                            <a:schemeClr val="tx1"/>
                          </a:solidFill>
                          <a:effectLst/>
                          <a:latin typeface="Arial" panose="020B0604020202020204" pitchFamily="34" charset="0"/>
                        </a:rPr>
                        <a:t>Electricity</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               1,20,000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           1,80,000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         2,70,000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           4,05,000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              6,07,500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86913">
                <a:tc>
                  <a:txBody>
                    <a:bodyPr/>
                    <a:lstStyle/>
                    <a:p>
                      <a:pPr algn="l" fontAlgn="b"/>
                      <a:r>
                        <a:rPr lang="en-IN" sz="1100" b="0" i="0" u="none" strike="noStrike">
                          <a:solidFill>
                            <a:schemeClr val="tx1"/>
                          </a:solidFill>
                          <a:effectLst/>
                          <a:latin typeface="Arial" panose="020B0604020202020204" pitchFamily="34" charset="0"/>
                        </a:rPr>
                        <a:t>Maintenance and repairs cost</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                  60,000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              90,000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         1,35,000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           2,02,500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              3,03,750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86913">
                <a:tc>
                  <a:txBody>
                    <a:bodyPr/>
                    <a:lstStyle/>
                    <a:p>
                      <a:pPr algn="l" fontAlgn="b"/>
                      <a:r>
                        <a:rPr lang="en-IN" sz="1100" b="0" i="0" u="none" strike="noStrike">
                          <a:solidFill>
                            <a:schemeClr val="tx1"/>
                          </a:solidFill>
                          <a:effectLst/>
                          <a:latin typeface="Arial" panose="020B0604020202020204" pitchFamily="34" charset="0"/>
                        </a:rPr>
                        <a:t>Insurance and Rent</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               2,40,000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           3,60,000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         5,40,000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           8,10,000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             12,15,000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320422">
                <a:tc>
                  <a:txBody>
                    <a:bodyPr/>
                    <a:lstStyle/>
                    <a:p>
                      <a:pPr algn="l" fontAlgn="b"/>
                      <a:r>
                        <a:rPr lang="en-IN" sz="1100" b="0" i="0" u="none" strike="noStrike">
                          <a:solidFill>
                            <a:schemeClr val="tx1"/>
                          </a:solidFill>
                          <a:effectLst/>
                          <a:latin typeface="Arial" panose="020B0604020202020204" pitchFamily="34" charset="0"/>
                        </a:rPr>
                        <a:t>Renters' association &amp; Miscellaneous</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                  84,000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           1,26,000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         1,89,000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           2,83,500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              4,25,250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913">
                <a:tc>
                  <a:txBody>
                    <a:bodyPr/>
                    <a:lstStyle/>
                    <a:p>
                      <a:pPr algn="l" fontAlgn="b"/>
                      <a:r>
                        <a:rPr lang="en-IN" sz="1200" b="1" i="0" u="none" strike="noStrike">
                          <a:solidFill>
                            <a:schemeClr val="tx1"/>
                          </a:solidFill>
                          <a:effectLst/>
                          <a:latin typeface="Arial" panose="020B0604020202020204" pitchFamily="34" charset="0"/>
                        </a:rPr>
                        <a:t> Total Expenses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IN" sz="1200" b="0" i="0" u="none" strike="noStrike">
                          <a:solidFill>
                            <a:schemeClr val="tx1"/>
                          </a:solidFill>
                          <a:effectLst/>
                          <a:latin typeface="Arial" panose="020B0604020202020204" pitchFamily="34" charset="0"/>
                        </a:rPr>
                        <a:t> ₹             14,19,000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         21,28,500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       31,92,750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         47,89,125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             71,83,688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186913">
                <a:tc>
                  <a:txBody>
                    <a:bodyPr/>
                    <a:lstStyle/>
                    <a:p>
                      <a:pPr algn="l" fontAlgn="b"/>
                      <a:r>
                        <a:rPr lang="en-IN" sz="1200" b="1" i="0" u="none" strike="noStrike">
                          <a:solidFill>
                            <a:schemeClr val="tx1"/>
                          </a:solidFill>
                          <a:effectLst/>
                          <a:latin typeface="Arial" panose="020B0604020202020204" pitchFamily="34" charset="0"/>
                        </a:rPr>
                        <a:t>EBITDA</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             14,91,600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         31,10,580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    1,56,67,938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chemeClr val="tx1"/>
                          </a:solidFill>
                          <a:effectLst/>
                          <a:latin typeface="Arial" panose="020B0604020202020204" pitchFamily="34" charset="0"/>
                        </a:rPr>
                        <a:t> ₹      8,57,42,177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200" b="0" i="0" u="none" strike="noStrike" dirty="0">
                          <a:solidFill>
                            <a:schemeClr val="tx1"/>
                          </a:solidFill>
                          <a:effectLst/>
                          <a:latin typeface="Arial" panose="020B0604020202020204" pitchFamily="34" charset="0"/>
                        </a:rPr>
                        <a:t> ₹        53,60,04,127 </a:t>
                      </a:r>
                    </a:p>
                  </a:txBody>
                  <a:tcPr marL="5852" marR="5852" marT="58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
        <p:nvSpPr>
          <p:cNvPr id="6" name="TextBox 5"/>
          <p:cNvSpPr txBox="1"/>
          <p:nvPr/>
        </p:nvSpPr>
        <p:spPr>
          <a:xfrm>
            <a:off x="9676606" y="2362200"/>
            <a:ext cx="2209800" cy="1477328"/>
          </a:xfrm>
          <a:prstGeom prst="rect">
            <a:avLst/>
          </a:prstGeom>
          <a:noFill/>
        </p:spPr>
        <p:txBody>
          <a:bodyPr wrap="square" rtlCol="0">
            <a:spAutoFit/>
          </a:bodyPr>
          <a:lstStyle/>
          <a:p>
            <a:r>
              <a:rPr lang="en-IN" dirty="0"/>
              <a:t>Based on the projections done, we don’t need to raise external funds now.</a:t>
            </a:r>
          </a:p>
        </p:txBody>
      </p:sp>
    </p:spTree>
    <p:extLst>
      <p:ext uri="{BB962C8B-B14F-4D97-AF65-F5344CB8AC3E}">
        <p14:creationId xmlns:p14="http://schemas.microsoft.com/office/powerpoint/2010/main" val="7743418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80952" y="262978"/>
            <a:ext cx="3584169" cy="646247"/>
          </a:xfrm>
          <a:prstGeom prst="rect">
            <a:avLst/>
          </a:prstGeom>
        </p:spPr>
        <p:txBody>
          <a:bodyPr wrap="none">
            <a:spAutoFit/>
          </a:bodyPr>
          <a:lstStyle/>
          <a:p>
            <a:r>
              <a:rPr lang="en-US" sz="3600" dirty="0"/>
              <a:t>Unit Economics</a:t>
            </a:r>
          </a:p>
        </p:txBody>
      </p:sp>
      <p:graphicFrame>
        <p:nvGraphicFramePr>
          <p:cNvPr id="5" name="Google Shape;478;g1b89b368a2c_7_378"/>
          <p:cNvGraphicFramePr/>
          <p:nvPr>
            <p:extLst>
              <p:ext uri="{D42A27DB-BD31-4B8C-83A1-F6EECF244321}">
                <p14:modId xmlns:p14="http://schemas.microsoft.com/office/powerpoint/2010/main" val="1377725464"/>
              </p:ext>
            </p:extLst>
          </p:nvPr>
        </p:nvGraphicFramePr>
        <p:xfrm>
          <a:off x="380952" y="3670268"/>
          <a:ext cx="11174545" cy="3045482"/>
        </p:xfrm>
        <a:graphic>
          <a:graphicData uri="http://schemas.openxmlformats.org/drawingml/2006/table">
            <a:tbl>
              <a:tblPr>
                <a:noFill/>
              </a:tblPr>
              <a:tblGrid>
                <a:gridCol w="1369789">
                  <a:extLst>
                    <a:ext uri="{9D8B030D-6E8A-4147-A177-3AD203B41FA5}">
                      <a16:colId xmlns:a16="http://schemas.microsoft.com/office/drawing/2014/main" val="20000"/>
                    </a:ext>
                  </a:extLst>
                </a:gridCol>
                <a:gridCol w="9804756">
                  <a:extLst>
                    <a:ext uri="{9D8B030D-6E8A-4147-A177-3AD203B41FA5}">
                      <a16:colId xmlns:a16="http://schemas.microsoft.com/office/drawing/2014/main" val="20001"/>
                    </a:ext>
                  </a:extLst>
                </a:gridCol>
              </a:tblGrid>
              <a:tr h="426301">
                <a:tc>
                  <a:txBody>
                    <a:bodyPr/>
                    <a:lstStyle>
                      <a:lvl1pPr marL="0" algn="l" defTabSz="914423" rtl="0" eaLnBrk="1" latinLnBrk="0" hangingPunct="1">
                        <a:defRPr sz="1800" kern="1200">
                          <a:solidFill>
                            <a:schemeClr val="tx1"/>
                          </a:solidFill>
                          <a:latin typeface="Calibri" panose="020F0502020204030204"/>
                        </a:defRPr>
                      </a:lvl1pPr>
                      <a:lvl2pPr marL="457212" algn="l" defTabSz="914423" rtl="0" eaLnBrk="1" latinLnBrk="0" hangingPunct="1">
                        <a:defRPr sz="1800" kern="1200">
                          <a:solidFill>
                            <a:schemeClr val="tx1"/>
                          </a:solidFill>
                          <a:latin typeface="Calibri" panose="020F0502020204030204"/>
                        </a:defRPr>
                      </a:lvl2pPr>
                      <a:lvl3pPr marL="914423" algn="l" defTabSz="914423" rtl="0" eaLnBrk="1" latinLnBrk="0" hangingPunct="1">
                        <a:defRPr sz="1800" kern="1200">
                          <a:solidFill>
                            <a:schemeClr val="tx1"/>
                          </a:solidFill>
                          <a:latin typeface="Calibri" panose="020F0502020204030204"/>
                        </a:defRPr>
                      </a:lvl3pPr>
                      <a:lvl4pPr marL="1371635" algn="l" defTabSz="914423" rtl="0" eaLnBrk="1" latinLnBrk="0" hangingPunct="1">
                        <a:defRPr sz="1800" kern="1200">
                          <a:solidFill>
                            <a:schemeClr val="tx1"/>
                          </a:solidFill>
                          <a:latin typeface="Calibri" panose="020F0502020204030204"/>
                        </a:defRPr>
                      </a:lvl4pPr>
                      <a:lvl5pPr marL="1828845" algn="l" defTabSz="914423" rtl="0" eaLnBrk="1" latinLnBrk="0" hangingPunct="1">
                        <a:defRPr sz="1800" kern="1200">
                          <a:solidFill>
                            <a:schemeClr val="tx1"/>
                          </a:solidFill>
                          <a:latin typeface="Calibri" panose="020F0502020204030204"/>
                        </a:defRPr>
                      </a:lvl5pPr>
                      <a:lvl6pPr marL="2286058" algn="l" defTabSz="914423" rtl="0" eaLnBrk="1" latinLnBrk="0" hangingPunct="1">
                        <a:defRPr sz="1800" kern="1200">
                          <a:solidFill>
                            <a:schemeClr val="tx1"/>
                          </a:solidFill>
                          <a:latin typeface="Calibri" panose="020F0502020204030204"/>
                        </a:defRPr>
                      </a:lvl6pPr>
                      <a:lvl7pPr marL="2743268" algn="l" defTabSz="914423" rtl="0" eaLnBrk="1" latinLnBrk="0" hangingPunct="1">
                        <a:defRPr sz="1800" kern="1200">
                          <a:solidFill>
                            <a:schemeClr val="tx1"/>
                          </a:solidFill>
                          <a:latin typeface="Calibri" panose="020F0502020204030204"/>
                        </a:defRPr>
                      </a:lvl7pPr>
                      <a:lvl8pPr marL="3200480" algn="l" defTabSz="914423" rtl="0" eaLnBrk="1" latinLnBrk="0" hangingPunct="1">
                        <a:defRPr sz="1800" kern="1200">
                          <a:solidFill>
                            <a:schemeClr val="tx1"/>
                          </a:solidFill>
                          <a:latin typeface="Calibri" panose="020F0502020204030204"/>
                        </a:defRPr>
                      </a:lvl8pPr>
                      <a:lvl9pPr marL="3657692" algn="l" defTabSz="914423" rtl="0" eaLnBrk="1" latinLnBrk="0" hangingPunct="1">
                        <a:defRPr sz="1800" kern="1200">
                          <a:solidFill>
                            <a:schemeClr val="tx1"/>
                          </a:solidFill>
                          <a:latin typeface="Calibri" panose="020F0502020204030204"/>
                        </a:defRPr>
                      </a:lvl9pPr>
                    </a:lstStyle>
                    <a:p>
                      <a:pPr marL="0" marR="0" lvl="0" indent="0" algn="l" rtl="0">
                        <a:lnSpc>
                          <a:spcPct val="100000"/>
                        </a:lnSpc>
                        <a:spcBef>
                          <a:spcPts val="0"/>
                        </a:spcBef>
                        <a:spcAft>
                          <a:spcPts val="0"/>
                        </a:spcAft>
                        <a:buClr>
                          <a:srgbClr val="000000"/>
                        </a:buClr>
                        <a:buSzPts val="1200"/>
                        <a:buFont typeface="Arial"/>
                        <a:buNone/>
                      </a:pPr>
                      <a:r>
                        <a:rPr lang="en-US" sz="800" b="1" i="0" u="none" strike="noStrike" cap="none" dirty="0">
                          <a:solidFill>
                            <a:schemeClr val="tx1"/>
                          </a:solidFill>
                          <a:latin typeface="Calibri"/>
                          <a:ea typeface="Calibri"/>
                          <a:cs typeface="Calibri"/>
                          <a:sym typeface="Calibri"/>
                        </a:rPr>
                        <a:t>CAC</a:t>
                      </a:r>
                      <a:r>
                        <a:rPr lang="en-US" sz="800" b="0" i="0" u="none" strike="noStrike" cap="none" dirty="0">
                          <a:solidFill>
                            <a:schemeClr val="tx1"/>
                          </a:solidFill>
                          <a:latin typeface="Calibri"/>
                          <a:ea typeface="Calibri"/>
                          <a:cs typeface="Calibri"/>
                          <a:sym typeface="Calibri"/>
                        </a:rPr>
                        <a:t>​</a:t>
                      </a:r>
                      <a:endParaRPr sz="1600" b="0" i="0" u="none" strike="noStrike" cap="none" dirty="0">
                        <a:solidFill>
                          <a:schemeClr val="tx1"/>
                        </a:solidFill>
                      </a:endParaRPr>
                    </a:p>
                  </a:txBody>
                  <a:tcPr marL="182851" marR="182851" marT="91438" marB="91438">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914423" rtl="0" eaLnBrk="1" latinLnBrk="0" hangingPunct="1">
                        <a:defRPr sz="1800" kern="1200">
                          <a:solidFill>
                            <a:schemeClr val="tx1"/>
                          </a:solidFill>
                          <a:latin typeface="Calibri" panose="020F0502020204030204"/>
                        </a:defRPr>
                      </a:lvl1pPr>
                      <a:lvl2pPr marL="457212" algn="l" defTabSz="914423" rtl="0" eaLnBrk="1" latinLnBrk="0" hangingPunct="1">
                        <a:defRPr sz="1800" kern="1200">
                          <a:solidFill>
                            <a:schemeClr val="tx1"/>
                          </a:solidFill>
                          <a:latin typeface="Calibri" panose="020F0502020204030204"/>
                        </a:defRPr>
                      </a:lvl2pPr>
                      <a:lvl3pPr marL="914423" algn="l" defTabSz="914423" rtl="0" eaLnBrk="1" latinLnBrk="0" hangingPunct="1">
                        <a:defRPr sz="1800" kern="1200">
                          <a:solidFill>
                            <a:schemeClr val="tx1"/>
                          </a:solidFill>
                          <a:latin typeface="Calibri" panose="020F0502020204030204"/>
                        </a:defRPr>
                      </a:lvl3pPr>
                      <a:lvl4pPr marL="1371635" algn="l" defTabSz="914423" rtl="0" eaLnBrk="1" latinLnBrk="0" hangingPunct="1">
                        <a:defRPr sz="1800" kern="1200">
                          <a:solidFill>
                            <a:schemeClr val="tx1"/>
                          </a:solidFill>
                          <a:latin typeface="Calibri" panose="020F0502020204030204"/>
                        </a:defRPr>
                      </a:lvl4pPr>
                      <a:lvl5pPr marL="1828845" algn="l" defTabSz="914423" rtl="0" eaLnBrk="1" latinLnBrk="0" hangingPunct="1">
                        <a:defRPr sz="1800" kern="1200">
                          <a:solidFill>
                            <a:schemeClr val="tx1"/>
                          </a:solidFill>
                          <a:latin typeface="Calibri" panose="020F0502020204030204"/>
                        </a:defRPr>
                      </a:lvl5pPr>
                      <a:lvl6pPr marL="2286058" algn="l" defTabSz="914423" rtl="0" eaLnBrk="1" latinLnBrk="0" hangingPunct="1">
                        <a:defRPr sz="1800" kern="1200">
                          <a:solidFill>
                            <a:schemeClr val="tx1"/>
                          </a:solidFill>
                          <a:latin typeface="Calibri" panose="020F0502020204030204"/>
                        </a:defRPr>
                      </a:lvl6pPr>
                      <a:lvl7pPr marL="2743268" algn="l" defTabSz="914423" rtl="0" eaLnBrk="1" latinLnBrk="0" hangingPunct="1">
                        <a:defRPr sz="1800" kern="1200">
                          <a:solidFill>
                            <a:schemeClr val="tx1"/>
                          </a:solidFill>
                          <a:latin typeface="Calibri" panose="020F0502020204030204"/>
                        </a:defRPr>
                      </a:lvl7pPr>
                      <a:lvl8pPr marL="3200480" algn="l" defTabSz="914423" rtl="0" eaLnBrk="1" latinLnBrk="0" hangingPunct="1">
                        <a:defRPr sz="1800" kern="1200">
                          <a:solidFill>
                            <a:schemeClr val="tx1"/>
                          </a:solidFill>
                          <a:latin typeface="Calibri" panose="020F0502020204030204"/>
                        </a:defRPr>
                      </a:lvl8pPr>
                      <a:lvl9pPr marL="3657692" algn="l" defTabSz="914423" rtl="0" eaLnBrk="1" latinLnBrk="0" hangingPunct="1">
                        <a:defRPr sz="1800" kern="1200">
                          <a:solidFill>
                            <a:schemeClr val="tx1"/>
                          </a:solidFill>
                          <a:latin typeface="Calibri" panose="020F0502020204030204"/>
                        </a:defRPr>
                      </a:lvl9pPr>
                    </a:lstStyle>
                    <a:p>
                      <a:pPr marL="0" marR="0" lvl="0" indent="0" algn="l" rtl="0">
                        <a:lnSpc>
                          <a:spcPct val="100000"/>
                        </a:lnSpc>
                        <a:spcBef>
                          <a:spcPts val="0"/>
                        </a:spcBef>
                        <a:spcAft>
                          <a:spcPts val="0"/>
                        </a:spcAft>
                        <a:buClr>
                          <a:srgbClr val="000000"/>
                        </a:buClr>
                        <a:buSzPts val="1800"/>
                        <a:buFont typeface="Arial"/>
                        <a:buNone/>
                      </a:pPr>
                      <a:r>
                        <a:rPr lang="en-US" sz="1000" b="0" i="0" u="none" strike="noStrike" cap="none" dirty="0">
                          <a:solidFill>
                            <a:schemeClr val="tx1"/>
                          </a:solidFill>
                          <a:latin typeface="Calibri"/>
                          <a:ea typeface="Calibri"/>
                          <a:cs typeface="Calibri"/>
                          <a:sym typeface="Calibri"/>
                        </a:rPr>
                        <a:t>(Cost of Sales + Cost of Marketing ) / Number of new customers acquired (in currency terms)​</a:t>
                      </a:r>
                      <a:endParaRPr sz="1600" b="0" i="0" u="none" strike="noStrike" cap="none" dirty="0">
                        <a:solidFill>
                          <a:schemeClr val="tx1"/>
                        </a:solidFill>
                      </a:endParaRPr>
                    </a:p>
                  </a:txBody>
                  <a:tcPr marL="182851" marR="182851" marT="91438" marB="91438">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26301">
                <a:tc>
                  <a:txBody>
                    <a:bodyPr/>
                    <a:lstStyle>
                      <a:lvl1pPr marL="0" algn="l" defTabSz="914423" rtl="0" eaLnBrk="1" latinLnBrk="0" hangingPunct="1">
                        <a:defRPr sz="1800" kern="1200">
                          <a:solidFill>
                            <a:schemeClr val="tx1"/>
                          </a:solidFill>
                          <a:latin typeface="Calibri" panose="020F0502020204030204"/>
                        </a:defRPr>
                      </a:lvl1pPr>
                      <a:lvl2pPr marL="457212" algn="l" defTabSz="914423" rtl="0" eaLnBrk="1" latinLnBrk="0" hangingPunct="1">
                        <a:defRPr sz="1800" kern="1200">
                          <a:solidFill>
                            <a:schemeClr val="tx1"/>
                          </a:solidFill>
                          <a:latin typeface="Calibri" panose="020F0502020204030204"/>
                        </a:defRPr>
                      </a:lvl2pPr>
                      <a:lvl3pPr marL="914423" algn="l" defTabSz="914423" rtl="0" eaLnBrk="1" latinLnBrk="0" hangingPunct="1">
                        <a:defRPr sz="1800" kern="1200">
                          <a:solidFill>
                            <a:schemeClr val="tx1"/>
                          </a:solidFill>
                          <a:latin typeface="Calibri" panose="020F0502020204030204"/>
                        </a:defRPr>
                      </a:lvl3pPr>
                      <a:lvl4pPr marL="1371635" algn="l" defTabSz="914423" rtl="0" eaLnBrk="1" latinLnBrk="0" hangingPunct="1">
                        <a:defRPr sz="1800" kern="1200">
                          <a:solidFill>
                            <a:schemeClr val="tx1"/>
                          </a:solidFill>
                          <a:latin typeface="Calibri" panose="020F0502020204030204"/>
                        </a:defRPr>
                      </a:lvl4pPr>
                      <a:lvl5pPr marL="1828845" algn="l" defTabSz="914423" rtl="0" eaLnBrk="1" latinLnBrk="0" hangingPunct="1">
                        <a:defRPr sz="1800" kern="1200">
                          <a:solidFill>
                            <a:schemeClr val="tx1"/>
                          </a:solidFill>
                          <a:latin typeface="Calibri" panose="020F0502020204030204"/>
                        </a:defRPr>
                      </a:lvl5pPr>
                      <a:lvl6pPr marL="2286058" algn="l" defTabSz="914423" rtl="0" eaLnBrk="1" latinLnBrk="0" hangingPunct="1">
                        <a:defRPr sz="1800" kern="1200">
                          <a:solidFill>
                            <a:schemeClr val="tx1"/>
                          </a:solidFill>
                          <a:latin typeface="Calibri" panose="020F0502020204030204"/>
                        </a:defRPr>
                      </a:lvl6pPr>
                      <a:lvl7pPr marL="2743268" algn="l" defTabSz="914423" rtl="0" eaLnBrk="1" latinLnBrk="0" hangingPunct="1">
                        <a:defRPr sz="1800" kern="1200">
                          <a:solidFill>
                            <a:schemeClr val="tx1"/>
                          </a:solidFill>
                          <a:latin typeface="Calibri" panose="020F0502020204030204"/>
                        </a:defRPr>
                      </a:lvl7pPr>
                      <a:lvl8pPr marL="3200480" algn="l" defTabSz="914423" rtl="0" eaLnBrk="1" latinLnBrk="0" hangingPunct="1">
                        <a:defRPr sz="1800" kern="1200">
                          <a:solidFill>
                            <a:schemeClr val="tx1"/>
                          </a:solidFill>
                          <a:latin typeface="Calibri" panose="020F0502020204030204"/>
                        </a:defRPr>
                      </a:lvl8pPr>
                      <a:lvl9pPr marL="3657692" algn="l" defTabSz="914423" rtl="0" eaLnBrk="1" latinLnBrk="0" hangingPunct="1">
                        <a:defRPr sz="1800" kern="1200">
                          <a:solidFill>
                            <a:schemeClr val="tx1"/>
                          </a:solidFill>
                          <a:latin typeface="Calibri" panose="020F0502020204030204"/>
                        </a:defRPr>
                      </a:lvl9pPr>
                    </a:lstStyle>
                    <a:p>
                      <a:pPr marL="0" marR="0" lvl="0" indent="0" algn="l" rtl="0">
                        <a:lnSpc>
                          <a:spcPct val="100000"/>
                        </a:lnSpc>
                        <a:spcBef>
                          <a:spcPts val="0"/>
                        </a:spcBef>
                        <a:spcAft>
                          <a:spcPts val="0"/>
                        </a:spcAft>
                        <a:buClr>
                          <a:srgbClr val="000000"/>
                        </a:buClr>
                        <a:buSzPts val="1200"/>
                        <a:buFont typeface="Arial"/>
                        <a:buNone/>
                      </a:pPr>
                      <a:r>
                        <a:rPr lang="en-US" sz="800" b="1" i="0" u="sng" strike="noStrike" cap="none">
                          <a:solidFill>
                            <a:schemeClr val="tx1"/>
                          </a:solidFill>
                          <a:latin typeface="Calibri"/>
                          <a:ea typeface="Calibri"/>
                          <a:cs typeface="Calibri"/>
                          <a:sym typeface="Calibri"/>
                          <a:hlinkClick r:id="rId2">
                            <a:extLst>
                              <a:ext uri="{A12FA001-AC4F-418D-AE19-62706E023703}">
                                <ahyp:hlinkClr xmlns:ahyp="http://schemas.microsoft.com/office/drawing/2018/hyperlinkcolor" val="tx"/>
                              </a:ext>
                            </a:extLst>
                          </a:hlinkClick>
                        </a:rPr>
                        <a:t>CLV</a:t>
                      </a:r>
                      <a:endParaRPr sz="1600" b="0" i="0" u="none" strike="noStrike" cap="none">
                        <a:solidFill>
                          <a:schemeClr val="tx1"/>
                        </a:solidFill>
                      </a:endParaRPr>
                    </a:p>
                  </a:txBody>
                  <a:tcPr marL="182851" marR="182851" marT="91438" marB="91438">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914423" rtl="0" eaLnBrk="1" latinLnBrk="0" hangingPunct="1">
                        <a:defRPr sz="1800" kern="1200">
                          <a:solidFill>
                            <a:schemeClr val="tx1"/>
                          </a:solidFill>
                          <a:latin typeface="Calibri" panose="020F0502020204030204"/>
                        </a:defRPr>
                      </a:lvl1pPr>
                      <a:lvl2pPr marL="457212" algn="l" defTabSz="914423" rtl="0" eaLnBrk="1" latinLnBrk="0" hangingPunct="1">
                        <a:defRPr sz="1800" kern="1200">
                          <a:solidFill>
                            <a:schemeClr val="tx1"/>
                          </a:solidFill>
                          <a:latin typeface="Calibri" panose="020F0502020204030204"/>
                        </a:defRPr>
                      </a:lvl2pPr>
                      <a:lvl3pPr marL="914423" algn="l" defTabSz="914423" rtl="0" eaLnBrk="1" latinLnBrk="0" hangingPunct="1">
                        <a:defRPr sz="1800" kern="1200">
                          <a:solidFill>
                            <a:schemeClr val="tx1"/>
                          </a:solidFill>
                          <a:latin typeface="Calibri" panose="020F0502020204030204"/>
                        </a:defRPr>
                      </a:lvl3pPr>
                      <a:lvl4pPr marL="1371635" algn="l" defTabSz="914423" rtl="0" eaLnBrk="1" latinLnBrk="0" hangingPunct="1">
                        <a:defRPr sz="1800" kern="1200">
                          <a:solidFill>
                            <a:schemeClr val="tx1"/>
                          </a:solidFill>
                          <a:latin typeface="Calibri" panose="020F0502020204030204"/>
                        </a:defRPr>
                      </a:lvl4pPr>
                      <a:lvl5pPr marL="1828845" algn="l" defTabSz="914423" rtl="0" eaLnBrk="1" latinLnBrk="0" hangingPunct="1">
                        <a:defRPr sz="1800" kern="1200">
                          <a:solidFill>
                            <a:schemeClr val="tx1"/>
                          </a:solidFill>
                          <a:latin typeface="Calibri" panose="020F0502020204030204"/>
                        </a:defRPr>
                      </a:lvl5pPr>
                      <a:lvl6pPr marL="2286058" algn="l" defTabSz="914423" rtl="0" eaLnBrk="1" latinLnBrk="0" hangingPunct="1">
                        <a:defRPr sz="1800" kern="1200">
                          <a:solidFill>
                            <a:schemeClr val="tx1"/>
                          </a:solidFill>
                          <a:latin typeface="Calibri" panose="020F0502020204030204"/>
                        </a:defRPr>
                      </a:lvl6pPr>
                      <a:lvl7pPr marL="2743268" algn="l" defTabSz="914423" rtl="0" eaLnBrk="1" latinLnBrk="0" hangingPunct="1">
                        <a:defRPr sz="1800" kern="1200">
                          <a:solidFill>
                            <a:schemeClr val="tx1"/>
                          </a:solidFill>
                          <a:latin typeface="Calibri" panose="020F0502020204030204"/>
                        </a:defRPr>
                      </a:lvl7pPr>
                      <a:lvl8pPr marL="3200480" algn="l" defTabSz="914423" rtl="0" eaLnBrk="1" latinLnBrk="0" hangingPunct="1">
                        <a:defRPr sz="1800" kern="1200">
                          <a:solidFill>
                            <a:schemeClr val="tx1"/>
                          </a:solidFill>
                          <a:latin typeface="Calibri" panose="020F0502020204030204"/>
                        </a:defRPr>
                      </a:lvl8pPr>
                      <a:lvl9pPr marL="3657692" algn="l" defTabSz="914423" rtl="0" eaLnBrk="1" latinLnBrk="0" hangingPunct="1">
                        <a:defRPr sz="1800" kern="1200">
                          <a:solidFill>
                            <a:schemeClr val="tx1"/>
                          </a:solidFill>
                          <a:latin typeface="Calibri" panose="020F0502020204030204"/>
                        </a:defRPr>
                      </a:lvl9pPr>
                    </a:lstStyle>
                    <a:p>
                      <a:pPr marL="0" marR="0" lvl="0" indent="0" algn="l" rtl="0">
                        <a:lnSpc>
                          <a:spcPct val="100000"/>
                        </a:lnSpc>
                        <a:spcBef>
                          <a:spcPts val="0"/>
                        </a:spcBef>
                        <a:spcAft>
                          <a:spcPts val="0"/>
                        </a:spcAft>
                        <a:buClr>
                          <a:srgbClr val="000000"/>
                        </a:buClr>
                        <a:buSzPts val="1800"/>
                        <a:buFont typeface="Arial"/>
                        <a:buNone/>
                      </a:pPr>
                      <a:r>
                        <a:rPr lang="en-US" sz="1000" b="0" i="0" u="none" strike="noStrike" cap="none" dirty="0">
                          <a:solidFill>
                            <a:schemeClr val="tx1"/>
                          </a:solidFill>
                          <a:latin typeface="Calibri"/>
                          <a:ea typeface="Calibri"/>
                          <a:cs typeface="Calibri"/>
                          <a:sym typeface="Calibri"/>
                        </a:rPr>
                        <a:t>Average purchase value x Average purchase frequency x Average Customer Lifespan x Gross Margin</a:t>
                      </a:r>
                      <a:endParaRPr sz="1600" b="0" i="0" u="none" strike="noStrike" cap="none" dirty="0">
                        <a:solidFill>
                          <a:schemeClr val="tx1"/>
                        </a:solidFill>
                      </a:endParaRPr>
                    </a:p>
                  </a:txBody>
                  <a:tcPr marL="182851" marR="182851" marT="91438" marB="91438">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26301">
                <a:tc>
                  <a:txBody>
                    <a:bodyPr/>
                    <a:lstStyle>
                      <a:lvl1pPr marL="0" algn="l" defTabSz="914423" rtl="0" eaLnBrk="1" latinLnBrk="0" hangingPunct="1">
                        <a:defRPr sz="1800" kern="1200">
                          <a:solidFill>
                            <a:schemeClr val="tx1"/>
                          </a:solidFill>
                          <a:latin typeface="Calibri" panose="020F0502020204030204"/>
                        </a:defRPr>
                      </a:lvl1pPr>
                      <a:lvl2pPr marL="457212" algn="l" defTabSz="914423" rtl="0" eaLnBrk="1" latinLnBrk="0" hangingPunct="1">
                        <a:defRPr sz="1800" kern="1200">
                          <a:solidFill>
                            <a:schemeClr val="tx1"/>
                          </a:solidFill>
                          <a:latin typeface="Calibri" panose="020F0502020204030204"/>
                        </a:defRPr>
                      </a:lvl2pPr>
                      <a:lvl3pPr marL="914423" algn="l" defTabSz="914423" rtl="0" eaLnBrk="1" latinLnBrk="0" hangingPunct="1">
                        <a:defRPr sz="1800" kern="1200">
                          <a:solidFill>
                            <a:schemeClr val="tx1"/>
                          </a:solidFill>
                          <a:latin typeface="Calibri" panose="020F0502020204030204"/>
                        </a:defRPr>
                      </a:lvl3pPr>
                      <a:lvl4pPr marL="1371635" algn="l" defTabSz="914423" rtl="0" eaLnBrk="1" latinLnBrk="0" hangingPunct="1">
                        <a:defRPr sz="1800" kern="1200">
                          <a:solidFill>
                            <a:schemeClr val="tx1"/>
                          </a:solidFill>
                          <a:latin typeface="Calibri" panose="020F0502020204030204"/>
                        </a:defRPr>
                      </a:lvl4pPr>
                      <a:lvl5pPr marL="1828845" algn="l" defTabSz="914423" rtl="0" eaLnBrk="1" latinLnBrk="0" hangingPunct="1">
                        <a:defRPr sz="1800" kern="1200">
                          <a:solidFill>
                            <a:schemeClr val="tx1"/>
                          </a:solidFill>
                          <a:latin typeface="Calibri" panose="020F0502020204030204"/>
                        </a:defRPr>
                      </a:lvl5pPr>
                      <a:lvl6pPr marL="2286058" algn="l" defTabSz="914423" rtl="0" eaLnBrk="1" latinLnBrk="0" hangingPunct="1">
                        <a:defRPr sz="1800" kern="1200">
                          <a:solidFill>
                            <a:schemeClr val="tx1"/>
                          </a:solidFill>
                          <a:latin typeface="Calibri" panose="020F0502020204030204"/>
                        </a:defRPr>
                      </a:lvl6pPr>
                      <a:lvl7pPr marL="2743268" algn="l" defTabSz="914423" rtl="0" eaLnBrk="1" latinLnBrk="0" hangingPunct="1">
                        <a:defRPr sz="1800" kern="1200">
                          <a:solidFill>
                            <a:schemeClr val="tx1"/>
                          </a:solidFill>
                          <a:latin typeface="Calibri" panose="020F0502020204030204"/>
                        </a:defRPr>
                      </a:lvl7pPr>
                      <a:lvl8pPr marL="3200480" algn="l" defTabSz="914423" rtl="0" eaLnBrk="1" latinLnBrk="0" hangingPunct="1">
                        <a:defRPr sz="1800" kern="1200">
                          <a:solidFill>
                            <a:schemeClr val="tx1"/>
                          </a:solidFill>
                          <a:latin typeface="Calibri" panose="020F0502020204030204"/>
                        </a:defRPr>
                      </a:lvl8pPr>
                      <a:lvl9pPr marL="3657692" algn="l" defTabSz="914423" rtl="0" eaLnBrk="1" latinLnBrk="0" hangingPunct="1">
                        <a:defRPr sz="1800" kern="1200">
                          <a:solidFill>
                            <a:schemeClr val="tx1"/>
                          </a:solidFill>
                          <a:latin typeface="Calibri" panose="020F0502020204030204"/>
                        </a:defRPr>
                      </a:lvl9pPr>
                    </a:lstStyle>
                    <a:p>
                      <a:pPr marL="0" marR="0" lvl="0" indent="0" algn="l" rtl="0">
                        <a:lnSpc>
                          <a:spcPct val="100000"/>
                        </a:lnSpc>
                        <a:spcBef>
                          <a:spcPts val="0"/>
                        </a:spcBef>
                        <a:spcAft>
                          <a:spcPts val="0"/>
                        </a:spcAft>
                        <a:buClr>
                          <a:srgbClr val="000000"/>
                        </a:buClr>
                        <a:buSzPts val="1200"/>
                        <a:buFont typeface="Arial"/>
                        <a:buNone/>
                      </a:pPr>
                      <a:r>
                        <a:rPr lang="en-US" sz="800" b="1" i="0" u="none" strike="noStrike" cap="none">
                          <a:solidFill>
                            <a:schemeClr val="tx1"/>
                          </a:solidFill>
                          <a:latin typeface="Calibri"/>
                          <a:ea typeface="Calibri"/>
                          <a:cs typeface="Calibri"/>
                          <a:sym typeface="Calibri"/>
                        </a:rPr>
                        <a:t>ARPU</a:t>
                      </a:r>
                      <a:r>
                        <a:rPr lang="en-US" sz="800" b="0" i="0" u="none" strike="noStrike" cap="none">
                          <a:solidFill>
                            <a:schemeClr val="tx1"/>
                          </a:solidFill>
                          <a:latin typeface="Calibri"/>
                          <a:ea typeface="Calibri"/>
                          <a:cs typeface="Calibri"/>
                          <a:sym typeface="Calibri"/>
                        </a:rPr>
                        <a:t>​</a:t>
                      </a:r>
                      <a:endParaRPr sz="1600" b="0" i="0" u="none" strike="noStrike" cap="none">
                        <a:solidFill>
                          <a:schemeClr val="tx1"/>
                        </a:solidFill>
                      </a:endParaRPr>
                    </a:p>
                  </a:txBody>
                  <a:tcPr marL="182851" marR="182851" marT="91438" marB="91438">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914423" rtl="0" eaLnBrk="1" latinLnBrk="0" hangingPunct="1">
                        <a:defRPr sz="1800" kern="1200">
                          <a:solidFill>
                            <a:schemeClr val="tx1"/>
                          </a:solidFill>
                          <a:latin typeface="Calibri" panose="020F0502020204030204"/>
                        </a:defRPr>
                      </a:lvl1pPr>
                      <a:lvl2pPr marL="457212" algn="l" defTabSz="914423" rtl="0" eaLnBrk="1" latinLnBrk="0" hangingPunct="1">
                        <a:defRPr sz="1800" kern="1200">
                          <a:solidFill>
                            <a:schemeClr val="tx1"/>
                          </a:solidFill>
                          <a:latin typeface="Calibri" panose="020F0502020204030204"/>
                        </a:defRPr>
                      </a:lvl2pPr>
                      <a:lvl3pPr marL="914423" algn="l" defTabSz="914423" rtl="0" eaLnBrk="1" latinLnBrk="0" hangingPunct="1">
                        <a:defRPr sz="1800" kern="1200">
                          <a:solidFill>
                            <a:schemeClr val="tx1"/>
                          </a:solidFill>
                          <a:latin typeface="Calibri" panose="020F0502020204030204"/>
                        </a:defRPr>
                      </a:lvl3pPr>
                      <a:lvl4pPr marL="1371635" algn="l" defTabSz="914423" rtl="0" eaLnBrk="1" latinLnBrk="0" hangingPunct="1">
                        <a:defRPr sz="1800" kern="1200">
                          <a:solidFill>
                            <a:schemeClr val="tx1"/>
                          </a:solidFill>
                          <a:latin typeface="Calibri" panose="020F0502020204030204"/>
                        </a:defRPr>
                      </a:lvl4pPr>
                      <a:lvl5pPr marL="1828845" algn="l" defTabSz="914423" rtl="0" eaLnBrk="1" latinLnBrk="0" hangingPunct="1">
                        <a:defRPr sz="1800" kern="1200">
                          <a:solidFill>
                            <a:schemeClr val="tx1"/>
                          </a:solidFill>
                          <a:latin typeface="Calibri" panose="020F0502020204030204"/>
                        </a:defRPr>
                      </a:lvl5pPr>
                      <a:lvl6pPr marL="2286058" algn="l" defTabSz="914423" rtl="0" eaLnBrk="1" latinLnBrk="0" hangingPunct="1">
                        <a:defRPr sz="1800" kern="1200">
                          <a:solidFill>
                            <a:schemeClr val="tx1"/>
                          </a:solidFill>
                          <a:latin typeface="Calibri" panose="020F0502020204030204"/>
                        </a:defRPr>
                      </a:lvl6pPr>
                      <a:lvl7pPr marL="2743268" algn="l" defTabSz="914423" rtl="0" eaLnBrk="1" latinLnBrk="0" hangingPunct="1">
                        <a:defRPr sz="1800" kern="1200">
                          <a:solidFill>
                            <a:schemeClr val="tx1"/>
                          </a:solidFill>
                          <a:latin typeface="Calibri" panose="020F0502020204030204"/>
                        </a:defRPr>
                      </a:lvl7pPr>
                      <a:lvl8pPr marL="3200480" algn="l" defTabSz="914423" rtl="0" eaLnBrk="1" latinLnBrk="0" hangingPunct="1">
                        <a:defRPr sz="1800" kern="1200">
                          <a:solidFill>
                            <a:schemeClr val="tx1"/>
                          </a:solidFill>
                          <a:latin typeface="Calibri" panose="020F0502020204030204"/>
                        </a:defRPr>
                      </a:lvl8pPr>
                      <a:lvl9pPr marL="3657692" algn="l" defTabSz="914423" rtl="0" eaLnBrk="1" latinLnBrk="0" hangingPunct="1">
                        <a:defRPr sz="1800" kern="1200">
                          <a:solidFill>
                            <a:schemeClr val="tx1"/>
                          </a:solidFill>
                          <a:latin typeface="Calibri" panose="020F0502020204030204"/>
                        </a:defRPr>
                      </a:lvl9pPr>
                    </a:lstStyle>
                    <a:p>
                      <a:pPr marL="0" marR="0" lvl="0" indent="0" algn="l" rtl="0">
                        <a:lnSpc>
                          <a:spcPct val="100000"/>
                        </a:lnSpc>
                        <a:spcBef>
                          <a:spcPts val="0"/>
                        </a:spcBef>
                        <a:spcAft>
                          <a:spcPts val="0"/>
                        </a:spcAft>
                        <a:buClr>
                          <a:srgbClr val="000000"/>
                        </a:buClr>
                        <a:buSzPts val="1800"/>
                        <a:buFont typeface="Arial"/>
                        <a:buNone/>
                      </a:pPr>
                      <a:r>
                        <a:rPr lang="en-US" sz="1000" b="0" i="0" u="none" strike="noStrike" cap="none">
                          <a:solidFill>
                            <a:schemeClr val="tx1"/>
                          </a:solidFill>
                          <a:latin typeface="Calibri"/>
                          <a:ea typeface="Calibri"/>
                          <a:cs typeface="Calibri"/>
                          <a:sym typeface="Calibri"/>
                        </a:rPr>
                        <a:t>Total revenue in specific period/Total number of customers during the same period (in currency terms)​</a:t>
                      </a:r>
                      <a:endParaRPr sz="1600" b="0" i="0" u="none" strike="noStrike" cap="none">
                        <a:solidFill>
                          <a:schemeClr val="tx1"/>
                        </a:solidFill>
                      </a:endParaRPr>
                    </a:p>
                  </a:txBody>
                  <a:tcPr marL="182851" marR="182851" marT="91438" marB="91438">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26301">
                <a:tc>
                  <a:txBody>
                    <a:bodyPr/>
                    <a:lstStyle>
                      <a:lvl1pPr marL="0" algn="l" defTabSz="914423" rtl="0" eaLnBrk="1" latinLnBrk="0" hangingPunct="1">
                        <a:defRPr sz="1800" kern="1200">
                          <a:solidFill>
                            <a:schemeClr val="tx1"/>
                          </a:solidFill>
                          <a:latin typeface="Calibri" panose="020F0502020204030204"/>
                        </a:defRPr>
                      </a:lvl1pPr>
                      <a:lvl2pPr marL="457212" algn="l" defTabSz="914423" rtl="0" eaLnBrk="1" latinLnBrk="0" hangingPunct="1">
                        <a:defRPr sz="1800" kern="1200">
                          <a:solidFill>
                            <a:schemeClr val="tx1"/>
                          </a:solidFill>
                          <a:latin typeface="Calibri" panose="020F0502020204030204"/>
                        </a:defRPr>
                      </a:lvl2pPr>
                      <a:lvl3pPr marL="914423" algn="l" defTabSz="914423" rtl="0" eaLnBrk="1" latinLnBrk="0" hangingPunct="1">
                        <a:defRPr sz="1800" kern="1200">
                          <a:solidFill>
                            <a:schemeClr val="tx1"/>
                          </a:solidFill>
                          <a:latin typeface="Calibri" panose="020F0502020204030204"/>
                        </a:defRPr>
                      </a:lvl3pPr>
                      <a:lvl4pPr marL="1371635" algn="l" defTabSz="914423" rtl="0" eaLnBrk="1" latinLnBrk="0" hangingPunct="1">
                        <a:defRPr sz="1800" kern="1200">
                          <a:solidFill>
                            <a:schemeClr val="tx1"/>
                          </a:solidFill>
                          <a:latin typeface="Calibri" panose="020F0502020204030204"/>
                        </a:defRPr>
                      </a:lvl4pPr>
                      <a:lvl5pPr marL="1828845" algn="l" defTabSz="914423" rtl="0" eaLnBrk="1" latinLnBrk="0" hangingPunct="1">
                        <a:defRPr sz="1800" kern="1200">
                          <a:solidFill>
                            <a:schemeClr val="tx1"/>
                          </a:solidFill>
                          <a:latin typeface="Calibri" panose="020F0502020204030204"/>
                        </a:defRPr>
                      </a:lvl5pPr>
                      <a:lvl6pPr marL="2286058" algn="l" defTabSz="914423" rtl="0" eaLnBrk="1" latinLnBrk="0" hangingPunct="1">
                        <a:defRPr sz="1800" kern="1200">
                          <a:solidFill>
                            <a:schemeClr val="tx1"/>
                          </a:solidFill>
                          <a:latin typeface="Calibri" panose="020F0502020204030204"/>
                        </a:defRPr>
                      </a:lvl6pPr>
                      <a:lvl7pPr marL="2743268" algn="l" defTabSz="914423" rtl="0" eaLnBrk="1" latinLnBrk="0" hangingPunct="1">
                        <a:defRPr sz="1800" kern="1200">
                          <a:solidFill>
                            <a:schemeClr val="tx1"/>
                          </a:solidFill>
                          <a:latin typeface="Calibri" panose="020F0502020204030204"/>
                        </a:defRPr>
                      </a:lvl7pPr>
                      <a:lvl8pPr marL="3200480" algn="l" defTabSz="914423" rtl="0" eaLnBrk="1" latinLnBrk="0" hangingPunct="1">
                        <a:defRPr sz="1800" kern="1200">
                          <a:solidFill>
                            <a:schemeClr val="tx1"/>
                          </a:solidFill>
                          <a:latin typeface="Calibri" panose="020F0502020204030204"/>
                        </a:defRPr>
                      </a:lvl8pPr>
                      <a:lvl9pPr marL="3657692" algn="l" defTabSz="914423" rtl="0" eaLnBrk="1" latinLnBrk="0" hangingPunct="1">
                        <a:defRPr sz="1800" kern="1200">
                          <a:solidFill>
                            <a:schemeClr val="tx1"/>
                          </a:solidFill>
                          <a:latin typeface="Calibri" panose="020F0502020204030204"/>
                        </a:defRPr>
                      </a:lvl9pPr>
                    </a:lstStyle>
                    <a:p>
                      <a:pPr marL="0" marR="0" lvl="0" indent="0" algn="l" rtl="0">
                        <a:lnSpc>
                          <a:spcPct val="100000"/>
                        </a:lnSpc>
                        <a:spcBef>
                          <a:spcPts val="0"/>
                        </a:spcBef>
                        <a:spcAft>
                          <a:spcPts val="0"/>
                        </a:spcAft>
                        <a:buClr>
                          <a:srgbClr val="000000"/>
                        </a:buClr>
                        <a:buSzPts val="1200"/>
                        <a:buFont typeface="Arial"/>
                        <a:buNone/>
                      </a:pPr>
                      <a:r>
                        <a:rPr lang="en-US" sz="800" b="1" i="0" u="none" strike="noStrike" cap="none" dirty="0">
                          <a:solidFill>
                            <a:schemeClr val="tx1"/>
                          </a:solidFill>
                          <a:latin typeface="Calibri"/>
                          <a:ea typeface="Calibri"/>
                          <a:cs typeface="Calibri"/>
                          <a:sym typeface="Calibri"/>
                        </a:rPr>
                        <a:t>GROSS PROFIT</a:t>
                      </a:r>
                      <a:r>
                        <a:rPr lang="en-US" sz="800" b="0" i="0" u="none" strike="noStrike" cap="none" dirty="0">
                          <a:solidFill>
                            <a:schemeClr val="tx1"/>
                          </a:solidFill>
                          <a:latin typeface="Calibri"/>
                          <a:ea typeface="Calibri"/>
                          <a:cs typeface="Calibri"/>
                          <a:sym typeface="Calibri"/>
                        </a:rPr>
                        <a:t>​</a:t>
                      </a:r>
                      <a:endParaRPr sz="1600" b="0" i="0" u="none" strike="noStrike" cap="none" dirty="0">
                        <a:solidFill>
                          <a:schemeClr val="tx1"/>
                        </a:solidFill>
                      </a:endParaRPr>
                    </a:p>
                  </a:txBody>
                  <a:tcPr marL="182851" marR="182851" marT="91438" marB="91438">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914423" rtl="0" eaLnBrk="1" latinLnBrk="0" hangingPunct="1">
                        <a:defRPr sz="1800" kern="1200">
                          <a:solidFill>
                            <a:schemeClr val="tx1"/>
                          </a:solidFill>
                          <a:latin typeface="Calibri" panose="020F0502020204030204"/>
                        </a:defRPr>
                      </a:lvl1pPr>
                      <a:lvl2pPr marL="457212" algn="l" defTabSz="914423" rtl="0" eaLnBrk="1" latinLnBrk="0" hangingPunct="1">
                        <a:defRPr sz="1800" kern="1200">
                          <a:solidFill>
                            <a:schemeClr val="tx1"/>
                          </a:solidFill>
                          <a:latin typeface="Calibri" panose="020F0502020204030204"/>
                        </a:defRPr>
                      </a:lvl2pPr>
                      <a:lvl3pPr marL="914423" algn="l" defTabSz="914423" rtl="0" eaLnBrk="1" latinLnBrk="0" hangingPunct="1">
                        <a:defRPr sz="1800" kern="1200">
                          <a:solidFill>
                            <a:schemeClr val="tx1"/>
                          </a:solidFill>
                          <a:latin typeface="Calibri" panose="020F0502020204030204"/>
                        </a:defRPr>
                      </a:lvl3pPr>
                      <a:lvl4pPr marL="1371635" algn="l" defTabSz="914423" rtl="0" eaLnBrk="1" latinLnBrk="0" hangingPunct="1">
                        <a:defRPr sz="1800" kern="1200">
                          <a:solidFill>
                            <a:schemeClr val="tx1"/>
                          </a:solidFill>
                          <a:latin typeface="Calibri" panose="020F0502020204030204"/>
                        </a:defRPr>
                      </a:lvl4pPr>
                      <a:lvl5pPr marL="1828845" algn="l" defTabSz="914423" rtl="0" eaLnBrk="1" latinLnBrk="0" hangingPunct="1">
                        <a:defRPr sz="1800" kern="1200">
                          <a:solidFill>
                            <a:schemeClr val="tx1"/>
                          </a:solidFill>
                          <a:latin typeface="Calibri" panose="020F0502020204030204"/>
                        </a:defRPr>
                      </a:lvl5pPr>
                      <a:lvl6pPr marL="2286058" algn="l" defTabSz="914423" rtl="0" eaLnBrk="1" latinLnBrk="0" hangingPunct="1">
                        <a:defRPr sz="1800" kern="1200">
                          <a:solidFill>
                            <a:schemeClr val="tx1"/>
                          </a:solidFill>
                          <a:latin typeface="Calibri" panose="020F0502020204030204"/>
                        </a:defRPr>
                      </a:lvl6pPr>
                      <a:lvl7pPr marL="2743268" algn="l" defTabSz="914423" rtl="0" eaLnBrk="1" latinLnBrk="0" hangingPunct="1">
                        <a:defRPr sz="1800" kern="1200">
                          <a:solidFill>
                            <a:schemeClr val="tx1"/>
                          </a:solidFill>
                          <a:latin typeface="Calibri" panose="020F0502020204030204"/>
                        </a:defRPr>
                      </a:lvl7pPr>
                      <a:lvl8pPr marL="3200480" algn="l" defTabSz="914423" rtl="0" eaLnBrk="1" latinLnBrk="0" hangingPunct="1">
                        <a:defRPr sz="1800" kern="1200">
                          <a:solidFill>
                            <a:schemeClr val="tx1"/>
                          </a:solidFill>
                          <a:latin typeface="Calibri" panose="020F0502020204030204"/>
                        </a:defRPr>
                      </a:lvl8pPr>
                      <a:lvl9pPr marL="3657692" algn="l" defTabSz="914423" rtl="0" eaLnBrk="1" latinLnBrk="0" hangingPunct="1">
                        <a:defRPr sz="1800" kern="1200">
                          <a:solidFill>
                            <a:schemeClr val="tx1"/>
                          </a:solidFill>
                          <a:latin typeface="Calibri" panose="020F0502020204030204"/>
                        </a:defRPr>
                      </a:lvl9pPr>
                    </a:lstStyle>
                    <a:p>
                      <a:pPr marL="0" marR="0" lvl="0" indent="0" algn="l" rtl="0">
                        <a:lnSpc>
                          <a:spcPct val="100000"/>
                        </a:lnSpc>
                        <a:spcBef>
                          <a:spcPts val="0"/>
                        </a:spcBef>
                        <a:spcAft>
                          <a:spcPts val="0"/>
                        </a:spcAft>
                        <a:buClr>
                          <a:srgbClr val="000000"/>
                        </a:buClr>
                        <a:buSzPts val="1800"/>
                        <a:buFont typeface="Arial"/>
                        <a:buNone/>
                      </a:pPr>
                      <a:r>
                        <a:rPr lang="en-US" sz="1000" b="0" i="0" u="none" strike="noStrike" cap="none" dirty="0">
                          <a:solidFill>
                            <a:schemeClr val="tx1"/>
                          </a:solidFill>
                          <a:latin typeface="Calibri"/>
                          <a:ea typeface="Calibri"/>
                          <a:cs typeface="Calibri"/>
                          <a:sym typeface="Calibri"/>
                        </a:rPr>
                        <a:t>Total revenue – Total COGS (In currency terms)​</a:t>
                      </a:r>
                      <a:endParaRPr sz="1600" b="0" i="0" u="none" strike="noStrike" cap="none" dirty="0">
                        <a:solidFill>
                          <a:schemeClr val="tx1"/>
                        </a:solidFill>
                      </a:endParaRPr>
                    </a:p>
                  </a:txBody>
                  <a:tcPr marL="182851" marR="182851" marT="91438" marB="91438">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26301">
                <a:tc>
                  <a:txBody>
                    <a:bodyPr/>
                    <a:lstStyle>
                      <a:lvl1pPr marL="0" algn="l" defTabSz="914423" rtl="0" eaLnBrk="1" latinLnBrk="0" hangingPunct="1">
                        <a:defRPr sz="1800" kern="1200">
                          <a:solidFill>
                            <a:schemeClr val="tx1"/>
                          </a:solidFill>
                          <a:latin typeface="Calibri" panose="020F0502020204030204"/>
                        </a:defRPr>
                      </a:lvl1pPr>
                      <a:lvl2pPr marL="457212" algn="l" defTabSz="914423" rtl="0" eaLnBrk="1" latinLnBrk="0" hangingPunct="1">
                        <a:defRPr sz="1800" kern="1200">
                          <a:solidFill>
                            <a:schemeClr val="tx1"/>
                          </a:solidFill>
                          <a:latin typeface="Calibri" panose="020F0502020204030204"/>
                        </a:defRPr>
                      </a:lvl2pPr>
                      <a:lvl3pPr marL="914423" algn="l" defTabSz="914423" rtl="0" eaLnBrk="1" latinLnBrk="0" hangingPunct="1">
                        <a:defRPr sz="1800" kern="1200">
                          <a:solidFill>
                            <a:schemeClr val="tx1"/>
                          </a:solidFill>
                          <a:latin typeface="Calibri" panose="020F0502020204030204"/>
                        </a:defRPr>
                      </a:lvl3pPr>
                      <a:lvl4pPr marL="1371635" algn="l" defTabSz="914423" rtl="0" eaLnBrk="1" latinLnBrk="0" hangingPunct="1">
                        <a:defRPr sz="1800" kern="1200">
                          <a:solidFill>
                            <a:schemeClr val="tx1"/>
                          </a:solidFill>
                          <a:latin typeface="Calibri" panose="020F0502020204030204"/>
                        </a:defRPr>
                      </a:lvl4pPr>
                      <a:lvl5pPr marL="1828845" algn="l" defTabSz="914423" rtl="0" eaLnBrk="1" latinLnBrk="0" hangingPunct="1">
                        <a:defRPr sz="1800" kern="1200">
                          <a:solidFill>
                            <a:schemeClr val="tx1"/>
                          </a:solidFill>
                          <a:latin typeface="Calibri" panose="020F0502020204030204"/>
                        </a:defRPr>
                      </a:lvl5pPr>
                      <a:lvl6pPr marL="2286058" algn="l" defTabSz="914423" rtl="0" eaLnBrk="1" latinLnBrk="0" hangingPunct="1">
                        <a:defRPr sz="1800" kern="1200">
                          <a:solidFill>
                            <a:schemeClr val="tx1"/>
                          </a:solidFill>
                          <a:latin typeface="Calibri" panose="020F0502020204030204"/>
                        </a:defRPr>
                      </a:lvl6pPr>
                      <a:lvl7pPr marL="2743268" algn="l" defTabSz="914423" rtl="0" eaLnBrk="1" latinLnBrk="0" hangingPunct="1">
                        <a:defRPr sz="1800" kern="1200">
                          <a:solidFill>
                            <a:schemeClr val="tx1"/>
                          </a:solidFill>
                          <a:latin typeface="Calibri" panose="020F0502020204030204"/>
                        </a:defRPr>
                      </a:lvl7pPr>
                      <a:lvl8pPr marL="3200480" algn="l" defTabSz="914423" rtl="0" eaLnBrk="1" latinLnBrk="0" hangingPunct="1">
                        <a:defRPr sz="1800" kern="1200">
                          <a:solidFill>
                            <a:schemeClr val="tx1"/>
                          </a:solidFill>
                          <a:latin typeface="Calibri" panose="020F0502020204030204"/>
                        </a:defRPr>
                      </a:lvl8pPr>
                      <a:lvl9pPr marL="3657692" algn="l" defTabSz="914423" rtl="0" eaLnBrk="1" latinLnBrk="0" hangingPunct="1">
                        <a:defRPr sz="1800" kern="1200">
                          <a:solidFill>
                            <a:schemeClr val="tx1"/>
                          </a:solidFill>
                          <a:latin typeface="Calibri" panose="020F0502020204030204"/>
                        </a:defRPr>
                      </a:lvl9pPr>
                    </a:lstStyle>
                    <a:p>
                      <a:pPr marL="0" marR="0" lvl="0" indent="0" algn="l" rtl="0">
                        <a:lnSpc>
                          <a:spcPct val="100000"/>
                        </a:lnSpc>
                        <a:spcBef>
                          <a:spcPts val="0"/>
                        </a:spcBef>
                        <a:spcAft>
                          <a:spcPts val="0"/>
                        </a:spcAft>
                        <a:buClr>
                          <a:srgbClr val="000000"/>
                        </a:buClr>
                        <a:buSzPts val="1200"/>
                        <a:buFont typeface="Arial"/>
                        <a:buNone/>
                      </a:pPr>
                      <a:r>
                        <a:rPr lang="en-US" sz="800" b="1" i="0" u="sng" strike="noStrike" cap="none">
                          <a:solidFill>
                            <a:schemeClr val="tx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OPERATING COSTS</a:t>
                      </a:r>
                      <a:endParaRPr sz="1600" b="0" i="0" u="none" strike="noStrike" cap="none">
                        <a:solidFill>
                          <a:schemeClr val="tx1"/>
                        </a:solidFill>
                      </a:endParaRPr>
                    </a:p>
                  </a:txBody>
                  <a:tcPr marL="182851" marR="182851" marT="91438" marB="91438">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914423" rtl="0" eaLnBrk="1" latinLnBrk="0" hangingPunct="1">
                        <a:defRPr sz="1800" kern="1200">
                          <a:solidFill>
                            <a:schemeClr val="tx1"/>
                          </a:solidFill>
                          <a:latin typeface="Calibri" panose="020F0502020204030204"/>
                        </a:defRPr>
                      </a:lvl1pPr>
                      <a:lvl2pPr marL="457212" algn="l" defTabSz="914423" rtl="0" eaLnBrk="1" latinLnBrk="0" hangingPunct="1">
                        <a:defRPr sz="1800" kern="1200">
                          <a:solidFill>
                            <a:schemeClr val="tx1"/>
                          </a:solidFill>
                          <a:latin typeface="Calibri" panose="020F0502020204030204"/>
                        </a:defRPr>
                      </a:lvl2pPr>
                      <a:lvl3pPr marL="914423" algn="l" defTabSz="914423" rtl="0" eaLnBrk="1" latinLnBrk="0" hangingPunct="1">
                        <a:defRPr sz="1800" kern="1200">
                          <a:solidFill>
                            <a:schemeClr val="tx1"/>
                          </a:solidFill>
                          <a:latin typeface="Calibri" panose="020F0502020204030204"/>
                        </a:defRPr>
                      </a:lvl3pPr>
                      <a:lvl4pPr marL="1371635" algn="l" defTabSz="914423" rtl="0" eaLnBrk="1" latinLnBrk="0" hangingPunct="1">
                        <a:defRPr sz="1800" kern="1200">
                          <a:solidFill>
                            <a:schemeClr val="tx1"/>
                          </a:solidFill>
                          <a:latin typeface="Calibri" panose="020F0502020204030204"/>
                        </a:defRPr>
                      </a:lvl4pPr>
                      <a:lvl5pPr marL="1828845" algn="l" defTabSz="914423" rtl="0" eaLnBrk="1" latinLnBrk="0" hangingPunct="1">
                        <a:defRPr sz="1800" kern="1200">
                          <a:solidFill>
                            <a:schemeClr val="tx1"/>
                          </a:solidFill>
                          <a:latin typeface="Calibri" panose="020F0502020204030204"/>
                        </a:defRPr>
                      </a:lvl5pPr>
                      <a:lvl6pPr marL="2286058" algn="l" defTabSz="914423" rtl="0" eaLnBrk="1" latinLnBrk="0" hangingPunct="1">
                        <a:defRPr sz="1800" kern="1200">
                          <a:solidFill>
                            <a:schemeClr val="tx1"/>
                          </a:solidFill>
                          <a:latin typeface="Calibri" panose="020F0502020204030204"/>
                        </a:defRPr>
                      </a:lvl6pPr>
                      <a:lvl7pPr marL="2743268" algn="l" defTabSz="914423" rtl="0" eaLnBrk="1" latinLnBrk="0" hangingPunct="1">
                        <a:defRPr sz="1800" kern="1200">
                          <a:solidFill>
                            <a:schemeClr val="tx1"/>
                          </a:solidFill>
                          <a:latin typeface="Calibri" panose="020F0502020204030204"/>
                        </a:defRPr>
                      </a:lvl7pPr>
                      <a:lvl8pPr marL="3200480" algn="l" defTabSz="914423" rtl="0" eaLnBrk="1" latinLnBrk="0" hangingPunct="1">
                        <a:defRPr sz="1800" kern="1200">
                          <a:solidFill>
                            <a:schemeClr val="tx1"/>
                          </a:solidFill>
                          <a:latin typeface="Calibri" panose="020F0502020204030204"/>
                        </a:defRPr>
                      </a:lvl8pPr>
                      <a:lvl9pPr marL="3657692" algn="l" defTabSz="914423" rtl="0" eaLnBrk="1" latinLnBrk="0" hangingPunct="1">
                        <a:defRPr sz="1800" kern="1200">
                          <a:solidFill>
                            <a:schemeClr val="tx1"/>
                          </a:solidFill>
                          <a:latin typeface="Calibri" panose="020F0502020204030204"/>
                        </a:defRPr>
                      </a:lvl9pPr>
                    </a:lstStyle>
                    <a:p>
                      <a:pPr marL="0" marR="0" lvl="0" indent="0" algn="l" rtl="0">
                        <a:lnSpc>
                          <a:spcPct val="100000"/>
                        </a:lnSpc>
                        <a:spcBef>
                          <a:spcPts val="0"/>
                        </a:spcBef>
                        <a:spcAft>
                          <a:spcPts val="0"/>
                        </a:spcAft>
                        <a:buClr>
                          <a:srgbClr val="000000"/>
                        </a:buClr>
                        <a:buSzPts val="1800"/>
                        <a:buFont typeface="Arial"/>
                        <a:buNone/>
                      </a:pPr>
                      <a:r>
                        <a:rPr lang="en-US" sz="1000" b="0" i="0" u="none" strike="noStrike" cap="none">
                          <a:solidFill>
                            <a:schemeClr val="tx1"/>
                          </a:solidFill>
                          <a:latin typeface="Calibri"/>
                          <a:ea typeface="Calibri"/>
                          <a:cs typeface="Calibri"/>
                          <a:sym typeface="Calibri"/>
                        </a:rPr>
                        <a:t> Cost of goods sold (COGS) + operating expenses (OPEX)</a:t>
                      </a:r>
                      <a:endParaRPr sz="1000" b="0" i="0" u="none" strike="noStrike" cap="none">
                        <a:solidFill>
                          <a:schemeClr val="tx1"/>
                        </a:solidFill>
                        <a:latin typeface="Calibri"/>
                        <a:ea typeface="Calibri"/>
                        <a:cs typeface="Calibri"/>
                        <a:sym typeface="Calibri"/>
                      </a:endParaRPr>
                    </a:p>
                  </a:txBody>
                  <a:tcPr marL="182851" marR="182851" marT="91438" marB="91438">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26301">
                <a:tc>
                  <a:txBody>
                    <a:bodyPr/>
                    <a:lstStyle>
                      <a:lvl1pPr marL="0" algn="l" defTabSz="914423" rtl="0" eaLnBrk="1" latinLnBrk="0" hangingPunct="1">
                        <a:defRPr sz="1800" kern="1200">
                          <a:solidFill>
                            <a:schemeClr val="tx1"/>
                          </a:solidFill>
                          <a:latin typeface="Calibri" panose="020F0502020204030204"/>
                        </a:defRPr>
                      </a:lvl1pPr>
                      <a:lvl2pPr marL="457212" algn="l" defTabSz="914423" rtl="0" eaLnBrk="1" latinLnBrk="0" hangingPunct="1">
                        <a:defRPr sz="1800" kern="1200">
                          <a:solidFill>
                            <a:schemeClr val="tx1"/>
                          </a:solidFill>
                          <a:latin typeface="Calibri" panose="020F0502020204030204"/>
                        </a:defRPr>
                      </a:lvl2pPr>
                      <a:lvl3pPr marL="914423" algn="l" defTabSz="914423" rtl="0" eaLnBrk="1" latinLnBrk="0" hangingPunct="1">
                        <a:defRPr sz="1800" kern="1200">
                          <a:solidFill>
                            <a:schemeClr val="tx1"/>
                          </a:solidFill>
                          <a:latin typeface="Calibri" panose="020F0502020204030204"/>
                        </a:defRPr>
                      </a:lvl3pPr>
                      <a:lvl4pPr marL="1371635" algn="l" defTabSz="914423" rtl="0" eaLnBrk="1" latinLnBrk="0" hangingPunct="1">
                        <a:defRPr sz="1800" kern="1200">
                          <a:solidFill>
                            <a:schemeClr val="tx1"/>
                          </a:solidFill>
                          <a:latin typeface="Calibri" panose="020F0502020204030204"/>
                        </a:defRPr>
                      </a:lvl4pPr>
                      <a:lvl5pPr marL="1828845" algn="l" defTabSz="914423" rtl="0" eaLnBrk="1" latinLnBrk="0" hangingPunct="1">
                        <a:defRPr sz="1800" kern="1200">
                          <a:solidFill>
                            <a:schemeClr val="tx1"/>
                          </a:solidFill>
                          <a:latin typeface="Calibri" panose="020F0502020204030204"/>
                        </a:defRPr>
                      </a:lvl5pPr>
                      <a:lvl6pPr marL="2286058" algn="l" defTabSz="914423" rtl="0" eaLnBrk="1" latinLnBrk="0" hangingPunct="1">
                        <a:defRPr sz="1800" kern="1200">
                          <a:solidFill>
                            <a:schemeClr val="tx1"/>
                          </a:solidFill>
                          <a:latin typeface="Calibri" panose="020F0502020204030204"/>
                        </a:defRPr>
                      </a:lvl6pPr>
                      <a:lvl7pPr marL="2743268" algn="l" defTabSz="914423" rtl="0" eaLnBrk="1" latinLnBrk="0" hangingPunct="1">
                        <a:defRPr sz="1800" kern="1200">
                          <a:solidFill>
                            <a:schemeClr val="tx1"/>
                          </a:solidFill>
                          <a:latin typeface="Calibri" panose="020F0502020204030204"/>
                        </a:defRPr>
                      </a:lvl7pPr>
                      <a:lvl8pPr marL="3200480" algn="l" defTabSz="914423" rtl="0" eaLnBrk="1" latinLnBrk="0" hangingPunct="1">
                        <a:defRPr sz="1800" kern="1200">
                          <a:solidFill>
                            <a:schemeClr val="tx1"/>
                          </a:solidFill>
                          <a:latin typeface="Calibri" panose="020F0502020204030204"/>
                        </a:defRPr>
                      </a:lvl8pPr>
                      <a:lvl9pPr marL="3657692" algn="l" defTabSz="914423" rtl="0" eaLnBrk="1" latinLnBrk="0" hangingPunct="1">
                        <a:defRPr sz="1800" kern="1200">
                          <a:solidFill>
                            <a:schemeClr val="tx1"/>
                          </a:solidFill>
                          <a:latin typeface="Calibri" panose="020F0502020204030204"/>
                        </a:defRPr>
                      </a:lvl9pPr>
                    </a:lstStyle>
                    <a:p>
                      <a:pPr marL="0" marR="0" lvl="0" indent="0" algn="l" rtl="0">
                        <a:lnSpc>
                          <a:spcPct val="100000"/>
                        </a:lnSpc>
                        <a:spcBef>
                          <a:spcPts val="0"/>
                        </a:spcBef>
                        <a:spcAft>
                          <a:spcPts val="0"/>
                        </a:spcAft>
                        <a:buClr>
                          <a:srgbClr val="000000"/>
                        </a:buClr>
                        <a:buSzPts val="1200"/>
                        <a:buFont typeface="Arial"/>
                        <a:buNone/>
                      </a:pPr>
                      <a:r>
                        <a:rPr lang="en-US" sz="800" b="1" i="0" u="sng" strike="noStrike" cap="none">
                          <a:solidFill>
                            <a:schemeClr val="tx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OPERATING PROFIT</a:t>
                      </a:r>
                      <a:endParaRPr sz="1600" b="0" i="0" u="none" strike="noStrike" cap="none">
                        <a:solidFill>
                          <a:schemeClr val="tx1"/>
                        </a:solidFill>
                      </a:endParaRPr>
                    </a:p>
                  </a:txBody>
                  <a:tcPr marL="182851" marR="182851" marT="91438" marB="91438">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914423" rtl="0" eaLnBrk="1" latinLnBrk="0" hangingPunct="1">
                        <a:defRPr sz="1800" kern="1200">
                          <a:solidFill>
                            <a:schemeClr val="tx1"/>
                          </a:solidFill>
                          <a:latin typeface="Calibri" panose="020F0502020204030204"/>
                        </a:defRPr>
                      </a:lvl1pPr>
                      <a:lvl2pPr marL="457212" algn="l" defTabSz="914423" rtl="0" eaLnBrk="1" latinLnBrk="0" hangingPunct="1">
                        <a:defRPr sz="1800" kern="1200">
                          <a:solidFill>
                            <a:schemeClr val="tx1"/>
                          </a:solidFill>
                          <a:latin typeface="Calibri" panose="020F0502020204030204"/>
                        </a:defRPr>
                      </a:lvl2pPr>
                      <a:lvl3pPr marL="914423" algn="l" defTabSz="914423" rtl="0" eaLnBrk="1" latinLnBrk="0" hangingPunct="1">
                        <a:defRPr sz="1800" kern="1200">
                          <a:solidFill>
                            <a:schemeClr val="tx1"/>
                          </a:solidFill>
                          <a:latin typeface="Calibri" panose="020F0502020204030204"/>
                        </a:defRPr>
                      </a:lvl3pPr>
                      <a:lvl4pPr marL="1371635" algn="l" defTabSz="914423" rtl="0" eaLnBrk="1" latinLnBrk="0" hangingPunct="1">
                        <a:defRPr sz="1800" kern="1200">
                          <a:solidFill>
                            <a:schemeClr val="tx1"/>
                          </a:solidFill>
                          <a:latin typeface="Calibri" panose="020F0502020204030204"/>
                        </a:defRPr>
                      </a:lvl4pPr>
                      <a:lvl5pPr marL="1828845" algn="l" defTabSz="914423" rtl="0" eaLnBrk="1" latinLnBrk="0" hangingPunct="1">
                        <a:defRPr sz="1800" kern="1200">
                          <a:solidFill>
                            <a:schemeClr val="tx1"/>
                          </a:solidFill>
                          <a:latin typeface="Calibri" panose="020F0502020204030204"/>
                        </a:defRPr>
                      </a:lvl5pPr>
                      <a:lvl6pPr marL="2286058" algn="l" defTabSz="914423" rtl="0" eaLnBrk="1" latinLnBrk="0" hangingPunct="1">
                        <a:defRPr sz="1800" kern="1200">
                          <a:solidFill>
                            <a:schemeClr val="tx1"/>
                          </a:solidFill>
                          <a:latin typeface="Calibri" panose="020F0502020204030204"/>
                        </a:defRPr>
                      </a:lvl6pPr>
                      <a:lvl7pPr marL="2743268" algn="l" defTabSz="914423" rtl="0" eaLnBrk="1" latinLnBrk="0" hangingPunct="1">
                        <a:defRPr sz="1800" kern="1200">
                          <a:solidFill>
                            <a:schemeClr val="tx1"/>
                          </a:solidFill>
                          <a:latin typeface="Calibri" panose="020F0502020204030204"/>
                        </a:defRPr>
                      </a:lvl7pPr>
                      <a:lvl8pPr marL="3200480" algn="l" defTabSz="914423" rtl="0" eaLnBrk="1" latinLnBrk="0" hangingPunct="1">
                        <a:defRPr sz="1800" kern="1200">
                          <a:solidFill>
                            <a:schemeClr val="tx1"/>
                          </a:solidFill>
                          <a:latin typeface="Calibri" panose="020F0502020204030204"/>
                        </a:defRPr>
                      </a:lvl8pPr>
                      <a:lvl9pPr marL="3657692" algn="l" defTabSz="914423" rtl="0" eaLnBrk="1" latinLnBrk="0" hangingPunct="1">
                        <a:defRPr sz="1800" kern="1200">
                          <a:solidFill>
                            <a:schemeClr val="tx1"/>
                          </a:solidFill>
                          <a:latin typeface="Calibri" panose="020F0502020204030204"/>
                        </a:defRPr>
                      </a:lvl9pPr>
                    </a:lstStyle>
                    <a:p>
                      <a:pPr marL="0" marR="0" lvl="0" indent="0" algn="l" rtl="0">
                        <a:lnSpc>
                          <a:spcPct val="100000"/>
                        </a:lnSpc>
                        <a:spcBef>
                          <a:spcPts val="0"/>
                        </a:spcBef>
                        <a:spcAft>
                          <a:spcPts val="0"/>
                        </a:spcAft>
                        <a:buClr>
                          <a:srgbClr val="000000"/>
                        </a:buClr>
                        <a:buSzPts val="1800"/>
                        <a:buFont typeface="Arial"/>
                        <a:buNone/>
                      </a:pPr>
                      <a:r>
                        <a:rPr lang="en-US" sz="1000" b="0" i="0" u="none" strike="noStrike" cap="none" dirty="0">
                          <a:solidFill>
                            <a:schemeClr val="tx1"/>
                          </a:solidFill>
                          <a:latin typeface="Calibri"/>
                          <a:ea typeface="Calibri"/>
                          <a:cs typeface="Calibri"/>
                          <a:sym typeface="Calibri"/>
                        </a:rPr>
                        <a:t>Revenue from Core Operations – Cost of Goods Sold – Operating Expenses – Depreciation – Amortization Expenses</a:t>
                      </a:r>
                      <a:r>
                        <a:rPr lang="en-IN" sz="1000" b="0" i="0" u="none" strike="noStrike" cap="none" dirty="0">
                          <a:solidFill>
                            <a:schemeClr val="tx1"/>
                          </a:solidFill>
                          <a:latin typeface="Calibri"/>
                          <a:ea typeface="Calibri"/>
                          <a:cs typeface="Calibri"/>
                          <a:sym typeface="Calibri"/>
                        </a:rPr>
                        <a:t> (Depreciations</a:t>
                      </a:r>
                      <a:r>
                        <a:rPr lang="en-IN" sz="1000" b="0" i="0" u="none" strike="noStrike" cap="none" baseline="0" dirty="0">
                          <a:solidFill>
                            <a:schemeClr val="tx1"/>
                          </a:solidFill>
                          <a:latin typeface="Calibri"/>
                          <a:ea typeface="Calibri"/>
                          <a:cs typeface="Calibri"/>
                          <a:sym typeface="Calibri"/>
                        </a:rPr>
                        <a:t> and Amortization expenses are assumed 0 in this case)</a:t>
                      </a:r>
                      <a:endParaRPr sz="1000" b="0" i="0" u="none" strike="noStrike" cap="none" dirty="0">
                        <a:solidFill>
                          <a:schemeClr val="tx1"/>
                        </a:solidFill>
                        <a:latin typeface="Calibri"/>
                        <a:ea typeface="Calibri"/>
                        <a:cs typeface="Calibri"/>
                        <a:sym typeface="Calibri"/>
                      </a:endParaRPr>
                    </a:p>
                  </a:txBody>
                  <a:tcPr marL="182851" marR="182851" marT="91438" marB="91438">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26301">
                <a:tc>
                  <a:txBody>
                    <a:bodyPr/>
                    <a:lstStyle>
                      <a:lvl1pPr marL="0" algn="l" defTabSz="914423" rtl="0" eaLnBrk="1" latinLnBrk="0" hangingPunct="1">
                        <a:defRPr sz="1800" kern="1200">
                          <a:solidFill>
                            <a:schemeClr val="tx1"/>
                          </a:solidFill>
                          <a:latin typeface="Calibri" panose="020F0502020204030204"/>
                        </a:defRPr>
                      </a:lvl1pPr>
                      <a:lvl2pPr marL="457212" algn="l" defTabSz="914423" rtl="0" eaLnBrk="1" latinLnBrk="0" hangingPunct="1">
                        <a:defRPr sz="1800" kern="1200">
                          <a:solidFill>
                            <a:schemeClr val="tx1"/>
                          </a:solidFill>
                          <a:latin typeface="Calibri" panose="020F0502020204030204"/>
                        </a:defRPr>
                      </a:lvl2pPr>
                      <a:lvl3pPr marL="914423" algn="l" defTabSz="914423" rtl="0" eaLnBrk="1" latinLnBrk="0" hangingPunct="1">
                        <a:defRPr sz="1800" kern="1200">
                          <a:solidFill>
                            <a:schemeClr val="tx1"/>
                          </a:solidFill>
                          <a:latin typeface="Calibri" panose="020F0502020204030204"/>
                        </a:defRPr>
                      </a:lvl3pPr>
                      <a:lvl4pPr marL="1371635" algn="l" defTabSz="914423" rtl="0" eaLnBrk="1" latinLnBrk="0" hangingPunct="1">
                        <a:defRPr sz="1800" kern="1200">
                          <a:solidFill>
                            <a:schemeClr val="tx1"/>
                          </a:solidFill>
                          <a:latin typeface="Calibri" panose="020F0502020204030204"/>
                        </a:defRPr>
                      </a:lvl4pPr>
                      <a:lvl5pPr marL="1828845" algn="l" defTabSz="914423" rtl="0" eaLnBrk="1" latinLnBrk="0" hangingPunct="1">
                        <a:defRPr sz="1800" kern="1200">
                          <a:solidFill>
                            <a:schemeClr val="tx1"/>
                          </a:solidFill>
                          <a:latin typeface="Calibri" panose="020F0502020204030204"/>
                        </a:defRPr>
                      </a:lvl5pPr>
                      <a:lvl6pPr marL="2286058" algn="l" defTabSz="914423" rtl="0" eaLnBrk="1" latinLnBrk="0" hangingPunct="1">
                        <a:defRPr sz="1800" kern="1200">
                          <a:solidFill>
                            <a:schemeClr val="tx1"/>
                          </a:solidFill>
                          <a:latin typeface="Calibri" panose="020F0502020204030204"/>
                        </a:defRPr>
                      </a:lvl6pPr>
                      <a:lvl7pPr marL="2743268" algn="l" defTabSz="914423" rtl="0" eaLnBrk="1" latinLnBrk="0" hangingPunct="1">
                        <a:defRPr sz="1800" kern="1200">
                          <a:solidFill>
                            <a:schemeClr val="tx1"/>
                          </a:solidFill>
                          <a:latin typeface="Calibri" panose="020F0502020204030204"/>
                        </a:defRPr>
                      </a:lvl7pPr>
                      <a:lvl8pPr marL="3200480" algn="l" defTabSz="914423" rtl="0" eaLnBrk="1" latinLnBrk="0" hangingPunct="1">
                        <a:defRPr sz="1800" kern="1200">
                          <a:solidFill>
                            <a:schemeClr val="tx1"/>
                          </a:solidFill>
                          <a:latin typeface="Calibri" panose="020F0502020204030204"/>
                        </a:defRPr>
                      </a:lvl8pPr>
                      <a:lvl9pPr marL="3657692" algn="l" defTabSz="914423" rtl="0" eaLnBrk="1" latinLnBrk="0" hangingPunct="1">
                        <a:defRPr sz="1800" kern="1200">
                          <a:solidFill>
                            <a:schemeClr val="tx1"/>
                          </a:solidFill>
                          <a:latin typeface="Calibri" panose="020F0502020204030204"/>
                        </a:defRPr>
                      </a:lvl9pPr>
                    </a:lstStyle>
                    <a:p>
                      <a:pPr marL="0" marR="0" lvl="0" indent="0" algn="l" rtl="0">
                        <a:lnSpc>
                          <a:spcPct val="100000"/>
                        </a:lnSpc>
                        <a:spcBef>
                          <a:spcPts val="0"/>
                        </a:spcBef>
                        <a:spcAft>
                          <a:spcPts val="0"/>
                        </a:spcAft>
                        <a:buClr>
                          <a:srgbClr val="000000"/>
                        </a:buClr>
                        <a:buSzPts val="1200"/>
                        <a:buFont typeface="Arial"/>
                        <a:buNone/>
                      </a:pPr>
                      <a:r>
                        <a:rPr lang="en-US" sz="800" b="1" i="0" u="none" strike="noStrike" cap="none">
                          <a:solidFill>
                            <a:schemeClr val="tx1"/>
                          </a:solidFill>
                          <a:latin typeface="Calibri"/>
                          <a:ea typeface="Calibri"/>
                          <a:cs typeface="Calibri"/>
                          <a:sym typeface="Calibri"/>
                        </a:rPr>
                        <a:t>CHURN RATE</a:t>
                      </a:r>
                      <a:endParaRPr sz="900" u="none" strike="noStrike" cap="none">
                        <a:solidFill>
                          <a:schemeClr val="tx1"/>
                        </a:solidFill>
                      </a:endParaRPr>
                    </a:p>
                  </a:txBody>
                  <a:tcPr marL="182851" marR="182851" marT="91438" marB="91438">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914423" rtl="0" eaLnBrk="1" latinLnBrk="0" hangingPunct="1">
                        <a:defRPr sz="1800" kern="1200">
                          <a:solidFill>
                            <a:schemeClr val="tx1"/>
                          </a:solidFill>
                          <a:latin typeface="Calibri" panose="020F0502020204030204"/>
                        </a:defRPr>
                      </a:lvl1pPr>
                      <a:lvl2pPr marL="457212" algn="l" defTabSz="914423" rtl="0" eaLnBrk="1" latinLnBrk="0" hangingPunct="1">
                        <a:defRPr sz="1800" kern="1200">
                          <a:solidFill>
                            <a:schemeClr val="tx1"/>
                          </a:solidFill>
                          <a:latin typeface="Calibri" panose="020F0502020204030204"/>
                        </a:defRPr>
                      </a:lvl2pPr>
                      <a:lvl3pPr marL="914423" algn="l" defTabSz="914423" rtl="0" eaLnBrk="1" latinLnBrk="0" hangingPunct="1">
                        <a:defRPr sz="1800" kern="1200">
                          <a:solidFill>
                            <a:schemeClr val="tx1"/>
                          </a:solidFill>
                          <a:latin typeface="Calibri" panose="020F0502020204030204"/>
                        </a:defRPr>
                      </a:lvl3pPr>
                      <a:lvl4pPr marL="1371635" algn="l" defTabSz="914423" rtl="0" eaLnBrk="1" latinLnBrk="0" hangingPunct="1">
                        <a:defRPr sz="1800" kern="1200">
                          <a:solidFill>
                            <a:schemeClr val="tx1"/>
                          </a:solidFill>
                          <a:latin typeface="Calibri" panose="020F0502020204030204"/>
                        </a:defRPr>
                      </a:lvl4pPr>
                      <a:lvl5pPr marL="1828845" algn="l" defTabSz="914423" rtl="0" eaLnBrk="1" latinLnBrk="0" hangingPunct="1">
                        <a:defRPr sz="1800" kern="1200">
                          <a:solidFill>
                            <a:schemeClr val="tx1"/>
                          </a:solidFill>
                          <a:latin typeface="Calibri" panose="020F0502020204030204"/>
                        </a:defRPr>
                      </a:lvl5pPr>
                      <a:lvl6pPr marL="2286058" algn="l" defTabSz="914423" rtl="0" eaLnBrk="1" latinLnBrk="0" hangingPunct="1">
                        <a:defRPr sz="1800" kern="1200">
                          <a:solidFill>
                            <a:schemeClr val="tx1"/>
                          </a:solidFill>
                          <a:latin typeface="Calibri" panose="020F0502020204030204"/>
                        </a:defRPr>
                      </a:lvl6pPr>
                      <a:lvl7pPr marL="2743268" algn="l" defTabSz="914423" rtl="0" eaLnBrk="1" latinLnBrk="0" hangingPunct="1">
                        <a:defRPr sz="1800" kern="1200">
                          <a:solidFill>
                            <a:schemeClr val="tx1"/>
                          </a:solidFill>
                          <a:latin typeface="Calibri" panose="020F0502020204030204"/>
                        </a:defRPr>
                      </a:lvl7pPr>
                      <a:lvl8pPr marL="3200480" algn="l" defTabSz="914423" rtl="0" eaLnBrk="1" latinLnBrk="0" hangingPunct="1">
                        <a:defRPr sz="1800" kern="1200">
                          <a:solidFill>
                            <a:schemeClr val="tx1"/>
                          </a:solidFill>
                          <a:latin typeface="Calibri" panose="020F0502020204030204"/>
                        </a:defRPr>
                      </a:lvl8pPr>
                      <a:lvl9pPr marL="3657692" algn="l" defTabSz="914423" rtl="0" eaLnBrk="1" latinLnBrk="0" hangingPunct="1">
                        <a:defRPr sz="1800" kern="1200">
                          <a:solidFill>
                            <a:schemeClr val="tx1"/>
                          </a:solidFill>
                          <a:latin typeface="Calibri" panose="020F0502020204030204"/>
                        </a:defRPr>
                      </a:lvl9pPr>
                    </a:lstStyle>
                    <a:p>
                      <a:pPr marL="0" marR="0" lvl="0" indent="0" algn="l" rtl="0">
                        <a:lnSpc>
                          <a:spcPct val="100000"/>
                        </a:lnSpc>
                        <a:spcBef>
                          <a:spcPts val="0"/>
                        </a:spcBef>
                        <a:spcAft>
                          <a:spcPts val="0"/>
                        </a:spcAft>
                        <a:buClr>
                          <a:srgbClr val="000000"/>
                        </a:buClr>
                        <a:buSzPts val="1800"/>
                        <a:buFont typeface="Arial"/>
                        <a:buNone/>
                      </a:pPr>
                      <a:r>
                        <a:rPr lang="en-US" sz="1000" b="0" i="0" u="none" strike="noStrike" cap="none" dirty="0">
                          <a:solidFill>
                            <a:schemeClr val="tx1"/>
                          </a:solidFill>
                          <a:latin typeface="Calibri"/>
                          <a:ea typeface="Calibri"/>
                          <a:cs typeface="Calibri"/>
                          <a:sym typeface="Calibri"/>
                        </a:rPr>
                        <a:t>(Customers at the beginning of the period – customers at the end of the period) / customers at the beginning of the period</a:t>
                      </a:r>
                      <a:endParaRPr sz="1000" b="0" i="0" u="none" strike="noStrike" cap="none" dirty="0">
                        <a:solidFill>
                          <a:schemeClr val="tx1"/>
                        </a:solidFill>
                        <a:latin typeface="Calibri"/>
                        <a:ea typeface="Calibri"/>
                        <a:cs typeface="Calibri"/>
                        <a:sym typeface="Calibri"/>
                      </a:endParaRPr>
                    </a:p>
                  </a:txBody>
                  <a:tcPr marL="182851" marR="182851" marT="91438" marB="91438">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7138" y="86991"/>
            <a:ext cx="1352734" cy="843326"/>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4025690463"/>
              </p:ext>
            </p:extLst>
          </p:nvPr>
        </p:nvGraphicFramePr>
        <p:xfrm>
          <a:off x="215124" y="1089533"/>
          <a:ext cx="11506199" cy="2613660"/>
        </p:xfrm>
        <a:graphic>
          <a:graphicData uri="http://schemas.openxmlformats.org/drawingml/2006/table">
            <a:tbl>
              <a:tblPr/>
              <a:tblGrid>
                <a:gridCol w="1765282">
                  <a:extLst>
                    <a:ext uri="{9D8B030D-6E8A-4147-A177-3AD203B41FA5}">
                      <a16:colId xmlns:a16="http://schemas.microsoft.com/office/drawing/2014/main" val="20000"/>
                    </a:ext>
                  </a:extLst>
                </a:gridCol>
                <a:gridCol w="1441906">
                  <a:extLst>
                    <a:ext uri="{9D8B030D-6E8A-4147-A177-3AD203B41FA5}">
                      <a16:colId xmlns:a16="http://schemas.microsoft.com/office/drawing/2014/main" val="20001"/>
                    </a:ext>
                  </a:extLst>
                </a:gridCol>
                <a:gridCol w="1256424">
                  <a:extLst>
                    <a:ext uri="{9D8B030D-6E8A-4147-A177-3AD203B41FA5}">
                      <a16:colId xmlns:a16="http://schemas.microsoft.com/office/drawing/2014/main" val="20002"/>
                    </a:ext>
                  </a:extLst>
                </a:gridCol>
                <a:gridCol w="1111670">
                  <a:extLst>
                    <a:ext uri="{9D8B030D-6E8A-4147-A177-3AD203B41FA5}">
                      <a16:colId xmlns:a16="http://schemas.microsoft.com/office/drawing/2014/main" val="20003"/>
                    </a:ext>
                  </a:extLst>
                </a:gridCol>
                <a:gridCol w="838200">
                  <a:extLst>
                    <a:ext uri="{9D8B030D-6E8A-4147-A177-3AD203B41FA5}">
                      <a16:colId xmlns:a16="http://schemas.microsoft.com/office/drawing/2014/main" val="20004"/>
                    </a:ext>
                  </a:extLst>
                </a:gridCol>
                <a:gridCol w="381127">
                  <a:extLst>
                    <a:ext uri="{9D8B030D-6E8A-4147-A177-3AD203B41FA5}">
                      <a16:colId xmlns:a16="http://schemas.microsoft.com/office/drawing/2014/main" val="20005"/>
                    </a:ext>
                  </a:extLst>
                </a:gridCol>
                <a:gridCol w="892722">
                  <a:extLst>
                    <a:ext uri="{9D8B030D-6E8A-4147-A177-3AD203B41FA5}">
                      <a16:colId xmlns:a16="http://schemas.microsoft.com/office/drawing/2014/main" val="20006"/>
                    </a:ext>
                  </a:extLst>
                </a:gridCol>
                <a:gridCol w="1272956">
                  <a:extLst>
                    <a:ext uri="{9D8B030D-6E8A-4147-A177-3AD203B41FA5}">
                      <a16:colId xmlns:a16="http://schemas.microsoft.com/office/drawing/2014/main" val="20007"/>
                    </a:ext>
                  </a:extLst>
                </a:gridCol>
                <a:gridCol w="1872795">
                  <a:extLst>
                    <a:ext uri="{9D8B030D-6E8A-4147-A177-3AD203B41FA5}">
                      <a16:colId xmlns:a16="http://schemas.microsoft.com/office/drawing/2014/main" val="20008"/>
                    </a:ext>
                  </a:extLst>
                </a:gridCol>
                <a:gridCol w="673117">
                  <a:extLst>
                    <a:ext uri="{9D8B030D-6E8A-4147-A177-3AD203B41FA5}">
                      <a16:colId xmlns:a16="http://schemas.microsoft.com/office/drawing/2014/main" val="20009"/>
                    </a:ext>
                  </a:extLst>
                </a:gridCol>
              </a:tblGrid>
              <a:tr h="386863">
                <a:tc>
                  <a:txBody>
                    <a:bodyPr/>
                    <a:lstStyle/>
                    <a:p>
                      <a:pPr algn="l" fontAlgn="b"/>
                      <a:r>
                        <a:rPr lang="en-IN" sz="1050" b="0" i="0" u="none" strike="noStrike" dirty="0">
                          <a:solidFill>
                            <a:schemeClr val="tx1"/>
                          </a:solidFill>
                          <a:effectLst/>
                          <a:latin typeface="Arial" panose="020B0604020202020204" pitchFamily="34" charset="0"/>
                        </a:rPr>
                        <a:t>P &amp; L/ unit</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IN" sz="1050" b="1" i="0" u="none" strike="noStrike" dirty="0">
                          <a:solidFill>
                            <a:schemeClr val="tx1"/>
                          </a:solidFill>
                          <a:effectLst/>
                          <a:latin typeface="Calibri" panose="020F0502020204030204" pitchFamily="34" charset="0"/>
                        </a:rPr>
                        <a:t>Year 1</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1050" b="0" i="0" u="none" strike="noStrike">
                        <a:solidFill>
                          <a:schemeClr val="tx1"/>
                        </a:solidFill>
                        <a:effectLst/>
                        <a:latin typeface="Arial" panose="020B0604020202020204" pitchFamily="34" charset="0"/>
                      </a:endParaRP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IN" sz="1050" b="0" i="0" u="none" strike="noStrike">
                          <a:solidFill>
                            <a:schemeClr val="tx1"/>
                          </a:solidFill>
                          <a:effectLst/>
                          <a:latin typeface="Arial" panose="020B0604020202020204" pitchFamily="34" charset="0"/>
                        </a:rPr>
                        <a:t>Unit Economics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050" b="0" i="0" u="none" strike="noStrike">
                          <a:solidFill>
                            <a:schemeClr val="tx1"/>
                          </a:solidFill>
                          <a:effectLst/>
                          <a:latin typeface="Arial" panose="020B0604020202020204" pitchFamily="34" charset="0"/>
                        </a:rPr>
                        <a:t>Year 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1050" b="0" i="0" u="none" strike="noStrike">
                        <a:solidFill>
                          <a:schemeClr val="tx1"/>
                        </a:solidFill>
                        <a:effectLst/>
                        <a:latin typeface="Arial" panose="020B0604020202020204" pitchFamily="34" charset="0"/>
                      </a:endParaRPr>
                    </a:p>
                  </a:txBody>
                  <a:tcPr marL="7620" marR="7620" marT="762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IN" sz="1050" b="0" i="0" u="none" strike="noStrike">
                        <a:solidFill>
                          <a:schemeClr val="tx1"/>
                        </a:solidFill>
                        <a:effectLst/>
                        <a:latin typeface="Arial" panose="020B0604020202020204" pitchFamily="34" charset="0"/>
                      </a:endParaRPr>
                    </a:p>
                  </a:txBody>
                  <a:tcPr marL="7620" marR="7620" marT="762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en-IN" sz="1050" b="0" i="0" u="none" strike="noStrike">
                          <a:solidFill>
                            <a:schemeClr val="tx1"/>
                          </a:solidFill>
                          <a:effectLst/>
                          <a:latin typeface="Arial" panose="020B0604020202020204" pitchFamily="34" charset="0"/>
                        </a:rPr>
                        <a:t>Step 1</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Arial" panose="020B0604020202020204" pitchFamily="34" charset="0"/>
                        </a:rPr>
                        <a:t>APV = Average Purchase Value = Total revenue/Total number of purchases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50" b="0" i="0" u="none" strike="noStrike" dirty="0">
                          <a:solidFill>
                            <a:schemeClr val="tx1"/>
                          </a:solidFill>
                          <a:effectLst/>
                          <a:latin typeface="Arial" panose="020B0604020202020204" pitchFamily="34" charset="0"/>
                        </a:rPr>
                        <a:t> ₹            7,000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14050">
                <a:tc>
                  <a:txBody>
                    <a:bodyPr/>
                    <a:lstStyle/>
                    <a:p>
                      <a:pPr algn="l" fontAlgn="ctr"/>
                      <a:r>
                        <a:rPr lang="en-IN" sz="1050" b="0" i="0" u="none" strike="noStrike">
                          <a:solidFill>
                            <a:schemeClr val="tx1"/>
                          </a:solidFill>
                          <a:effectLst/>
                          <a:latin typeface="Calibri" panose="020F0502020204030204" pitchFamily="34" charset="0"/>
                        </a:rPr>
                        <a:t>Revenue</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50" b="0" i="0" u="none" strike="noStrike" dirty="0">
                          <a:solidFill>
                            <a:schemeClr val="tx1"/>
                          </a:solidFill>
                          <a:effectLst/>
                          <a:latin typeface="Calibri" panose="020F0502020204030204" pitchFamily="34" charset="0"/>
                        </a:rPr>
                        <a:t> ₹                                             7,000 </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n-IN" sz="1050" b="1" i="0" u="none" strike="noStrike">
                        <a:solidFill>
                          <a:schemeClr val="tx1"/>
                        </a:solidFill>
                        <a:effectLst/>
                        <a:latin typeface="Calibri" panose="020F0502020204030204" pitchFamily="34" charset="0"/>
                      </a:endParaRP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IN" sz="1050" b="0" i="0" u="none" strike="noStrike">
                          <a:solidFill>
                            <a:schemeClr val="tx1"/>
                          </a:solidFill>
                          <a:effectLst/>
                          <a:latin typeface="Arial" panose="020B0604020202020204" pitchFamily="34" charset="0"/>
                        </a:rPr>
                        <a:t>CAC</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050" b="0" i="0" u="none" strike="noStrike">
                          <a:solidFill>
                            <a:schemeClr val="tx1"/>
                          </a:solidFill>
                          <a:effectLst/>
                          <a:latin typeface="Arial" panose="020B0604020202020204" pitchFamily="34" charset="0"/>
                        </a:rPr>
                        <a:t> ₹     272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n-IN" sz="1050" b="1" i="0" u="none" strike="noStrike">
                        <a:solidFill>
                          <a:schemeClr val="tx1"/>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IN" sz="1050" b="0" i="0" u="none" strike="noStrike">
                        <a:solidFill>
                          <a:schemeClr val="tx1"/>
                        </a:solidFill>
                        <a:effectLst/>
                        <a:latin typeface="Arial" panose="020B0604020202020204" pitchFamily="34" charset="0"/>
                      </a:endParaRPr>
                    </a:p>
                  </a:txBody>
                  <a:tcPr marL="7620" marR="7620" marT="762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en-IN" sz="1050" b="0" i="0" u="none" strike="noStrike">
                          <a:solidFill>
                            <a:schemeClr val="tx1"/>
                          </a:solidFill>
                          <a:effectLst/>
                          <a:latin typeface="Arial" panose="020B0604020202020204" pitchFamily="34" charset="0"/>
                        </a:rPr>
                        <a:t>Step 2</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chemeClr val="tx1"/>
                          </a:solidFill>
                          <a:effectLst/>
                          <a:latin typeface="Calibri" panose="020F0502020204030204" pitchFamily="34" charset="0"/>
                        </a:rPr>
                        <a:t>APF = Average Purchase Frequency = Number of purchases/ Number of unique customers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50" b="0" i="0" u="none" strike="noStrike" dirty="0">
                          <a:solidFill>
                            <a:schemeClr val="tx1"/>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59675">
                <a:tc>
                  <a:txBody>
                    <a:bodyPr/>
                    <a:lstStyle/>
                    <a:p>
                      <a:pPr algn="l" fontAlgn="ctr"/>
                      <a:r>
                        <a:rPr lang="en-IN" sz="1050" b="0" i="0" u="none" strike="noStrike">
                          <a:solidFill>
                            <a:schemeClr val="tx1"/>
                          </a:solidFill>
                          <a:effectLst/>
                          <a:latin typeface="Calibri" panose="020F0502020204030204" pitchFamily="34" charset="0"/>
                        </a:rPr>
                        <a:t>COGS</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IN" sz="1050" b="0" i="0" u="none" strike="noStrike" dirty="0">
                          <a:solidFill>
                            <a:schemeClr val="tx1"/>
                          </a:solidFill>
                          <a:effectLst/>
                          <a:latin typeface="Calibri" panose="020F0502020204030204" pitchFamily="34" charset="0"/>
                        </a:rPr>
                        <a:t> ₹                                             3,700 </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1050" b="0" i="0" u="none" strike="noStrike">
                        <a:solidFill>
                          <a:schemeClr val="tx1"/>
                        </a:solidFill>
                        <a:effectLst/>
                        <a:latin typeface="Calibri" panose="020F0502020204030204" pitchFamily="34" charset="0"/>
                      </a:endParaRP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IN" sz="1050" b="1" i="0" u="none" strike="noStrike">
                          <a:solidFill>
                            <a:schemeClr val="tx1"/>
                          </a:solidFill>
                          <a:effectLst/>
                          <a:latin typeface="Calibri" panose="020F0502020204030204" pitchFamily="34" charset="0"/>
                        </a:rPr>
                        <a:t>CLV</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050" b="1" i="0" u="none" strike="noStrike">
                          <a:solidFill>
                            <a:schemeClr val="tx1"/>
                          </a:solidFill>
                          <a:effectLst/>
                          <a:latin typeface="Calibri" panose="020F0502020204030204" pitchFamily="34" charset="0"/>
                        </a:rPr>
                        <a:t> ₹   3,438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1050" b="0" i="0" u="none" strike="noStrike">
                        <a:solidFill>
                          <a:schemeClr val="tx1"/>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IN" sz="1050" b="0" i="0" u="none" strike="noStrike">
                        <a:solidFill>
                          <a:schemeClr val="tx1"/>
                        </a:solidFill>
                        <a:effectLst/>
                        <a:latin typeface="Arial" panose="020B0604020202020204" pitchFamily="34" charset="0"/>
                      </a:endParaRPr>
                    </a:p>
                  </a:txBody>
                  <a:tcPr marL="7620" marR="7620" marT="762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en-IN" sz="1050" b="0" i="0" u="none" strike="noStrike">
                          <a:solidFill>
                            <a:schemeClr val="tx1"/>
                          </a:solidFill>
                          <a:effectLst/>
                          <a:latin typeface="Arial" panose="020B0604020202020204" pitchFamily="34" charset="0"/>
                        </a:rPr>
                        <a:t>Step 3</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050" b="0" i="0" u="none" strike="noStrike">
                          <a:solidFill>
                            <a:schemeClr val="tx1"/>
                          </a:solidFill>
                          <a:effectLst/>
                          <a:latin typeface="Calibri" panose="020F0502020204030204" pitchFamily="34" charset="0"/>
                        </a:rPr>
                        <a:t>Average Customer Lifespan = 1/Churnrate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50" b="0" i="0" u="none" strike="noStrike" dirty="0">
                          <a:solidFill>
                            <a:schemeClr val="tx1"/>
                          </a:solidFill>
                          <a:effectLst/>
                          <a:latin typeface="Calibri" panose="020F0502020204030204" pitchFamily="34" charset="0"/>
                        </a:rPr>
                        <a:t>1.04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59675">
                <a:tc>
                  <a:txBody>
                    <a:bodyPr/>
                    <a:lstStyle/>
                    <a:p>
                      <a:pPr algn="l" fontAlgn="ctr"/>
                      <a:r>
                        <a:rPr lang="en-IN" sz="1050" b="0" i="0" u="none" strike="noStrike">
                          <a:solidFill>
                            <a:schemeClr val="tx1"/>
                          </a:solidFill>
                          <a:effectLst/>
                          <a:latin typeface="Calibri" panose="020F0502020204030204" pitchFamily="34" charset="0"/>
                        </a:rPr>
                        <a:t>Gross Profit</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IN" sz="1050" b="0" i="0" u="none" strike="noStrike" dirty="0">
                          <a:solidFill>
                            <a:schemeClr val="tx1"/>
                          </a:solidFill>
                          <a:effectLst/>
                          <a:latin typeface="Calibri" panose="020F0502020204030204" pitchFamily="34" charset="0"/>
                        </a:rPr>
                        <a:t> ₹                                             3,300 </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n-IN" sz="1050" b="0" i="0" u="none" strike="noStrike">
                        <a:solidFill>
                          <a:schemeClr val="tx1"/>
                        </a:solidFill>
                        <a:effectLst/>
                        <a:latin typeface="Calibri" panose="020F0502020204030204" pitchFamily="34" charset="0"/>
                      </a:endParaRP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IN" sz="1050" b="0" i="0" u="none" strike="noStrike">
                          <a:solidFill>
                            <a:schemeClr val="tx1"/>
                          </a:solidFill>
                          <a:effectLst/>
                          <a:latin typeface="Calibri" panose="020F0502020204030204" pitchFamily="34" charset="0"/>
                        </a:rPr>
                        <a:t> ARPU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050" b="0" i="0" u="none" strike="noStrike">
                          <a:solidFill>
                            <a:schemeClr val="tx1"/>
                          </a:solidFill>
                          <a:effectLst/>
                          <a:latin typeface="Calibri" panose="020F0502020204030204" pitchFamily="34" charset="0"/>
                        </a:rPr>
                        <a:t> ₹   7,000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n-IN" sz="1050" b="0" i="0" u="none" strike="noStrike">
                        <a:solidFill>
                          <a:schemeClr val="tx1"/>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IN" sz="1050" b="0" i="0" u="none" strike="noStrike">
                        <a:solidFill>
                          <a:schemeClr val="tx1"/>
                        </a:solidFill>
                        <a:effectLst/>
                        <a:latin typeface="Arial" panose="020B0604020202020204" pitchFamily="34" charset="0"/>
                      </a:endParaRPr>
                    </a:p>
                  </a:txBody>
                  <a:tcPr marL="7620" marR="7620" marT="762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en-IN" sz="1050" b="0" i="0" u="none" strike="noStrike">
                          <a:solidFill>
                            <a:schemeClr val="tx1"/>
                          </a:solidFill>
                          <a:effectLst/>
                          <a:latin typeface="Arial" panose="020B0604020202020204" pitchFamily="34" charset="0"/>
                        </a:rPr>
                        <a:t>Step 4</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050" b="0" i="0" u="none" strike="noStrike">
                          <a:solidFill>
                            <a:schemeClr val="tx1"/>
                          </a:solidFill>
                          <a:effectLst/>
                          <a:latin typeface="Calibri" panose="020F0502020204030204" pitchFamily="34" charset="0"/>
                        </a:rPr>
                        <a:t>CLV =APV*APF*ACL*GM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IN" sz="1050" b="0" i="0" u="none" strike="noStrike" dirty="0">
                          <a:solidFill>
                            <a:schemeClr val="tx1"/>
                          </a:solidFill>
                          <a:effectLst/>
                          <a:latin typeface="Calibri" panose="020F0502020204030204" pitchFamily="34" charset="0"/>
                        </a:rPr>
                        <a:t> ₹                3,438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32487">
                <a:tc>
                  <a:txBody>
                    <a:bodyPr/>
                    <a:lstStyle/>
                    <a:p>
                      <a:pPr algn="l" fontAlgn="ctr"/>
                      <a:r>
                        <a:rPr lang="en-IN" sz="1050" b="0" i="0" u="none" strike="noStrike">
                          <a:solidFill>
                            <a:schemeClr val="tx1"/>
                          </a:solidFill>
                          <a:effectLst/>
                          <a:latin typeface="Calibri" panose="020F0502020204030204" pitchFamily="34" charset="0"/>
                        </a:rPr>
                        <a:t>Gross Profit Margin</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50" b="0" i="0" u="none" strike="noStrike" dirty="0">
                          <a:solidFill>
                            <a:schemeClr val="tx1"/>
                          </a:solidFill>
                          <a:effectLst/>
                          <a:latin typeface="Arial" panose="020B0604020202020204" pitchFamily="34" charset="0"/>
                        </a:rPr>
                        <a:t>47%</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n-IN" sz="1050" b="0" i="0" u="none" strike="noStrike">
                        <a:solidFill>
                          <a:schemeClr val="tx1"/>
                        </a:solidFill>
                        <a:effectLst/>
                        <a:latin typeface="Calibri" panose="020F0502020204030204" pitchFamily="34" charset="0"/>
                      </a:endParaRPr>
                    </a:p>
                  </a:txBody>
                  <a:tcPr marL="7620" marR="7620" marT="762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en-IN" sz="1050" b="0" i="0" u="none" strike="noStrike">
                        <a:solidFill>
                          <a:schemeClr val="tx1"/>
                        </a:solidFill>
                        <a:effectLst/>
                        <a:latin typeface="Calibri" panose="020F0502020204030204" pitchFamily="34" charset="0"/>
                      </a:endParaRP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en-IN" sz="1050" b="0" i="0" u="none" strike="noStrike">
                        <a:solidFill>
                          <a:schemeClr val="tx1"/>
                        </a:solidFill>
                        <a:effectLst/>
                        <a:latin typeface="Calibri" panose="020F0502020204030204" pitchFamily="34" charset="0"/>
                      </a:endParaRP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en-IN" sz="1050" b="0" i="0" u="none" strike="noStrike">
                        <a:solidFill>
                          <a:schemeClr val="tx1"/>
                        </a:solidFill>
                        <a:effectLst/>
                        <a:latin typeface="Calibri" panose="020F0502020204030204" pitchFamily="34" charset="0"/>
                      </a:endParaRPr>
                    </a:p>
                  </a:txBody>
                  <a:tcPr marL="7620" marR="7620" marT="7620" marB="0" anchor="ctr">
                    <a:lnL>
                      <a:noFill/>
                    </a:lnL>
                    <a:lnR>
                      <a:noFill/>
                    </a:lnR>
                    <a:lnT>
                      <a:noFill/>
                    </a:lnT>
                    <a:lnB>
                      <a:noFill/>
                    </a:lnB>
                  </a:tcPr>
                </a:tc>
                <a:tc>
                  <a:txBody>
                    <a:bodyPr/>
                    <a:lstStyle/>
                    <a:p>
                      <a:pPr algn="l" fontAlgn="b"/>
                      <a:endParaRPr lang="en-IN" sz="1050" b="0" i="0" u="none" strike="noStrike">
                        <a:solidFill>
                          <a:schemeClr val="tx1"/>
                        </a:solidFill>
                        <a:effectLst/>
                        <a:latin typeface="Arial" panose="020B0604020202020204" pitchFamily="34" charset="0"/>
                      </a:endParaRPr>
                    </a:p>
                  </a:txBody>
                  <a:tcPr marL="7620" marR="7620" marT="7620" marB="0" anchor="b">
                    <a:lnL>
                      <a:noFill/>
                    </a:lnL>
                    <a:lnR>
                      <a:noFill/>
                    </a:lnR>
                    <a:lnT>
                      <a:noFill/>
                    </a:lnT>
                    <a:lnB>
                      <a:noFill/>
                    </a:lnB>
                  </a:tcPr>
                </a:tc>
                <a:tc>
                  <a:txBody>
                    <a:bodyPr/>
                    <a:lstStyle/>
                    <a:p>
                      <a:pPr algn="l" fontAlgn="b"/>
                      <a:endParaRPr lang="en-IN" sz="1050" b="0" i="0" u="none" strike="noStrike">
                        <a:solidFill>
                          <a:schemeClr val="tx1"/>
                        </a:solidFill>
                        <a:effectLst/>
                        <a:latin typeface="Arial" panose="020B0604020202020204" pitchFamily="34" charset="0"/>
                      </a:endParaRPr>
                    </a:p>
                  </a:txBody>
                  <a:tcPr marL="7620" marR="7620" marT="762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IN" sz="1050" b="0" i="0" u="none" strike="noStrike">
                        <a:solidFill>
                          <a:schemeClr val="tx1"/>
                        </a:solidFill>
                        <a:effectLst/>
                        <a:latin typeface="Calibri" panose="020F0502020204030204" pitchFamily="34" charset="0"/>
                      </a:endParaRPr>
                    </a:p>
                  </a:txBody>
                  <a:tcPr marL="7620" marR="7620" marT="762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IN" sz="1050" b="0" i="0" u="none" strike="noStrike">
                        <a:solidFill>
                          <a:schemeClr val="tx1"/>
                        </a:solidFill>
                        <a:effectLst/>
                        <a:latin typeface="Arial" panose="020B0604020202020204" pitchFamily="34" charset="0"/>
                      </a:endParaRPr>
                    </a:p>
                  </a:txBody>
                  <a:tcPr marL="7620" marR="7620" marT="7620"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4"/>
                  </a:ext>
                </a:extLst>
              </a:tr>
              <a:tr h="259675">
                <a:tc>
                  <a:txBody>
                    <a:bodyPr/>
                    <a:lstStyle/>
                    <a:p>
                      <a:pPr algn="l" fontAlgn="ctr"/>
                      <a:r>
                        <a:rPr lang="en-IN" sz="1050" b="0" i="0" u="none" strike="noStrike">
                          <a:solidFill>
                            <a:schemeClr val="tx1"/>
                          </a:solidFill>
                          <a:effectLst/>
                          <a:latin typeface="Calibri" panose="020F0502020204030204" pitchFamily="34" charset="0"/>
                        </a:rPr>
                        <a:t>Operating Costs</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050" b="0" i="0" u="none" strike="noStrike" dirty="0">
                          <a:solidFill>
                            <a:schemeClr val="tx1"/>
                          </a:solidFill>
                          <a:effectLst/>
                          <a:latin typeface="Arial" panose="020B0604020202020204" pitchFamily="34" charset="0"/>
                        </a:rPr>
                        <a:t> ₹                                  5309 </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1050" b="0" i="0" u="none" strike="noStrike">
                        <a:solidFill>
                          <a:schemeClr val="tx1"/>
                        </a:solidFill>
                        <a:effectLst/>
                        <a:latin typeface="Arial" panose="020B0604020202020204" pitchFamily="34" charset="0"/>
                      </a:endParaRPr>
                    </a:p>
                  </a:txBody>
                  <a:tcPr marL="7620" marR="7620" marT="762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IN" sz="1050" b="0" i="0" u="none" strike="noStrike">
                        <a:solidFill>
                          <a:schemeClr val="tx1"/>
                        </a:solidFill>
                        <a:effectLst/>
                        <a:latin typeface="Arial" panose="020B0604020202020204" pitchFamily="34" charset="0"/>
                      </a:endParaRPr>
                    </a:p>
                  </a:txBody>
                  <a:tcPr marL="7620" marR="7620" marT="7620" marB="0" anchor="b">
                    <a:lnL>
                      <a:noFill/>
                    </a:lnL>
                    <a:lnR>
                      <a:noFill/>
                    </a:lnR>
                    <a:lnT>
                      <a:noFill/>
                    </a:lnT>
                    <a:lnB>
                      <a:noFill/>
                    </a:lnB>
                  </a:tcPr>
                </a:tc>
                <a:tc>
                  <a:txBody>
                    <a:bodyPr/>
                    <a:lstStyle/>
                    <a:p>
                      <a:pPr algn="l" fontAlgn="b"/>
                      <a:endParaRPr lang="en-IN" sz="1050" b="0" i="0" u="none" strike="noStrike">
                        <a:solidFill>
                          <a:schemeClr val="tx1"/>
                        </a:solidFill>
                        <a:effectLst/>
                        <a:latin typeface="Arial" panose="020B0604020202020204" pitchFamily="34" charset="0"/>
                      </a:endParaRPr>
                    </a:p>
                  </a:txBody>
                  <a:tcPr marL="7620" marR="7620" marT="7620" marB="0" anchor="b">
                    <a:lnL>
                      <a:noFill/>
                    </a:lnL>
                    <a:lnR>
                      <a:noFill/>
                    </a:lnR>
                    <a:lnT>
                      <a:noFill/>
                    </a:lnT>
                    <a:lnB>
                      <a:noFill/>
                    </a:lnB>
                  </a:tcPr>
                </a:tc>
                <a:tc>
                  <a:txBody>
                    <a:bodyPr/>
                    <a:lstStyle/>
                    <a:p>
                      <a:pPr algn="l" fontAlgn="b"/>
                      <a:endParaRPr lang="en-IN" sz="1050" b="0" i="0" u="none" strike="noStrike">
                        <a:solidFill>
                          <a:schemeClr val="tx1"/>
                        </a:solidFill>
                        <a:effectLst/>
                        <a:latin typeface="Arial" panose="020B0604020202020204" pitchFamily="34" charset="0"/>
                      </a:endParaRPr>
                    </a:p>
                  </a:txBody>
                  <a:tcPr marL="7620" marR="7620" marT="7620" marB="0" anchor="b">
                    <a:lnL>
                      <a:noFill/>
                    </a:lnL>
                    <a:lnR>
                      <a:noFill/>
                    </a:lnR>
                    <a:lnT>
                      <a:noFill/>
                    </a:lnT>
                    <a:lnB>
                      <a:noFill/>
                    </a:lnB>
                  </a:tcPr>
                </a:tc>
                <a:tc>
                  <a:txBody>
                    <a:bodyPr/>
                    <a:lstStyle/>
                    <a:p>
                      <a:pPr algn="l" fontAlgn="b"/>
                      <a:endParaRPr lang="en-IN" sz="1050" b="0" i="0" u="none" strike="noStrike">
                        <a:solidFill>
                          <a:schemeClr val="tx1"/>
                        </a:solidFill>
                        <a:effectLst/>
                        <a:latin typeface="Arial" panose="020B0604020202020204" pitchFamily="34" charset="0"/>
                      </a:endParaRPr>
                    </a:p>
                  </a:txBody>
                  <a:tcPr marL="7620" marR="7620" marT="7620" marB="0" anchor="b">
                    <a:lnL>
                      <a:noFill/>
                    </a:lnL>
                    <a:lnR>
                      <a:noFill/>
                    </a:lnR>
                    <a:lnT>
                      <a:noFill/>
                    </a:lnT>
                    <a:lnB>
                      <a:noFill/>
                    </a:lnB>
                  </a:tcPr>
                </a:tc>
                <a:tc>
                  <a:txBody>
                    <a:bodyPr/>
                    <a:lstStyle/>
                    <a:p>
                      <a:pPr algn="l" fontAlgn="b"/>
                      <a:endParaRPr lang="en-IN" sz="1050" b="0" i="0" u="none" strike="noStrike">
                        <a:solidFill>
                          <a:schemeClr val="tx1"/>
                        </a:solidFill>
                        <a:effectLst/>
                        <a:latin typeface="Arial" panose="020B0604020202020204" pitchFamily="34" charset="0"/>
                      </a:endParaRPr>
                    </a:p>
                  </a:txBody>
                  <a:tcPr marL="7620" marR="7620" marT="7620" marB="0" anchor="b">
                    <a:lnL>
                      <a:noFill/>
                    </a:lnL>
                    <a:lnR>
                      <a:noFill/>
                    </a:lnR>
                    <a:lnT>
                      <a:noFill/>
                    </a:lnT>
                    <a:lnB>
                      <a:noFill/>
                    </a:lnB>
                  </a:tcPr>
                </a:tc>
                <a:tc>
                  <a:txBody>
                    <a:bodyPr/>
                    <a:lstStyle/>
                    <a:p>
                      <a:pPr algn="l" fontAlgn="b"/>
                      <a:endParaRPr lang="en-IN" sz="1050" b="0" i="0" u="none" strike="noStrike">
                        <a:solidFill>
                          <a:schemeClr val="tx1"/>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n-IN" sz="1050" b="0" i="0" u="none" strike="noStrike">
                        <a:solidFill>
                          <a:schemeClr val="tx1"/>
                        </a:solidFill>
                        <a:effectLst/>
                        <a:latin typeface="Arial" panose="020B0604020202020204" pitchFamily="34" charset="0"/>
                      </a:endParaRPr>
                    </a:p>
                  </a:txBody>
                  <a:tcPr marL="7620" marR="7620" marT="7620" marB="0" anchor="b">
                    <a:lnL>
                      <a:noFill/>
                    </a:lnL>
                    <a:lnR>
                      <a:noFill/>
                    </a:lnR>
                    <a:lnT>
                      <a:noFill/>
                    </a:lnT>
                    <a:lnB>
                      <a:noFill/>
                    </a:lnB>
                  </a:tcPr>
                </a:tc>
                <a:extLst>
                  <a:ext uri="{0D108BD9-81ED-4DB2-BD59-A6C34878D82A}">
                    <a16:rowId xmlns:a16="http://schemas.microsoft.com/office/drawing/2014/main" val="10005"/>
                  </a:ext>
                </a:extLst>
              </a:tr>
              <a:tr h="259675">
                <a:tc>
                  <a:txBody>
                    <a:bodyPr/>
                    <a:lstStyle/>
                    <a:p>
                      <a:pPr algn="l" fontAlgn="ctr"/>
                      <a:r>
                        <a:rPr lang="en-IN" sz="1050" b="0" i="0" u="none" strike="noStrike">
                          <a:solidFill>
                            <a:schemeClr val="tx1"/>
                          </a:solidFill>
                          <a:effectLst/>
                          <a:latin typeface="Calibri" panose="020F0502020204030204" pitchFamily="34" charset="0"/>
                        </a:rPr>
                        <a:t>Operating Profit</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IN" sz="1050" b="0" i="0" u="none" strike="noStrike" dirty="0">
                          <a:solidFill>
                            <a:schemeClr val="tx1"/>
                          </a:solidFill>
                          <a:effectLst/>
                          <a:latin typeface="Arial" panose="020B0604020202020204" pitchFamily="34" charset="0"/>
                        </a:rPr>
                        <a:t> ₹                                   1691 </a:t>
                      </a:r>
                    </a:p>
                  </a:txBody>
                  <a:tcPr marL="7620" marR="7620" marT="762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IN" sz="1050" b="0" i="0" u="none" strike="noStrike">
                        <a:solidFill>
                          <a:schemeClr val="tx1"/>
                        </a:solidFill>
                        <a:effectLst/>
                        <a:latin typeface="Arial" panose="020B0604020202020204" pitchFamily="34" charset="0"/>
                      </a:endParaRPr>
                    </a:p>
                  </a:txBody>
                  <a:tcPr marL="7620" marR="7620" marT="762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IN" sz="1050" b="0" i="0" u="none" strike="noStrike" dirty="0">
                        <a:solidFill>
                          <a:schemeClr val="tx1"/>
                        </a:solidFill>
                        <a:effectLst/>
                        <a:latin typeface="Arial" panose="020B0604020202020204" pitchFamily="34" charset="0"/>
                      </a:endParaRPr>
                    </a:p>
                  </a:txBody>
                  <a:tcPr marL="7620" marR="7620" marT="7620" marB="0" anchor="b">
                    <a:lnL>
                      <a:noFill/>
                    </a:lnL>
                    <a:lnR>
                      <a:noFill/>
                    </a:lnR>
                    <a:lnT>
                      <a:noFill/>
                    </a:lnT>
                    <a:lnB>
                      <a:noFill/>
                    </a:lnB>
                  </a:tcPr>
                </a:tc>
                <a:tc>
                  <a:txBody>
                    <a:bodyPr/>
                    <a:lstStyle/>
                    <a:p>
                      <a:pPr algn="l" fontAlgn="b"/>
                      <a:endParaRPr lang="en-IN" sz="1050" b="0" i="0" u="none" strike="noStrike">
                        <a:solidFill>
                          <a:schemeClr val="tx1"/>
                        </a:solidFill>
                        <a:effectLst/>
                        <a:latin typeface="Arial" panose="020B0604020202020204" pitchFamily="34" charset="0"/>
                      </a:endParaRPr>
                    </a:p>
                  </a:txBody>
                  <a:tcPr marL="7620" marR="7620" marT="7620" marB="0" anchor="b">
                    <a:lnL>
                      <a:noFill/>
                    </a:lnL>
                    <a:lnR>
                      <a:noFill/>
                    </a:lnR>
                    <a:lnT>
                      <a:noFill/>
                    </a:lnT>
                    <a:lnB>
                      <a:noFill/>
                    </a:lnB>
                  </a:tcPr>
                </a:tc>
                <a:tc>
                  <a:txBody>
                    <a:bodyPr/>
                    <a:lstStyle/>
                    <a:p>
                      <a:pPr algn="l" fontAlgn="b"/>
                      <a:endParaRPr lang="en-IN" sz="1050" b="0" i="0" u="none" strike="noStrike">
                        <a:solidFill>
                          <a:schemeClr val="tx1"/>
                        </a:solidFill>
                        <a:effectLst/>
                        <a:latin typeface="Arial" panose="020B0604020202020204" pitchFamily="34" charset="0"/>
                      </a:endParaRPr>
                    </a:p>
                  </a:txBody>
                  <a:tcPr marL="7620" marR="7620" marT="7620" marB="0" anchor="b">
                    <a:lnL>
                      <a:noFill/>
                    </a:lnL>
                    <a:lnR>
                      <a:noFill/>
                    </a:lnR>
                    <a:lnT>
                      <a:noFill/>
                    </a:lnT>
                    <a:lnB>
                      <a:noFill/>
                    </a:lnB>
                  </a:tcPr>
                </a:tc>
                <a:tc>
                  <a:txBody>
                    <a:bodyPr/>
                    <a:lstStyle/>
                    <a:p>
                      <a:pPr algn="l" fontAlgn="b"/>
                      <a:endParaRPr lang="en-IN" sz="1050" b="0" i="0" u="none" strike="noStrike">
                        <a:solidFill>
                          <a:schemeClr val="tx1"/>
                        </a:solidFill>
                        <a:effectLst/>
                        <a:latin typeface="Arial" panose="020B0604020202020204" pitchFamily="34" charset="0"/>
                      </a:endParaRPr>
                    </a:p>
                  </a:txBody>
                  <a:tcPr marL="7620" marR="7620" marT="7620" marB="0" anchor="b">
                    <a:lnL>
                      <a:noFill/>
                    </a:lnL>
                    <a:lnR>
                      <a:noFill/>
                    </a:lnR>
                    <a:lnT>
                      <a:noFill/>
                    </a:lnT>
                    <a:lnB>
                      <a:noFill/>
                    </a:lnB>
                  </a:tcPr>
                </a:tc>
                <a:tc>
                  <a:txBody>
                    <a:bodyPr/>
                    <a:lstStyle/>
                    <a:p>
                      <a:pPr algn="l" fontAlgn="b"/>
                      <a:endParaRPr lang="en-IN" sz="1050" b="0" i="0" u="none" strike="noStrike">
                        <a:solidFill>
                          <a:schemeClr val="tx1"/>
                        </a:solidFill>
                        <a:effectLst/>
                        <a:latin typeface="Arial" panose="020B0604020202020204" pitchFamily="34" charset="0"/>
                      </a:endParaRPr>
                    </a:p>
                  </a:txBody>
                  <a:tcPr marL="7620" marR="7620" marT="7620" marB="0" anchor="b">
                    <a:lnL>
                      <a:noFill/>
                    </a:lnL>
                    <a:lnR>
                      <a:noFill/>
                    </a:lnR>
                    <a:lnT>
                      <a:noFill/>
                    </a:lnT>
                    <a:lnB>
                      <a:noFill/>
                    </a:lnB>
                  </a:tcPr>
                </a:tc>
                <a:tc>
                  <a:txBody>
                    <a:bodyPr/>
                    <a:lstStyle/>
                    <a:p>
                      <a:pPr algn="l" fontAlgn="b"/>
                      <a:endParaRPr lang="en-IN" sz="1050" b="0" i="0" u="none" strike="noStrike">
                        <a:solidFill>
                          <a:schemeClr val="tx1"/>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n-IN" sz="1050" b="0" i="0" u="none" strike="noStrike" dirty="0">
                        <a:solidFill>
                          <a:schemeClr val="tx1"/>
                        </a:solidFill>
                        <a:effectLst/>
                        <a:latin typeface="Arial" panose="020B0604020202020204" pitchFamily="34" charset="0"/>
                      </a:endParaRPr>
                    </a:p>
                  </a:txBody>
                  <a:tcPr marL="7620" marR="7620" marT="7620" marB="0" anchor="b">
                    <a:lnL>
                      <a:noFill/>
                    </a:lnL>
                    <a:lnR>
                      <a:noFill/>
                    </a:lnR>
                    <a:lnT>
                      <a:noFill/>
                    </a:lnT>
                    <a:lnB>
                      <a:noFill/>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7344556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206381AD-4C2B-4745-99B1-0BBCE6131A71}"/>
              </a:ext>
            </a:extLst>
          </p:cNvPr>
          <p:cNvSpPr txBox="1">
            <a:spLocks/>
          </p:cNvSpPr>
          <p:nvPr/>
        </p:nvSpPr>
        <p:spPr>
          <a:xfrm>
            <a:off x="323487" y="339912"/>
            <a:ext cx="11571690" cy="7241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b="1" dirty="0">
                <a:solidFill>
                  <a:schemeClr val="tx1">
                    <a:lumMod val="85000"/>
                    <a:lumOff val="15000"/>
                  </a:schemeClr>
                </a:solidFill>
                <a:cs typeface="Arial" pitchFamily="34" charset="0"/>
              </a:rPr>
              <a:t>Sales Funnel</a:t>
            </a:r>
          </a:p>
        </p:txBody>
      </p:sp>
      <p:grpSp>
        <p:nvGrpSpPr>
          <p:cNvPr id="5" name="Group 4"/>
          <p:cNvGrpSpPr/>
          <p:nvPr/>
        </p:nvGrpSpPr>
        <p:grpSpPr>
          <a:xfrm>
            <a:off x="323487" y="1553274"/>
            <a:ext cx="5504612" cy="4534137"/>
            <a:chOff x="159657" y="1108558"/>
            <a:chExt cx="4971393" cy="3879851"/>
          </a:xfrm>
        </p:grpSpPr>
        <p:sp>
          <p:nvSpPr>
            <p:cNvPr id="6" name="Isosceles Triangle 5"/>
            <p:cNvSpPr/>
            <p:nvPr/>
          </p:nvSpPr>
          <p:spPr>
            <a:xfrm flipV="1">
              <a:off x="159657" y="1108558"/>
              <a:ext cx="4971393" cy="3879851"/>
            </a:xfrm>
            <a:prstGeom prst="triangle">
              <a:avLst/>
            </a:prstGeom>
            <a:solidFill>
              <a:schemeClr val="bg1">
                <a:lumMod val="95000"/>
              </a:scheme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7" name="Straight Connector 6"/>
            <p:cNvCxnSpPr/>
            <p:nvPr/>
          </p:nvCxnSpPr>
          <p:spPr>
            <a:xfrm>
              <a:off x="683532" y="1919388"/>
              <a:ext cx="3895725"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126609" y="2670111"/>
              <a:ext cx="2995448"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728107" y="3573236"/>
              <a:ext cx="1812925" cy="175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549649" y="1168666"/>
              <a:ext cx="2191408" cy="319353"/>
            </a:xfrm>
            <a:prstGeom prst="rect">
              <a:avLst/>
            </a:prstGeom>
            <a:noFill/>
          </p:spPr>
          <p:txBody>
            <a:bodyPr wrap="square" rtlCol="0">
              <a:spAutoFit/>
            </a:bodyPr>
            <a:lstStyle/>
            <a:p>
              <a:pPr algn="ctr"/>
              <a:r>
                <a:rPr lang="en-US" b="1" dirty="0">
                  <a:solidFill>
                    <a:schemeClr val="accent1">
                      <a:lumMod val="75000"/>
                    </a:schemeClr>
                  </a:solidFill>
                  <a:latin typeface="+mj-lt"/>
                  <a:ea typeface="Roboto" panose="020B0604020202020204" charset="0"/>
                </a:rPr>
                <a:t>Awareness</a:t>
              </a:r>
            </a:p>
          </p:txBody>
        </p:sp>
        <p:sp>
          <p:nvSpPr>
            <p:cNvPr id="11" name="TextBox 10"/>
            <p:cNvSpPr txBox="1"/>
            <p:nvPr/>
          </p:nvSpPr>
          <p:spPr>
            <a:xfrm>
              <a:off x="1528629" y="1979496"/>
              <a:ext cx="2191408" cy="315995"/>
            </a:xfrm>
            <a:prstGeom prst="rect">
              <a:avLst/>
            </a:prstGeom>
            <a:noFill/>
          </p:spPr>
          <p:txBody>
            <a:bodyPr wrap="square" rtlCol="0">
              <a:spAutoFit/>
            </a:bodyPr>
            <a:lstStyle/>
            <a:p>
              <a:pPr algn="ctr"/>
              <a:r>
                <a:rPr lang="en-US" b="1" dirty="0">
                  <a:solidFill>
                    <a:schemeClr val="accent1">
                      <a:lumMod val="75000"/>
                    </a:schemeClr>
                  </a:solidFill>
                  <a:latin typeface="+mj-lt"/>
                  <a:ea typeface="Roboto" panose="020B0604020202020204" charset="0"/>
                </a:rPr>
                <a:t>Interest</a:t>
              </a:r>
              <a:r>
                <a:rPr lang="en-US" b="1" dirty="0">
                  <a:solidFill>
                    <a:schemeClr val="accent1">
                      <a:lumMod val="75000"/>
                    </a:schemeClr>
                  </a:solidFill>
                  <a:latin typeface="Roboto" panose="020B0604020202020204" charset="0"/>
                  <a:ea typeface="Roboto" panose="020B0604020202020204" charset="0"/>
                </a:rPr>
                <a:t>​</a:t>
              </a:r>
            </a:p>
          </p:txBody>
        </p:sp>
        <p:sp>
          <p:nvSpPr>
            <p:cNvPr id="12" name="TextBox 11"/>
            <p:cNvSpPr txBox="1"/>
            <p:nvPr/>
          </p:nvSpPr>
          <p:spPr>
            <a:xfrm>
              <a:off x="1436007" y="2730218"/>
              <a:ext cx="2409825" cy="319353"/>
            </a:xfrm>
            <a:prstGeom prst="rect">
              <a:avLst/>
            </a:prstGeom>
            <a:noFill/>
          </p:spPr>
          <p:txBody>
            <a:bodyPr wrap="square" rtlCol="0">
              <a:spAutoFit/>
            </a:bodyPr>
            <a:lstStyle/>
            <a:p>
              <a:pPr algn="ctr"/>
              <a:r>
                <a:rPr lang="en-US" b="1" dirty="0">
                  <a:solidFill>
                    <a:schemeClr val="accent1">
                      <a:lumMod val="75000"/>
                    </a:schemeClr>
                  </a:solidFill>
                  <a:latin typeface="+mj-lt"/>
                  <a:ea typeface="Roboto" panose="020B0604020202020204" charset="0"/>
                </a:rPr>
                <a:t>Consideration</a:t>
              </a:r>
              <a:r>
                <a:rPr lang="en-US" b="1" dirty="0">
                  <a:solidFill>
                    <a:schemeClr val="accent1">
                      <a:lumMod val="75000"/>
                    </a:schemeClr>
                  </a:solidFill>
                  <a:latin typeface="Roboto" panose="020B0604020202020204" charset="0"/>
                  <a:ea typeface="Roboto" panose="020B0604020202020204" charset="0"/>
                </a:rPr>
                <a:t>​</a:t>
              </a:r>
            </a:p>
          </p:txBody>
        </p:sp>
        <p:sp>
          <p:nvSpPr>
            <p:cNvPr id="13" name="TextBox 12"/>
            <p:cNvSpPr txBox="1"/>
            <p:nvPr/>
          </p:nvSpPr>
          <p:spPr>
            <a:xfrm>
              <a:off x="1426481" y="3590818"/>
              <a:ext cx="2409825" cy="315995"/>
            </a:xfrm>
            <a:prstGeom prst="rect">
              <a:avLst/>
            </a:prstGeom>
            <a:noFill/>
          </p:spPr>
          <p:txBody>
            <a:bodyPr wrap="square" rtlCol="0">
              <a:spAutoFit/>
            </a:bodyPr>
            <a:lstStyle/>
            <a:p>
              <a:pPr algn="ctr"/>
              <a:r>
                <a:rPr lang="en-US" b="1" dirty="0">
                  <a:solidFill>
                    <a:schemeClr val="accent1">
                      <a:lumMod val="75000"/>
                    </a:schemeClr>
                  </a:solidFill>
                  <a:latin typeface="+mj-lt"/>
                  <a:ea typeface="Roboto" panose="020B0604020202020204" charset="0"/>
                </a:rPr>
                <a:t>Customer</a:t>
              </a:r>
              <a:r>
                <a:rPr lang="en-US" b="1" dirty="0">
                  <a:latin typeface="Roboto" panose="020B0604020202020204" charset="0"/>
                  <a:ea typeface="Roboto" panose="020B0604020202020204" charset="0"/>
                </a:rPr>
                <a:t>​</a:t>
              </a:r>
            </a:p>
          </p:txBody>
        </p:sp>
        <p:sp>
          <p:nvSpPr>
            <p:cNvPr id="14" name="TextBox 13"/>
            <p:cNvSpPr txBox="1"/>
            <p:nvPr/>
          </p:nvSpPr>
          <p:spPr>
            <a:xfrm>
              <a:off x="1535689" y="1566641"/>
              <a:ext cx="2191408" cy="263353"/>
            </a:xfrm>
            <a:prstGeom prst="rect">
              <a:avLst/>
            </a:prstGeom>
            <a:noFill/>
          </p:spPr>
          <p:txBody>
            <a:bodyPr wrap="square" lIns="91428" tIns="45714" rIns="91428" bIns="45714" rtlCol="0" anchor="t">
              <a:spAutoFit/>
            </a:bodyPr>
            <a:lstStyle/>
            <a:p>
              <a:pPr algn="ctr"/>
              <a:r>
                <a:rPr lang="en-US" sz="1400" b="1" dirty="0">
                  <a:latin typeface="Century Gothic"/>
                  <a:ea typeface="Roboto"/>
                  <a:cs typeface="Roboto"/>
                </a:rPr>
                <a:t>49K</a:t>
              </a:r>
            </a:p>
          </p:txBody>
        </p:sp>
        <p:sp>
          <p:nvSpPr>
            <p:cNvPr id="15" name="TextBox 14"/>
            <p:cNvSpPr txBox="1"/>
            <p:nvPr/>
          </p:nvSpPr>
          <p:spPr>
            <a:xfrm>
              <a:off x="1528628" y="2263991"/>
              <a:ext cx="2191408" cy="263353"/>
            </a:xfrm>
            <a:prstGeom prst="rect">
              <a:avLst/>
            </a:prstGeom>
            <a:noFill/>
          </p:spPr>
          <p:txBody>
            <a:bodyPr wrap="square" lIns="91428" tIns="45714" rIns="91428" bIns="45714" rtlCol="0" anchor="t">
              <a:spAutoFit/>
            </a:bodyPr>
            <a:lstStyle/>
            <a:p>
              <a:pPr algn="ctr"/>
              <a:r>
                <a:rPr lang="en-US" sz="1400" b="1" dirty="0">
                  <a:latin typeface="Century Gothic"/>
                  <a:ea typeface="Roboto" panose="020B0604020202020204" charset="0"/>
                </a:rPr>
                <a:t>14.7K</a:t>
              </a:r>
            </a:p>
          </p:txBody>
        </p:sp>
        <p:sp>
          <p:nvSpPr>
            <p:cNvPr id="16" name="TextBox 15"/>
            <p:cNvSpPr txBox="1"/>
            <p:nvPr/>
          </p:nvSpPr>
          <p:spPr>
            <a:xfrm>
              <a:off x="1549649" y="3015686"/>
              <a:ext cx="2191408" cy="263353"/>
            </a:xfrm>
            <a:prstGeom prst="rect">
              <a:avLst/>
            </a:prstGeom>
            <a:noFill/>
          </p:spPr>
          <p:txBody>
            <a:bodyPr wrap="square" lIns="91428" tIns="45714" rIns="91428" bIns="45714" rtlCol="0" anchor="t">
              <a:spAutoFit/>
            </a:bodyPr>
            <a:lstStyle/>
            <a:p>
              <a:pPr algn="ctr"/>
              <a:r>
                <a:rPr lang="en-US" sz="1400" b="1" dirty="0">
                  <a:ea typeface="Roboto" panose="020B0604020202020204" charset="0"/>
                </a:rPr>
                <a:t>2940</a:t>
              </a:r>
            </a:p>
          </p:txBody>
        </p:sp>
        <p:sp>
          <p:nvSpPr>
            <p:cNvPr id="17" name="TextBox 16"/>
            <p:cNvSpPr txBox="1"/>
            <p:nvPr/>
          </p:nvSpPr>
          <p:spPr>
            <a:xfrm>
              <a:off x="1535689" y="3958701"/>
              <a:ext cx="2191408" cy="263353"/>
            </a:xfrm>
            <a:prstGeom prst="rect">
              <a:avLst/>
            </a:prstGeom>
            <a:noFill/>
          </p:spPr>
          <p:txBody>
            <a:bodyPr wrap="square" lIns="91428" tIns="45714" rIns="91428" bIns="45714" rtlCol="0" anchor="t">
              <a:spAutoFit/>
            </a:bodyPr>
            <a:lstStyle/>
            <a:p>
              <a:pPr algn="ctr"/>
              <a:r>
                <a:rPr lang="en-US" sz="1400" b="1" dirty="0">
                  <a:latin typeface="+mj-lt"/>
                  <a:ea typeface="Roboto" panose="020B0604020202020204" charset="0"/>
                </a:rPr>
                <a:t>882</a:t>
              </a:r>
            </a:p>
          </p:txBody>
        </p:sp>
      </p:grpSp>
      <p:pic>
        <p:nvPicPr>
          <p:cNvPr id="25" name="Picture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47138" y="86991"/>
            <a:ext cx="1352734" cy="843326"/>
          </a:xfrm>
          <a:prstGeom prst="rect">
            <a:avLst/>
          </a:prstGeom>
        </p:spPr>
      </p:pic>
      <p:sp>
        <p:nvSpPr>
          <p:cNvPr id="2" name="Rectangle 1"/>
          <p:cNvSpPr/>
          <p:nvPr/>
        </p:nvSpPr>
        <p:spPr>
          <a:xfrm>
            <a:off x="6124132" y="1452079"/>
            <a:ext cx="5715000" cy="4247317"/>
          </a:xfrm>
          <a:prstGeom prst="rect">
            <a:avLst/>
          </a:prstGeom>
        </p:spPr>
        <p:txBody>
          <a:bodyPr wrap="square">
            <a:spAutoFit/>
          </a:bodyPr>
          <a:lstStyle/>
          <a:p>
            <a:pPr>
              <a:buFont typeface="+mj-lt"/>
              <a:buAutoNum type="arabicPeriod"/>
            </a:pPr>
            <a:r>
              <a:rPr lang="en-US" dirty="0">
                <a:solidFill>
                  <a:srgbClr val="D1D5DB"/>
                </a:solidFill>
                <a:latin typeface="Söhne"/>
              </a:rPr>
              <a:t>Awareness Stage:</a:t>
            </a:r>
          </a:p>
          <a:p>
            <a:pPr marL="742950" lvl="1" indent="-285750">
              <a:buFont typeface="+mj-lt"/>
              <a:buAutoNum type="arabicPeriod"/>
            </a:pPr>
            <a:r>
              <a:rPr lang="en-US" dirty="0">
                <a:solidFill>
                  <a:srgbClr val="D1D5DB"/>
                </a:solidFill>
                <a:latin typeface="Söhne"/>
              </a:rPr>
              <a:t>Leads: 700,000 (</a:t>
            </a:r>
            <a:r>
              <a:rPr lang="en-US" dirty="0" err="1">
                <a:solidFill>
                  <a:srgbClr val="D1D5DB"/>
                </a:solidFill>
                <a:latin typeface="Söhne"/>
              </a:rPr>
              <a:t>NicheTarget</a:t>
            </a:r>
            <a:r>
              <a:rPr lang="en-US" dirty="0">
                <a:solidFill>
                  <a:srgbClr val="D1D5DB"/>
                </a:solidFill>
                <a:latin typeface="Söhne"/>
              </a:rPr>
              <a:t> Market Size)</a:t>
            </a:r>
          </a:p>
          <a:p>
            <a:pPr marL="742950" lvl="1" indent="-285750">
              <a:buFont typeface="+mj-lt"/>
              <a:buAutoNum type="arabicPeriod"/>
            </a:pPr>
            <a:r>
              <a:rPr lang="en-US" dirty="0">
                <a:solidFill>
                  <a:srgbClr val="D1D5DB"/>
                </a:solidFill>
                <a:latin typeface="Söhne"/>
              </a:rPr>
              <a:t>Niche Segment: 7% of 700,000 = 49,000</a:t>
            </a:r>
          </a:p>
          <a:p>
            <a:pPr>
              <a:buFont typeface="+mj-lt"/>
              <a:buAutoNum type="arabicPeriod"/>
            </a:pPr>
            <a:r>
              <a:rPr lang="en-US" dirty="0">
                <a:solidFill>
                  <a:srgbClr val="D1D5DB"/>
                </a:solidFill>
                <a:latin typeface="Söhne"/>
              </a:rPr>
              <a:t>Interest Stage:</a:t>
            </a:r>
          </a:p>
          <a:p>
            <a:pPr marL="742950" lvl="1" indent="-285750">
              <a:buFont typeface="+mj-lt"/>
              <a:buAutoNum type="arabicPeriod"/>
            </a:pPr>
            <a:r>
              <a:rPr lang="en-US" dirty="0">
                <a:solidFill>
                  <a:srgbClr val="D1D5DB"/>
                </a:solidFill>
                <a:latin typeface="Söhne"/>
              </a:rPr>
              <a:t>Leads: 49,000</a:t>
            </a:r>
          </a:p>
          <a:p>
            <a:pPr marL="742950" lvl="1" indent="-285750">
              <a:buFont typeface="+mj-lt"/>
              <a:buAutoNum type="arabicPeriod"/>
            </a:pPr>
            <a:r>
              <a:rPr lang="en-US" dirty="0">
                <a:solidFill>
                  <a:srgbClr val="D1D5DB"/>
                </a:solidFill>
                <a:latin typeface="Söhne"/>
              </a:rPr>
              <a:t>Conversion Rate: 30%</a:t>
            </a:r>
          </a:p>
          <a:p>
            <a:pPr marL="742950" lvl="1" indent="-285750">
              <a:buFont typeface="+mj-lt"/>
              <a:buAutoNum type="arabicPeriod"/>
            </a:pPr>
            <a:r>
              <a:rPr lang="en-US" dirty="0">
                <a:solidFill>
                  <a:srgbClr val="D1D5DB"/>
                </a:solidFill>
                <a:latin typeface="Söhne"/>
              </a:rPr>
              <a:t>Potential Customers: 49,000 * 0.30 = 14,700</a:t>
            </a:r>
          </a:p>
          <a:p>
            <a:pPr>
              <a:buFont typeface="+mj-lt"/>
              <a:buAutoNum type="arabicPeriod"/>
            </a:pPr>
            <a:r>
              <a:rPr lang="en-US" dirty="0">
                <a:solidFill>
                  <a:srgbClr val="D1D5DB"/>
                </a:solidFill>
                <a:latin typeface="Söhne"/>
              </a:rPr>
              <a:t>Consideration Stage:</a:t>
            </a:r>
          </a:p>
          <a:p>
            <a:pPr marL="742950" lvl="1" indent="-285750">
              <a:buFont typeface="+mj-lt"/>
              <a:buAutoNum type="arabicPeriod"/>
            </a:pPr>
            <a:r>
              <a:rPr lang="en-US" dirty="0">
                <a:solidFill>
                  <a:srgbClr val="D1D5DB"/>
                </a:solidFill>
                <a:latin typeface="Söhne"/>
              </a:rPr>
              <a:t>Potential Customers: 14,700</a:t>
            </a:r>
          </a:p>
          <a:p>
            <a:pPr marL="742950" lvl="1" indent="-285750">
              <a:buFont typeface="+mj-lt"/>
              <a:buAutoNum type="arabicPeriod"/>
            </a:pPr>
            <a:r>
              <a:rPr lang="en-US" dirty="0">
                <a:solidFill>
                  <a:srgbClr val="D1D5DB"/>
                </a:solidFill>
                <a:latin typeface="Söhne"/>
              </a:rPr>
              <a:t>Conversion Rate: 20%</a:t>
            </a:r>
          </a:p>
          <a:p>
            <a:pPr marL="742950" lvl="1" indent="-285750">
              <a:buFont typeface="+mj-lt"/>
              <a:buAutoNum type="arabicPeriod"/>
            </a:pPr>
            <a:r>
              <a:rPr lang="en-US" dirty="0">
                <a:solidFill>
                  <a:srgbClr val="D1D5DB"/>
                </a:solidFill>
                <a:latin typeface="Söhne"/>
              </a:rPr>
              <a:t>Qualified Leads: 14,700 * 0.20 = 2,940</a:t>
            </a:r>
          </a:p>
          <a:p>
            <a:pPr>
              <a:buFont typeface="+mj-lt"/>
              <a:buAutoNum type="arabicPeriod"/>
            </a:pPr>
            <a:r>
              <a:rPr lang="en-US" dirty="0">
                <a:solidFill>
                  <a:srgbClr val="D1D5DB"/>
                </a:solidFill>
                <a:latin typeface="Söhne"/>
              </a:rPr>
              <a:t>Purchase Stage:</a:t>
            </a:r>
          </a:p>
          <a:p>
            <a:pPr marL="742950" lvl="1" indent="-285750">
              <a:buFont typeface="+mj-lt"/>
              <a:buAutoNum type="arabicPeriod"/>
            </a:pPr>
            <a:r>
              <a:rPr lang="en-US" dirty="0">
                <a:solidFill>
                  <a:srgbClr val="D1D5DB"/>
                </a:solidFill>
                <a:latin typeface="Söhne"/>
              </a:rPr>
              <a:t>Qualified Leads: 2,940</a:t>
            </a:r>
          </a:p>
          <a:p>
            <a:pPr marL="742950" lvl="1" indent="-285750">
              <a:buFont typeface="+mj-lt"/>
              <a:buAutoNum type="arabicPeriod"/>
            </a:pPr>
            <a:r>
              <a:rPr lang="en-US" dirty="0">
                <a:solidFill>
                  <a:srgbClr val="D1D5DB"/>
                </a:solidFill>
                <a:latin typeface="Söhne"/>
              </a:rPr>
              <a:t>Conversion Rate: 30%</a:t>
            </a:r>
          </a:p>
          <a:p>
            <a:pPr marL="742950" lvl="1" indent="-285750">
              <a:buFont typeface="+mj-lt"/>
              <a:buAutoNum type="arabicPeriod"/>
            </a:pPr>
            <a:r>
              <a:rPr lang="en-US" dirty="0">
                <a:solidFill>
                  <a:srgbClr val="D1D5DB"/>
                </a:solidFill>
                <a:latin typeface="Söhne"/>
              </a:rPr>
              <a:t>Paying Customers: 2,940 * 0.30 = 882</a:t>
            </a:r>
            <a:endParaRPr lang="en-US" b="0" i="0" dirty="0">
              <a:solidFill>
                <a:srgbClr val="D1D5DB"/>
              </a:solidFill>
              <a:effectLst/>
              <a:latin typeface="Söhne"/>
            </a:endParaRPr>
          </a:p>
        </p:txBody>
      </p:sp>
    </p:spTree>
    <p:extLst>
      <p:ext uri="{BB962C8B-B14F-4D97-AF65-F5344CB8AC3E}">
        <p14:creationId xmlns:p14="http://schemas.microsoft.com/office/powerpoint/2010/main" val="210096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BDA15F78-C5F0-5F9C-C64C-CF45CEDCAB28}"/>
              </a:ext>
            </a:extLst>
          </p:cNvPr>
          <p:cNvGraphicFramePr/>
          <p:nvPr>
            <p:extLst>
              <p:ext uri="{D42A27DB-BD31-4B8C-83A1-F6EECF244321}">
                <p14:modId xmlns:p14="http://schemas.microsoft.com/office/powerpoint/2010/main" val="4012110968"/>
              </p:ext>
            </p:extLst>
          </p:nvPr>
        </p:nvGraphicFramePr>
        <p:xfrm>
          <a:off x="238507" y="189265"/>
          <a:ext cx="11686897" cy="63800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7138" y="86991"/>
            <a:ext cx="1352734" cy="843326"/>
          </a:xfrm>
          <a:prstGeom prst="rect">
            <a:avLst/>
          </a:prstGeom>
        </p:spPr>
      </p:pic>
    </p:spTree>
    <p:extLst>
      <p:ext uri="{BB962C8B-B14F-4D97-AF65-F5344CB8AC3E}">
        <p14:creationId xmlns:p14="http://schemas.microsoft.com/office/powerpoint/2010/main" val="4197253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D735F7F3-C1B5-4B60-A00A-4EB618DDFB5A}"/>
              </a:ext>
            </a:extLst>
          </p:cNvPr>
          <p:cNvSpPr>
            <a:spLocks noGrp="1"/>
          </p:cNvSpPr>
          <p:nvPr>
            <p:ph type="body" sz="quarter" idx="4294967295"/>
          </p:nvPr>
        </p:nvSpPr>
        <p:spPr>
          <a:xfrm>
            <a:off x="108337" y="0"/>
            <a:ext cx="11571288" cy="723900"/>
          </a:xfrm>
          <a:prstGeom prst="rect">
            <a:avLst/>
          </a:prstGeom>
        </p:spPr>
        <p:txBody>
          <a:bodyPr anchor="ctr"/>
          <a:lstStyle/>
          <a:p>
            <a:pPr marL="0" indent="0">
              <a:buNone/>
            </a:pPr>
            <a:r>
              <a:rPr lang="en-US" sz="3600" dirty="0"/>
              <a:t>Problem/Opportunity</a:t>
            </a:r>
          </a:p>
        </p:txBody>
      </p:sp>
      <p:graphicFrame>
        <p:nvGraphicFramePr>
          <p:cNvPr id="5" name="Table 4"/>
          <p:cNvGraphicFramePr>
            <a:graphicFrameLocks noGrp="1"/>
          </p:cNvGraphicFramePr>
          <p:nvPr>
            <p:extLst>
              <p:ext uri="{D42A27DB-BD31-4B8C-83A1-F6EECF244321}">
                <p14:modId xmlns:p14="http://schemas.microsoft.com/office/powerpoint/2010/main" val="3239229718"/>
              </p:ext>
            </p:extLst>
          </p:nvPr>
        </p:nvGraphicFramePr>
        <p:xfrm>
          <a:off x="108337" y="723900"/>
          <a:ext cx="11955981" cy="6061301"/>
        </p:xfrm>
        <a:graphic>
          <a:graphicData uri="http://schemas.openxmlformats.org/drawingml/2006/table">
            <a:tbl>
              <a:tblPr>
                <a:tableStyleId>{9DCAF9ED-07DC-4A11-8D7F-57B35C25682E}</a:tableStyleId>
              </a:tblPr>
              <a:tblGrid>
                <a:gridCol w="1786991">
                  <a:extLst>
                    <a:ext uri="{9D8B030D-6E8A-4147-A177-3AD203B41FA5}">
                      <a16:colId xmlns:a16="http://schemas.microsoft.com/office/drawing/2014/main" val="2835123137"/>
                    </a:ext>
                  </a:extLst>
                </a:gridCol>
                <a:gridCol w="4191000">
                  <a:extLst>
                    <a:ext uri="{9D8B030D-6E8A-4147-A177-3AD203B41FA5}">
                      <a16:colId xmlns:a16="http://schemas.microsoft.com/office/drawing/2014/main" val="3076647364"/>
                    </a:ext>
                  </a:extLst>
                </a:gridCol>
                <a:gridCol w="5977990">
                  <a:extLst>
                    <a:ext uri="{9D8B030D-6E8A-4147-A177-3AD203B41FA5}">
                      <a16:colId xmlns:a16="http://schemas.microsoft.com/office/drawing/2014/main" val="3349970835"/>
                    </a:ext>
                  </a:extLst>
                </a:gridCol>
              </a:tblGrid>
              <a:tr h="2744796">
                <a:tc>
                  <a:txBody>
                    <a:bodyPr/>
                    <a:lstStyle/>
                    <a:p>
                      <a:pPr algn="just">
                        <a:lnSpc>
                          <a:spcPct val="150000"/>
                        </a:lnSpc>
                      </a:pPr>
                      <a:r>
                        <a:rPr lang="en-US" sz="1400" b="1" dirty="0">
                          <a:solidFill>
                            <a:schemeClr val="tx1"/>
                          </a:solidFill>
                        </a:rPr>
                        <a:t>Context:</a:t>
                      </a:r>
                    </a:p>
                    <a:p>
                      <a:pPr algn="just">
                        <a:lnSpc>
                          <a:spcPct val="150000"/>
                        </a:lnSpc>
                      </a:pPr>
                      <a:endParaRPr lang="en-US" sz="1400" dirty="0">
                        <a:solidFill>
                          <a:schemeClr val="tx1"/>
                        </a:solidFill>
                      </a:endParaRPr>
                    </a:p>
                    <a:p>
                      <a:pPr marL="0" algn="just" defTabSz="914400" rtl="0" eaLnBrk="1" latinLnBrk="0" hangingPunct="1">
                        <a:lnSpc>
                          <a:spcPct val="107000"/>
                        </a:lnSpc>
                        <a:spcAft>
                          <a:spcPts val="0"/>
                        </a:spcAft>
                        <a:buFont typeface="Arial" pitchFamily="34" charset="0"/>
                        <a:buChar char="•"/>
                      </a:pPr>
                      <a:r>
                        <a:rPr lang="en-IN" sz="1400" b="0" kern="1200" dirty="0">
                          <a:solidFill>
                            <a:schemeClr val="tx1"/>
                          </a:solidFill>
                          <a:latin typeface="+mn-lt"/>
                          <a:ea typeface="Times New Roman"/>
                          <a:cs typeface="Gautami"/>
                        </a:rPr>
                        <a:t>Busy lifestyle, </a:t>
                      </a:r>
                    </a:p>
                    <a:p>
                      <a:pPr algn="just">
                        <a:lnSpc>
                          <a:spcPct val="107000"/>
                        </a:lnSpc>
                        <a:spcAft>
                          <a:spcPts val="0"/>
                        </a:spcAft>
                        <a:buFont typeface="Arial" pitchFamily="34" charset="0"/>
                        <a:buChar char="•"/>
                      </a:pPr>
                      <a:r>
                        <a:rPr lang="en-IN" sz="1400" b="0" kern="1200" dirty="0">
                          <a:solidFill>
                            <a:schemeClr val="tx1"/>
                          </a:solidFill>
                          <a:latin typeface="+mn-lt"/>
                          <a:ea typeface="Times New Roman"/>
                          <a:cs typeface="Gautami"/>
                        </a:rPr>
                        <a:t>Forgetfulness</a:t>
                      </a:r>
                    </a:p>
                  </a:txBody>
                  <a:tcPr marL="87653" marR="87653" marT="43826" marB="438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just">
                        <a:lnSpc>
                          <a:spcPct val="100000"/>
                        </a:lnSpc>
                      </a:pPr>
                      <a:r>
                        <a:rPr lang="en-US" sz="1400" b="1" dirty="0">
                          <a:solidFill>
                            <a:schemeClr val="tx1"/>
                          </a:solidFill>
                        </a:rPr>
                        <a:t>Problem:</a:t>
                      </a:r>
                    </a:p>
                    <a:p>
                      <a:pPr algn="just">
                        <a:lnSpc>
                          <a:spcPct val="100000"/>
                        </a:lnSpc>
                      </a:pPr>
                      <a:endParaRPr lang="en-US" sz="1400" b="1" dirty="0">
                        <a:solidFill>
                          <a:schemeClr val="tx1"/>
                        </a:solidFill>
                      </a:endParaRPr>
                    </a:p>
                    <a:p>
                      <a:pPr marL="285750" indent="-285750" algn="just">
                        <a:lnSpc>
                          <a:spcPct val="100000"/>
                        </a:lnSpc>
                        <a:buFont typeface="Arial" panose="020B0604020202020204" pitchFamily="34" charset="0"/>
                        <a:buChar char="•"/>
                      </a:pPr>
                      <a:r>
                        <a:rPr lang="en-US" sz="1400" b="0" i="0" kern="1200" dirty="0">
                          <a:solidFill>
                            <a:schemeClr val="tx1"/>
                          </a:solidFill>
                          <a:effectLst/>
                          <a:latin typeface="+mn-lt"/>
                          <a:ea typeface="+mn-ea"/>
                          <a:cs typeface="+mn-cs"/>
                        </a:rPr>
                        <a:t>Many individuals lead busy lives and may forget to perform daily tasks or important safety measures.</a:t>
                      </a:r>
                    </a:p>
                    <a:p>
                      <a:pPr marL="285750" indent="-285750" algn="just">
                        <a:lnSpc>
                          <a:spcPct val="100000"/>
                        </a:lnSpc>
                        <a:buFont typeface="Arial" panose="020B0604020202020204" pitchFamily="34" charset="0"/>
                        <a:buChar char="•"/>
                      </a:pPr>
                      <a:r>
                        <a:rPr lang="en-US" sz="1400" b="0" i="0" kern="1200" dirty="0">
                          <a:solidFill>
                            <a:schemeClr val="tx1"/>
                          </a:solidFill>
                          <a:effectLst/>
                          <a:latin typeface="+mn-lt"/>
                          <a:ea typeface="+mn-ea"/>
                          <a:cs typeface="+mn-cs"/>
                        </a:rPr>
                        <a:t>Lack of reminders and automation</a:t>
                      </a:r>
                    </a:p>
                    <a:p>
                      <a:pPr marL="285750" indent="-285750" algn="just">
                        <a:lnSpc>
                          <a:spcPct val="100000"/>
                        </a:lnSpc>
                        <a:buFont typeface="Arial" panose="020B0604020202020204" pitchFamily="34" charset="0"/>
                        <a:buChar char="•"/>
                      </a:pPr>
                      <a:r>
                        <a:rPr lang="en-US" sz="1400" b="0" i="0" kern="1200" dirty="0">
                          <a:solidFill>
                            <a:schemeClr val="tx1"/>
                          </a:solidFill>
                          <a:effectLst/>
                          <a:latin typeface="+mn-lt"/>
                          <a:ea typeface="+mn-ea"/>
                          <a:cs typeface="+mn-cs"/>
                        </a:rPr>
                        <a:t>Risk of gas leakage and accidents</a:t>
                      </a:r>
                    </a:p>
                    <a:p>
                      <a:pPr marL="285750" indent="-285750" algn="just">
                        <a:lnSpc>
                          <a:spcPct val="100000"/>
                        </a:lnSpc>
                        <a:buFont typeface="Arial" panose="020B0604020202020204" pitchFamily="34" charset="0"/>
                        <a:buChar char="•"/>
                      </a:pPr>
                      <a:r>
                        <a:rPr lang="en-US" sz="1400" b="0" i="0" kern="1200" dirty="0">
                          <a:solidFill>
                            <a:schemeClr val="tx1"/>
                          </a:solidFill>
                          <a:effectLst/>
                          <a:latin typeface="+mn-lt"/>
                          <a:ea typeface="+mn-ea"/>
                          <a:cs typeface="+mn-cs"/>
                        </a:rPr>
                        <a:t>Potential loss of life and property</a:t>
                      </a:r>
                      <a:endParaRPr lang="en-US" sz="1400" dirty="0">
                        <a:solidFill>
                          <a:schemeClr val="tx1"/>
                        </a:solidFill>
                      </a:endParaRPr>
                    </a:p>
                  </a:txBody>
                  <a:tcPr marL="87653" marR="87653" marT="43826" marB="438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just">
                        <a:lnSpc>
                          <a:spcPct val="150000"/>
                        </a:lnSpc>
                      </a:pPr>
                      <a:r>
                        <a:rPr lang="en-US" sz="1400" b="1" dirty="0">
                          <a:solidFill>
                            <a:schemeClr val="tx1"/>
                          </a:solidFill>
                        </a:rPr>
                        <a:t>Alternatives:</a:t>
                      </a:r>
                    </a:p>
                    <a:p>
                      <a:pPr algn="just">
                        <a:lnSpc>
                          <a:spcPct val="150000"/>
                        </a:lnSpc>
                      </a:pPr>
                      <a:endParaRPr lang="en-US" sz="1400" dirty="0">
                        <a:solidFill>
                          <a:schemeClr val="tx1"/>
                        </a:solidFill>
                      </a:endParaRPr>
                    </a:p>
                    <a:p>
                      <a:pPr algn="just">
                        <a:lnSpc>
                          <a:spcPct val="100000"/>
                        </a:lnSpc>
                        <a:spcAft>
                          <a:spcPts val="0"/>
                        </a:spcAft>
                        <a:buFont typeface="Arial" pitchFamily="34" charset="0"/>
                        <a:buChar char="•"/>
                      </a:pPr>
                      <a:r>
                        <a:rPr lang="en-IN" sz="1400" b="0" dirty="0">
                          <a:solidFill>
                            <a:schemeClr val="tx1"/>
                          </a:solidFill>
                          <a:latin typeface="+mn-lt"/>
                          <a:ea typeface="Calibri"/>
                          <a:cs typeface="Gautami"/>
                        </a:rPr>
                        <a:t>Be alert and create a checklist</a:t>
                      </a:r>
                      <a:r>
                        <a:rPr lang="en-IN" sz="1400" b="0" baseline="0" dirty="0">
                          <a:solidFill>
                            <a:schemeClr val="tx1"/>
                          </a:solidFill>
                          <a:latin typeface="+mn-lt"/>
                          <a:ea typeface="Calibri"/>
                          <a:cs typeface="Gautami"/>
                        </a:rPr>
                        <a:t> before leaving home</a:t>
                      </a:r>
                    </a:p>
                    <a:p>
                      <a:pPr algn="just">
                        <a:lnSpc>
                          <a:spcPct val="100000"/>
                        </a:lnSpc>
                        <a:spcAft>
                          <a:spcPts val="0"/>
                        </a:spcAft>
                        <a:buFont typeface="Arial" pitchFamily="34" charset="0"/>
                        <a:buChar char="•"/>
                      </a:pPr>
                      <a:r>
                        <a:rPr lang="en-IN" sz="1400" b="0" kern="1200" baseline="0" dirty="0">
                          <a:solidFill>
                            <a:schemeClr val="tx1"/>
                          </a:solidFill>
                          <a:latin typeface="+mn-lt"/>
                          <a:ea typeface="Calibri"/>
                          <a:cs typeface="Gautami"/>
                        </a:rPr>
                        <a:t>A responsible member has to be at home to take care of this always.</a:t>
                      </a:r>
                    </a:p>
                    <a:p>
                      <a:pPr algn="just">
                        <a:lnSpc>
                          <a:spcPct val="100000"/>
                        </a:lnSpc>
                        <a:spcAft>
                          <a:spcPts val="0"/>
                        </a:spcAft>
                        <a:buFont typeface="Arial" pitchFamily="34" charset="0"/>
                        <a:buChar char="•"/>
                      </a:pPr>
                      <a:r>
                        <a:rPr lang="en-IN" sz="1400" b="0" kern="1200" baseline="0" dirty="0">
                          <a:solidFill>
                            <a:schemeClr val="tx1"/>
                          </a:solidFill>
                          <a:latin typeface="+mn-lt"/>
                          <a:ea typeface="Calibri"/>
                          <a:cs typeface="Gautami"/>
                        </a:rPr>
                        <a:t>In case of an emergency, nearby hospitals and fire brigades should be informed but this is not the prevention</a:t>
                      </a:r>
                    </a:p>
                    <a:p>
                      <a:pPr algn="just">
                        <a:lnSpc>
                          <a:spcPct val="100000"/>
                        </a:lnSpc>
                        <a:spcAft>
                          <a:spcPts val="0"/>
                        </a:spcAft>
                        <a:buFont typeface="Arial" pitchFamily="34" charset="0"/>
                        <a:buChar char="•"/>
                      </a:pPr>
                      <a:r>
                        <a:rPr lang="en-IN" sz="1400" b="0" kern="1200" baseline="0" dirty="0">
                          <a:solidFill>
                            <a:schemeClr val="tx1"/>
                          </a:solidFill>
                          <a:latin typeface="+mn-lt"/>
                          <a:ea typeface="Calibri"/>
                          <a:cs typeface="Gautami"/>
                        </a:rPr>
                        <a:t>Use gadgets that detect such gas leakage and alert</a:t>
                      </a:r>
                      <a:endParaRPr lang="en-IN" sz="1400" b="0" kern="1200" dirty="0">
                        <a:solidFill>
                          <a:schemeClr val="tx1"/>
                        </a:solidFill>
                        <a:latin typeface="+mn-lt"/>
                        <a:ea typeface="Times New Roman"/>
                        <a:cs typeface="Gautami"/>
                      </a:endParaRPr>
                    </a:p>
                  </a:txBody>
                  <a:tcPr marL="87653" marR="87653" marT="43826" marB="438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1831701674"/>
                  </a:ext>
                </a:extLst>
              </a:tr>
              <a:tr h="3316505">
                <a:tc>
                  <a:txBody>
                    <a:bodyPr/>
                    <a:lstStyle/>
                    <a:p>
                      <a:pPr algn="just">
                        <a:lnSpc>
                          <a:spcPct val="150000"/>
                        </a:lnSpc>
                      </a:pPr>
                      <a:r>
                        <a:rPr lang="en-US" sz="1400" b="1" dirty="0">
                          <a:solidFill>
                            <a:schemeClr val="tx1"/>
                          </a:solidFill>
                        </a:rPr>
                        <a:t>Customers:</a:t>
                      </a:r>
                      <a:endParaRPr lang="en-US" sz="1400" dirty="0">
                        <a:solidFill>
                          <a:schemeClr val="tx1"/>
                        </a:solidFill>
                      </a:endParaRPr>
                    </a:p>
                    <a:p>
                      <a:pPr marL="0" marR="0" indent="0" algn="just" defTabSz="914400" rtl="0" eaLnBrk="1" fontAlgn="auto" latinLnBrk="0" hangingPunct="1">
                        <a:lnSpc>
                          <a:spcPct val="100000"/>
                        </a:lnSpc>
                        <a:spcBef>
                          <a:spcPts val="0"/>
                        </a:spcBef>
                        <a:spcAft>
                          <a:spcPts val="0"/>
                        </a:spcAft>
                        <a:buClrTx/>
                        <a:buSzTx/>
                        <a:buFont typeface="Arial" pitchFamily="34" charset="0"/>
                        <a:buChar char="•"/>
                        <a:tabLst/>
                        <a:defRPr/>
                      </a:pPr>
                      <a:r>
                        <a:rPr lang="en-IN" sz="1400" b="0" kern="1200" dirty="0">
                          <a:solidFill>
                            <a:schemeClr val="tx1"/>
                          </a:solidFill>
                          <a:latin typeface="+mn-lt"/>
                          <a:ea typeface="Times New Roman"/>
                          <a:cs typeface="Gautami"/>
                        </a:rPr>
                        <a:t>Working individuals</a:t>
                      </a:r>
                    </a:p>
                    <a:p>
                      <a:pPr marL="0" marR="0" indent="0" algn="just" defTabSz="914400" rtl="0" eaLnBrk="1" fontAlgn="auto" latinLnBrk="0" hangingPunct="1">
                        <a:lnSpc>
                          <a:spcPct val="100000"/>
                        </a:lnSpc>
                        <a:spcBef>
                          <a:spcPts val="0"/>
                        </a:spcBef>
                        <a:spcAft>
                          <a:spcPts val="0"/>
                        </a:spcAft>
                        <a:buClrTx/>
                        <a:buSzTx/>
                        <a:buFont typeface="Arial" pitchFamily="34" charset="0"/>
                        <a:buChar char="•"/>
                        <a:tabLst/>
                        <a:defRPr/>
                      </a:pPr>
                      <a:r>
                        <a:rPr lang="en-IN" sz="1400" b="0" kern="1200" dirty="0">
                          <a:solidFill>
                            <a:schemeClr val="tx1"/>
                          </a:solidFill>
                          <a:latin typeface="+mn-lt"/>
                          <a:ea typeface="Times New Roman"/>
                          <a:cs typeface="Gautami"/>
                        </a:rPr>
                        <a:t>Hostel students</a:t>
                      </a:r>
                    </a:p>
                    <a:p>
                      <a:pPr marL="0" marR="0" indent="0" algn="just" defTabSz="914400" rtl="0" eaLnBrk="1" fontAlgn="auto" latinLnBrk="0" hangingPunct="1">
                        <a:lnSpc>
                          <a:spcPct val="100000"/>
                        </a:lnSpc>
                        <a:spcBef>
                          <a:spcPts val="0"/>
                        </a:spcBef>
                        <a:spcAft>
                          <a:spcPts val="0"/>
                        </a:spcAft>
                        <a:buClrTx/>
                        <a:buSzTx/>
                        <a:buFont typeface="Arial" pitchFamily="34" charset="0"/>
                        <a:buChar char="•"/>
                        <a:tabLst/>
                        <a:defRPr/>
                      </a:pPr>
                      <a:r>
                        <a:rPr lang="en-IN" sz="1400" b="0" kern="1200" dirty="0">
                          <a:solidFill>
                            <a:schemeClr val="tx1"/>
                          </a:solidFill>
                          <a:latin typeface="+mn-lt"/>
                          <a:ea typeface="Times New Roman"/>
                          <a:cs typeface="Gautami"/>
                        </a:rPr>
                        <a:t>Bachelors</a:t>
                      </a:r>
                    </a:p>
                  </a:txBody>
                  <a:tcPr marL="87653" marR="87653" marT="43826" marB="438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just">
                        <a:lnSpc>
                          <a:spcPct val="100000"/>
                        </a:lnSpc>
                        <a:spcBef>
                          <a:spcPts val="0"/>
                        </a:spcBef>
                        <a:spcAft>
                          <a:spcPts val="0"/>
                        </a:spcAft>
                      </a:pPr>
                      <a:r>
                        <a:rPr lang="en-IN" sz="1400" b="1" dirty="0">
                          <a:solidFill>
                            <a:schemeClr val="tx1"/>
                          </a:solidFill>
                          <a:latin typeface="+mn-lt"/>
                          <a:ea typeface="Times New Roman"/>
                          <a:cs typeface="Gautami"/>
                        </a:rPr>
                        <a:t>Emotional Impact:</a:t>
                      </a:r>
                    </a:p>
                    <a:p>
                      <a:pPr algn="just">
                        <a:lnSpc>
                          <a:spcPct val="100000"/>
                        </a:lnSpc>
                        <a:spcBef>
                          <a:spcPts val="0"/>
                        </a:spcBef>
                        <a:spcAft>
                          <a:spcPts val="0"/>
                        </a:spcAft>
                      </a:pPr>
                      <a:endParaRPr lang="en-IN" sz="1400" b="1" dirty="0">
                        <a:solidFill>
                          <a:schemeClr val="tx1"/>
                        </a:solidFill>
                        <a:latin typeface="+mn-lt"/>
                        <a:ea typeface="Times New Roman"/>
                        <a:cs typeface="Gautami"/>
                      </a:endParaRPr>
                    </a:p>
                    <a:p>
                      <a:pPr algn="just">
                        <a:lnSpc>
                          <a:spcPct val="100000"/>
                        </a:lnSpc>
                        <a:spcBef>
                          <a:spcPts val="0"/>
                        </a:spcBef>
                        <a:spcAft>
                          <a:spcPts val="0"/>
                        </a:spcAft>
                        <a:buFont typeface="Arial" pitchFamily="34" charset="0"/>
                        <a:buChar char="•"/>
                      </a:pPr>
                      <a:r>
                        <a:rPr lang="en-IN" sz="1400" b="0" kern="1200" dirty="0">
                          <a:solidFill>
                            <a:schemeClr val="tx1"/>
                          </a:solidFill>
                          <a:latin typeface="+mn-lt"/>
                          <a:ea typeface="Times New Roman"/>
                          <a:cs typeface="Gautami"/>
                        </a:rPr>
                        <a:t>Fear, anxiety</a:t>
                      </a:r>
                    </a:p>
                    <a:p>
                      <a:pPr algn="just">
                        <a:lnSpc>
                          <a:spcPct val="100000"/>
                        </a:lnSpc>
                        <a:spcBef>
                          <a:spcPts val="0"/>
                        </a:spcBef>
                        <a:spcAft>
                          <a:spcPts val="0"/>
                        </a:spcAft>
                        <a:buFont typeface="Arial" pitchFamily="34" charset="0"/>
                        <a:buChar char="•"/>
                      </a:pPr>
                      <a:r>
                        <a:rPr lang="en-IN" sz="1400" b="0" kern="1200" dirty="0">
                          <a:solidFill>
                            <a:schemeClr val="tx1"/>
                          </a:solidFill>
                          <a:latin typeface="+mn-lt"/>
                          <a:ea typeface="Times New Roman"/>
                          <a:cs typeface="Gautami"/>
                        </a:rPr>
                        <a:t>Concern for safety</a:t>
                      </a:r>
                    </a:p>
                    <a:p>
                      <a:pPr algn="just">
                        <a:lnSpc>
                          <a:spcPct val="100000"/>
                        </a:lnSpc>
                        <a:spcBef>
                          <a:spcPts val="0"/>
                        </a:spcBef>
                        <a:spcAft>
                          <a:spcPts val="0"/>
                        </a:spcAft>
                        <a:buFont typeface="Arial" pitchFamily="34" charset="0"/>
                        <a:buChar char="•"/>
                      </a:pPr>
                      <a:r>
                        <a:rPr lang="en-IN" sz="1400" b="0" kern="1200" dirty="0">
                          <a:solidFill>
                            <a:schemeClr val="tx1"/>
                          </a:solidFill>
                          <a:latin typeface="+mn-lt"/>
                          <a:ea typeface="Times New Roman"/>
                          <a:cs typeface="Gautami"/>
                        </a:rPr>
                        <a:t>Peace of mind</a:t>
                      </a:r>
                    </a:p>
                    <a:p>
                      <a:pPr algn="just">
                        <a:lnSpc>
                          <a:spcPct val="100000"/>
                        </a:lnSpc>
                        <a:spcBef>
                          <a:spcPts val="0"/>
                        </a:spcBef>
                        <a:spcAft>
                          <a:spcPts val="0"/>
                        </a:spcAft>
                        <a:buFont typeface="Arial" pitchFamily="34" charset="0"/>
                        <a:buChar char="•"/>
                      </a:pPr>
                      <a:endParaRPr lang="en-IN" sz="1400" b="0" kern="1200" dirty="0">
                        <a:solidFill>
                          <a:schemeClr val="tx1"/>
                        </a:solidFill>
                        <a:latin typeface="+mn-lt"/>
                        <a:ea typeface="Times New Roman"/>
                        <a:cs typeface="Gautami"/>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n-IN" sz="1400" b="1" kern="1200" dirty="0">
                          <a:solidFill>
                            <a:schemeClr val="tx1"/>
                          </a:solidFill>
                          <a:latin typeface="+mn-lt"/>
                          <a:ea typeface="Times New Roman"/>
                          <a:cs typeface="Gautami"/>
                        </a:rPr>
                        <a:t>Quantitative Impact:</a:t>
                      </a:r>
                    </a:p>
                    <a:p>
                      <a:pPr marL="0" marR="0" indent="0" algn="just" defTabSz="914400" rtl="0" eaLnBrk="1" fontAlgn="auto" latinLnBrk="0" hangingPunct="1">
                        <a:lnSpc>
                          <a:spcPct val="100000"/>
                        </a:lnSpc>
                        <a:spcBef>
                          <a:spcPts val="0"/>
                        </a:spcBef>
                        <a:spcAft>
                          <a:spcPts val="0"/>
                        </a:spcAft>
                        <a:buClrTx/>
                        <a:buSzTx/>
                        <a:buFontTx/>
                        <a:buNone/>
                        <a:tabLst/>
                        <a:defRPr/>
                      </a:pPr>
                      <a:endParaRPr lang="en-IN" sz="1400" b="1" kern="1200" dirty="0">
                        <a:solidFill>
                          <a:schemeClr val="tx1"/>
                        </a:solidFill>
                        <a:latin typeface="+mn-lt"/>
                        <a:ea typeface="Times New Roman"/>
                        <a:cs typeface="Gautami"/>
                      </a:endParaRPr>
                    </a:p>
                    <a:p>
                      <a:pPr marL="0" algn="just" defTabSz="914400" rtl="0" eaLnBrk="1" latinLnBrk="0" hangingPunct="1">
                        <a:lnSpc>
                          <a:spcPct val="100000"/>
                        </a:lnSpc>
                        <a:spcBef>
                          <a:spcPts val="0"/>
                        </a:spcBef>
                        <a:spcAft>
                          <a:spcPts val="0"/>
                        </a:spcAft>
                        <a:buFont typeface="Arial" pitchFamily="34" charset="0"/>
                        <a:buChar char="•"/>
                      </a:pPr>
                      <a:r>
                        <a:rPr lang="en-IN" sz="1400" b="0" kern="1200" dirty="0">
                          <a:solidFill>
                            <a:schemeClr val="tx1"/>
                          </a:solidFill>
                          <a:latin typeface="+mn-lt"/>
                          <a:ea typeface="Times New Roman"/>
                          <a:cs typeface="Gautami"/>
                        </a:rPr>
                        <a:t>The</a:t>
                      </a:r>
                      <a:r>
                        <a:rPr lang="en-IN" sz="1400" b="0" kern="1200" baseline="0" dirty="0">
                          <a:solidFill>
                            <a:schemeClr val="tx1"/>
                          </a:solidFill>
                          <a:latin typeface="+mn-lt"/>
                          <a:ea typeface="Times New Roman"/>
                          <a:cs typeface="Gautami"/>
                        </a:rPr>
                        <a:t> fear will get reduced that will lead to good health. More than 60% can save their time as these people are more forgetful as per statistics.</a:t>
                      </a:r>
                    </a:p>
                    <a:p>
                      <a:pPr marL="0" algn="just" defTabSz="914400" rtl="0" eaLnBrk="1" latinLnBrk="0" hangingPunct="1">
                        <a:lnSpc>
                          <a:spcPct val="100000"/>
                        </a:lnSpc>
                        <a:spcBef>
                          <a:spcPts val="0"/>
                        </a:spcBef>
                        <a:spcAft>
                          <a:spcPts val="0"/>
                        </a:spcAft>
                        <a:buFont typeface="Arial" pitchFamily="34" charset="0"/>
                        <a:buChar char="•"/>
                      </a:pPr>
                      <a:r>
                        <a:rPr lang="en-IN" sz="1400" b="0" kern="1200" baseline="0" dirty="0">
                          <a:solidFill>
                            <a:schemeClr val="tx1"/>
                          </a:solidFill>
                          <a:latin typeface="+mn-lt"/>
                          <a:ea typeface="Times New Roman"/>
                          <a:cs typeface="Gautami"/>
                        </a:rPr>
                        <a:t>Reduce the casualty situation drastically.</a:t>
                      </a:r>
                      <a:endParaRPr lang="en-IN" sz="1400" b="0" kern="1200" dirty="0">
                        <a:solidFill>
                          <a:schemeClr val="tx1"/>
                        </a:solidFill>
                        <a:latin typeface="+mn-lt"/>
                        <a:ea typeface="Times New Roman"/>
                        <a:cs typeface="Gautami"/>
                      </a:endParaRPr>
                    </a:p>
                  </a:txBody>
                  <a:tcPr marL="87653" marR="87653" marT="43826" marB="438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IN" sz="1400" b="1" kern="1200" dirty="0">
                          <a:solidFill>
                            <a:schemeClr val="tx1"/>
                          </a:solidFill>
                          <a:latin typeface="+mn-lt"/>
                          <a:ea typeface="Times New Roman"/>
                          <a:cs typeface="Gautami"/>
                        </a:rPr>
                        <a:t>Alternative Shortcomings:</a:t>
                      </a:r>
                    </a:p>
                    <a:p>
                      <a:pPr marL="0" marR="0" indent="0" algn="just" defTabSz="914400" rtl="0" eaLnBrk="1" fontAlgn="auto" latinLnBrk="0" hangingPunct="1">
                        <a:lnSpc>
                          <a:spcPct val="100000"/>
                        </a:lnSpc>
                        <a:spcBef>
                          <a:spcPts val="0"/>
                        </a:spcBef>
                        <a:spcAft>
                          <a:spcPts val="0"/>
                        </a:spcAft>
                        <a:buClrTx/>
                        <a:buSzTx/>
                        <a:buFontTx/>
                        <a:buNone/>
                        <a:tabLst/>
                        <a:defRPr/>
                      </a:pPr>
                      <a:endParaRPr lang="en-IN" sz="1400" b="0" kern="1200" dirty="0">
                        <a:solidFill>
                          <a:schemeClr val="tx1"/>
                        </a:solidFill>
                        <a:latin typeface="+mn-lt"/>
                        <a:ea typeface="Times New Roman"/>
                        <a:cs typeface="Gautami"/>
                      </a:endParaRPr>
                    </a:p>
                    <a:p>
                      <a:pPr marL="0" algn="just" defTabSz="914400" rtl="0" eaLnBrk="1" latinLnBrk="0" hangingPunct="1">
                        <a:lnSpc>
                          <a:spcPct val="100000"/>
                        </a:lnSpc>
                        <a:spcBef>
                          <a:spcPts val="0"/>
                        </a:spcBef>
                        <a:spcAft>
                          <a:spcPts val="0"/>
                        </a:spcAft>
                        <a:buFont typeface="Arial" pitchFamily="34" charset="0"/>
                        <a:buChar char="•"/>
                      </a:pPr>
                      <a:r>
                        <a:rPr lang="en-IN" sz="1400" b="0" kern="1200" dirty="0">
                          <a:solidFill>
                            <a:schemeClr val="tx1"/>
                          </a:solidFill>
                          <a:latin typeface="+mn-lt"/>
                          <a:ea typeface="Times New Roman"/>
                          <a:cs typeface="Gautami"/>
                        </a:rPr>
                        <a:t>Manual reminders can be forgotten or ignored: Using manual reminders, such as sticky notes or alarms, may not be reliable as they can be easily overlooked or ignored in the rush of daily activities</a:t>
                      </a:r>
                    </a:p>
                    <a:p>
                      <a:pPr marL="0" algn="just" defTabSz="914400" rtl="0" eaLnBrk="1" latinLnBrk="0" hangingPunct="1">
                        <a:lnSpc>
                          <a:spcPct val="100000"/>
                        </a:lnSpc>
                        <a:spcBef>
                          <a:spcPts val="0"/>
                        </a:spcBef>
                        <a:spcAft>
                          <a:spcPts val="0"/>
                        </a:spcAft>
                        <a:buFont typeface="Arial" pitchFamily="34" charset="0"/>
                        <a:buChar char="•"/>
                      </a:pPr>
                      <a:r>
                        <a:rPr lang="en-IN" sz="1400" b="0" kern="1200" dirty="0">
                          <a:solidFill>
                            <a:schemeClr val="tx1"/>
                          </a:solidFill>
                          <a:latin typeface="+mn-lt"/>
                          <a:ea typeface="Times New Roman"/>
                          <a:cs typeface="Gautami"/>
                        </a:rPr>
                        <a:t>Hiring someone can be expensive and not scalable: Employing someone to monitor gas supply and safety measures may not be a practical or cost-effective solution, especially for individuals with limited resources or in a shared living setup.</a:t>
                      </a:r>
                    </a:p>
                    <a:p>
                      <a:pPr marL="0" algn="just" defTabSz="914400" rtl="0" eaLnBrk="1" latinLnBrk="0" hangingPunct="1">
                        <a:lnSpc>
                          <a:spcPct val="100000"/>
                        </a:lnSpc>
                        <a:spcBef>
                          <a:spcPts val="0"/>
                        </a:spcBef>
                        <a:spcAft>
                          <a:spcPts val="0"/>
                        </a:spcAft>
                        <a:buFont typeface="Arial" pitchFamily="34" charset="0"/>
                        <a:buChar char="•"/>
                      </a:pPr>
                      <a:r>
                        <a:rPr lang="en-IN" sz="1400" b="0" kern="1200" dirty="0">
                          <a:solidFill>
                            <a:schemeClr val="tx1"/>
                          </a:solidFill>
                          <a:latin typeface="+mn-lt"/>
                          <a:ea typeface="Times New Roman"/>
                          <a:cs typeface="Gautami"/>
                        </a:rPr>
                        <a:t>Traditional gas safety measures may not be fool proof: Conventional safety mechanisms, such as gas detectors or shut-off valves, may have limitations or be prone to technical failures, compromising their effectiveness in preventing gas accidents.</a:t>
                      </a:r>
                    </a:p>
                  </a:txBody>
                  <a:tcPr marL="87653" marR="87653" marT="43826" marB="438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405790975"/>
                  </a:ext>
                </a:extLst>
              </a:tr>
            </a:tbl>
          </a:graphicData>
        </a:graphic>
      </p:graphicFrame>
      <p:cxnSp>
        <p:nvCxnSpPr>
          <p:cNvPr id="4" name="Straight Connector 3">
            <a:extLst>
              <a:ext uri="{FF2B5EF4-FFF2-40B4-BE49-F238E27FC236}">
                <a16:creationId xmlns:a16="http://schemas.microsoft.com/office/drawing/2014/main" id="{C2A1C0EE-AAFA-15AA-1229-5EB3DD532E74}"/>
              </a:ext>
            </a:extLst>
          </p:cNvPr>
          <p:cNvCxnSpPr/>
          <p:nvPr/>
        </p:nvCxnSpPr>
        <p:spPr>
          <a:xfrm>
            <a:off x="1751806" y="1066800"/>
            <a:ext cx="32606" cy="16276"/>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47138" y="86991"/>
            <a:ext cx="1352734" cy="843326"/>
          </a:xfrm>
          <a:prstGeom prst="rect">
            <a:avLst/>
          </a:prstGeom>
        </p:spPr>
      </p:pic>
    </p:spTree>
    <p:extLst>
      <p:ext uri="{BB962C8B-B14F-4D97-AF65-F5344CB8AC3E}">
        <p14:creationId xmlns:p14="http://schemas.microsoft.com/office/powerpoint/2010/main" val="41701444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DEB5A62E-7A08-9109-FC2F-591750AB2B42}"/>
              </a:ext>
            </a:extLst>
          </p:cNvPr>
          <p:cNvGraphicFramePr/>
          <p:nvPr>
            <p:extLst>
              <p:ext uri="{D42A27DB-BD31-4B8C-83A1-F6EECF244321}">
                <p14:modId xmlns:p14="http://schemas.microsoft.com/office/powerpoint/2010/main" val="3488317566"/>
              </p:ext>
            </p:extLst>
          </p:nvPr>
        </p:nvGraphicFramePr>
        <p:xfrm>
          <a:off x="989012" y="1371600"/>
          <a:ext cx="8915268" cy="4872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DA687133-28C2-BC38-B2CF-BED55DB8AFE2}"/>
              </a:ext>
            </a:extLst>
          </p:cNvPr>
          <p:cNvSpPr txBox="1"/>
          <p:nvPr/>
        </p:nvSpPr>
        <p:spPr>
          <a:xfrm>
            <a:off x="989806" y="472722"/>
            <a:ext cx="6094638" cy="646331"/>
          </a:xfrm>
          <a:prstGeom prst="rect">
            <a:avLst/>
          </a:prstGeom>
          <a:noFill/>
        </p:spPr>
        <p:txBody>
          <a:bodyPr wrap="square">
            <a:spAutoFit/>
          </a:bodyPr>
          <a:lstStyle/>
          <a:p>
            <a:r>
              <a:rPr lang="en-IN" sz="3600" b="1" dirty="0">
                <a:effectLst/>
                <a:latin typeface="+mj-lt"/>
                <a:ea typeface="Times New Roman" panose="02020603050405020304" pitchFamily="18" charset="0"/>
              </a:rPr>
              <a:t>Brand Framework</a:t>
            </a:r>
            <a:endParaRPr lang="en-US" sz="3600" b="1" dirty="0">
              <a:latin typeface="+mj-lt"/>
            </a:endParaRPr>
          </a:p>
        </p:txBody>
      </p:sp>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7138" y="86991"/>
            <a:ext cx="1352734" cy="843326"/>
          </a:xfrm>
          <a:prstGeom prst="rect">
            <a:avLst/>
          </a:prstGeom>
        </p:spPr>
      </p:pic>
    </p:spTree>
    <p:extLst>
      <p:ext uri="{BB962C8B-B14F-4D97-AF65-F5344CB8AC3E}">
        <p14:creationId xmlns:p14="http://schemas.microsoft.com/office/powerpoint/2010/main" val="17304197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txBox="1">
            <a:spLocks/>
          </p:cNvSpPr>
          <p:nvPr/>
        </p:nvSpPr>
        <p:spPr>
          <a:xfrm>
            <a:off x="323487" y="339912"/>
            <a:ext cx="11571690" cy="7241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b="1" dirty="0">
                <a:solidFill>
                  <a:schemeClr val="tx1">
                    <a:lumMod val="85000"/>
                    <a:lumOff val="15000"/>
                  </a:schemeClr>
                </a:solidFill>
                <a:cs typeface="Arial" pitchFamily="34" charset="0"/>
              </a:rPr>
              <a:t>Branding, Positioning and Channels</a:t>
            </a:r>
          </a:p>
        </p:txBody>
      </p:sp>
      <p:sp>
        <p:nvSpPr>
          <p:cNvPr id="4" name="Rectangle 3"/>
          <p:cNvSpPr/>
          <p:nvPr/>
        </p:nvSpPr>
        <p:spPr>
          <a:xfrm>
            <a:off x="5180806" y="1752600"/>
            <a:ext cx="6092825" cy="3139321"/>
          </a:xfrm>
          <a:prstGeom prst="rect">
            <a:avLst/>
          </a:prstGeom>
        </p:spPr>
        <p:txBody>
          <a:bodyPr>
            <a:spAutoFit/>
          </a:bodyPr>
          <a:lstStyle/>
          <a:p>
            <a:pPr algn="just"/>
            <a:r>
              <a:rPr lang="en-US" dirty="0">
                <a:solidFill>
                  <a:srgbClr val="D1D5DB"/>
                </a:solidFill>
                <a:latin typeface="Söhne"/>
              </a:rPr>
              <a:t>For homeowners and businesses concerned about gas leakage hazards, </a:t>
            </a:r>
            <a:r>
              <a:rPr lang="en-US" b="1" dirty="0" err="1">
                <a:solidFill>
                  <a:srgbClr val="D1D5DB"/>
                </a:solidFill>
                <a:latin typeface="Söhne"/>
              </a:rPr>
              <a:t>IndiTech</a:t>
            </a:r>
            <a:r>
              <a:rPr lang="en-US" dirty="0">
                <a:solidFill>
                  <a:srgbClr val="D1D5DB"/>
                </a:solidFill>
                <a:latin typeface="Söhne"/>
              </a:rPr>
              <a:t> offers an innovative solution that provides real-time detection, instant alerts, and prompt response to ensure the safety and well-being of occupants. Unlike traditional gas detectors, our advanced technology combines smart sensors, cloud connectivity, and a user-friendly mobile app to deliver reliable and convenient gas leak monitoring. With </a:t>
            </a:r>
            <a:r>
              <a:rPr lang="en-US" dirty="0" err="1">
                <a:solidFill>
                  <a:srgbClr val="D1D5DB"/>
                </a:solidFill>
                <a:latin typeface="Söhne"/>
              </a:rPr>
              <a:t>IndiTech</a:t>
            </a:r>
            <a:r>
              <a:rPr lang="en-US" dirty="0">
                <a:solidFill>
                  <a:srgbClr val="D1D5DB"/>
                </a:solidFill>
                <a:latin typeface="Söhne"/>
              </a:rPr>
              <a:t>, you can have peace of mind knowing that your premises are protected from the dangers of gas leaks, enabling a safer environment for everyone.</a:t>
            </a:r>
            <a:endParaRPr lang="en-IN" dirty="0"/>
          </a:p>
        </p:txBody>
      </p:sp>
      <p:sp>
        <p:nvSpPr>
          <p:cNvPr id="5" name="Rectangle 4"/>
          <p:cNvSpPr/>
          <p:nvPr/>
        </p:nvSpPr>
        <p:spPr>
          <a:xfrm>
            <a:off x="532606" y="5538080"/>
            <a:ext cx="6092825" cy="923330"/>
          </a:xfrm>
          <a:prstGeom prst="rect">
            <a:avLst/>
          </a:prstGeom>
        </p:spPr>
        <p:txBody>
          <a:bodyPr>
            <a:spAutoFit/>
          </a:bodyPr>
          <a:lstStyle/>
          <a:p>
            <a:pPr marL="171433" indent="-171433">
              <a:buFont typeface="Arial" panose="020B0604020202020204" pitchFamily="34" charset="0"/>
              <a:buChar char="•"/>
            </a:pPr>
            <a:r>
              <a:rPr lang="en-IN" dirty="0"/>
              <a:t>Online marketing  and advertising </a:t>
            </a:r>
          </a:p>
          <a:p>
            <a:pPr marL="171433" indent="-171433">
              <a:buFont typeface="Arial" panose="020B0604020202020204" pitchFamily="34" charset="0"/>
              <a:buChar char="•"/>
            </a:pPr>
            <a:r>
              <a:rPr lang="en-IN" dirty="0"/>
              <a:t>Partnerships with  gas stove dealers</a:t>
            </a:r>
          </a:p>
          <a:p>
            <a:pPr marL="171433" indent="-171433">
              <a:buFont typeface="Arial" panose="020B0604020202020204" pitchFamily="34" charset="0"/>
              <a:buChar char="•"/>
            </a:pPr>
            <a:r>
              <a:rPr lang="en-IN" dirty="0"/>
              <a:t>Social media presence</a:t>
            </a:r>
          </a:p>
        </p:txBody>
      </p:sp>
      <p:sp>
        <p:nvSpPr>
          <p:cNvPr id="6" name="Rectangle 5"/>
          <p:cNvSpPr/>
          <p:nvPr/>
        </p:nvSpPr>
        <p:spPr>
          <a:xfrm>
            <a:off x="5180806" y="1219200"/>
            <a:ext cx="4953000" cy="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Positioning Statement</a:t>
            </a:r>
          </a:p>
        </p:txBody>
      </p:sp>
      <p:sp>
        <p:nvSpPr>
          <p:cNvPr id="7" name="Rectangle 6"/>
          <p:cNvSpPr/>
          <p:nvPr/>
        </p:nvSpPr>
        <p:spPr>
          <a:xfrm>
            <a:off x="522287" y="1219200"/>
            <a:ext cx="4288311" cy="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Brand Logo</a:t>
            </a:r>
          </a:p>
        </p:txBody>
      </p:sp>
      <p:sp>
        <p:nvSpPr>
          <p:cNvPr id="8" name="Rectangle 7"/>
          <p:cNvSpPr/>
          <p:nvPr/>
        </p:nvSpPr>
        <p:spPr>
          <a:xfrm>
            <a:off x="522287" y="4811854"/>
            <a:ext cx="4288311" cy="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Channels</a:t>
            </a:r>
          </a:p>
        </p:txBody>
      </p:sp>
      <p:pic>
        <p:nvPicPr>
          <p:cNvPr id="10" name="Picture 9">
            <a:extLst>
              <a:ext uri="{FF2B5EF4-FFF2-40B4-BE49-F238E27FC236}">
                <a16:creationId xmlns:a16="http://schemas.microsoft.com/office/drawing/2014/main" id="{FF6A2E96-88DE-67B9-527A-C2C77C784A8B}"/>
              </a:ext>
            </a:extLst>
          </p:cNvPr>
          <p:cNvPicPr>
            <a:picLocks noChangeAspect="1"/>
          </p:cNvPicPr>
          <p:nvPr/>
        </p:nvPicPr>
        <p:blipFill>
          <a:blip r:embed="rId2"/>
          <a:stretch>
            <a:fillRect/>
          </a:stretch>
        </p:blipFill>
        <p:spPr>
          <a:xfrm>
            <a:off x="461404" y="1857728"/>
            <a:ext cx="4410075" cy="2748104"/>
          </a:xfrm>
          <a:prstGeom prst="rect">
            <a:avLst/>
          </a:prstGeom>
        </p:spPr>
      </p:pic>
    </p:spTree>
    <p:extLst>
      <p:ext uri="{BB962C8B-B14F-4D97-AF65-F5344CB8AC3E}">
        <p14:creationId xmlns:p14="http://schemas.microsoft.com/office/powerpoint/2010/main" val="32174720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5"/>
          <p:cNvSpPr txBox="1"/>
          <p:nvPr/>
        </p:nvSpPr>
        <p:spPr>
          <a:xfrm>
            <a:off x="269753" y="305706"/>
            <a:ext cx="8224585" cy="658514"/>
          </a:xfrm>
          <a:prstGeom prst="rect">
            <a:avLst/>
          </a:prstGeom>
        </p:spPr>
        <p:txBody>
          <a:bodyPr wrap="square" lIns="0" tIns="0" rIns="0" bIns="0" rtlCol="0" anchor="t">
            <a:spAutoFit/>
          </a:bodyPr>
          <a:lstStyle/>
          <a:p>
            <a:pPr>
              <a:lnSpc>
                <a:spcPts val="5831"/>
              </a:lnSpc>
            </a:pPr>
            <a:r>
              <a:rPr lang="en-US" sz="3600" b="1" dirty="0">
                <a:cs typeface="Times New Roman" panose="02020603050405020304" pitchFamily="18" charset="0"/>
              </a:rPr>
              <a:t>Team Composition</a:t>
            </a:r>
          </a:p>
        </p:txBody>
      </p:sp>
      <p:sp>
        <p:nvSpPr>
          <p:cNvPr id="45" name="Rectangle 44">
            <a:extLst>
              <a:ext uri="{FF2B5EF4-FFF2-40B4-BE49-F238E27FC236}">
                <a16:creationId xmlns:a16="http://schemas.microsoft.com/office/drawing/2014/main" id="{FE41B64D-B44D-44C6-BDBC-3EBF35934BD5}"/>
              </a:ext>
            </a:extLst>
          </p:cNvPr>
          <p:cNvSpPr/>
          <p:nvPr/>
        </p:nvSpPr>
        <p:spPr>
          <a:xfrm>
            <a:off x="540726" y="1976171"/>
            <a:ext cx="1054222" cy="984538"/>
          </a:xfrm>
          <a:prstGeom prst="rect">
            <a:avLst/>
          </a:prstGeom>
          <a:noFill/>
          <a:ln w="25400" cap="flat" cmpd="sng" algn="ctr">
            <a:solidFill>
              <a:schemeClr val="accent6"/>
            </a:solidFill>
            <a:prstDash val="solid"/>
          </a:ln>
          <a:effectLst/>
        </p:spPr>
        <p:txBody>
          <a:bodyPr rtlCol="0" anchor="ctr"/>
          <a:lstStyle/>
          <a:p>
            <a:pPr algn="ctr" defTabSz="609539">
              <a:buClr>
                <a:srgbClr val="000000"/>
              </a:buClr>
              <a:defRPr/>
            </a:pPr>
            <a:endParaRPr lang="en-ZA" sz="700" kern="0">
              <a:solidFill>
                <a:srgbClr val="FFFFFF"/>
              </a:solidFill>
              <a:latin typeface="Arial"/>
              <a:sym typeface="Arial"/>
            </a:endParaRPr>
          </a:p>
        </p:txBody>
      </p:sp>
      <p:sp>
        <p:nvSpPr>
          <p:cNvPr id="46" name="Rectangle 45">
            <a:extLst>
              <a:ext uri="{FF2B5EF4-FFF2-40B4-BE49-F238E27FC236}">
                <a16:creationId xmlns:a16="http://schemas.microsoft.com/office/drawing/2014/main" id="{56942A5F-346B-4A9B-8B0F-4CA8E26F5936}"/>
              </a:ext>
            </a:extLst>
          </p:cNvPr>
          <p:cNvSpPr/>
          <p:nvPr/>
        </p:nvSpPr>
        <p:spPr>
          <a:xfrm>
            <a:off x="2979160" y="1985495"/>
            <a:ext cx="983291" cy="984925"/>
          </a:xfrm>
          <a:prstGeom prst="rect">
            <a:avLst/>
          </a:prstGeom>
          <a:noFill/>
          <a:ln w="25400" cap="flat" cmpd="sng" algn="ctr">
            <a:solidFill>
              <a:schemeClr val="accent6"/>
            </a:solidFill>
            <a:prstDash val="solid"/>
          </a:ln>
          <a:effectLst/>
        </p:spPr>
        <p:txBody>
          <a:bodyPr rtlCol="0" anchor="ctr"/>
          <a:lstStyle/>
          <a:p>
            <a:pPr algn="ctr" defTabSz="609539">
              <a:buClr>
                <a:srgbClr val="000000"/>
              </a:buClr>
              <a:defRPr/>
            </a:pPr>
            <a:endParaRPr lang="en-ZA" sz="700" kern="0">
              <a:solidFill>
                <a:srgbClr val="FFFFFF"/>
              </a:solidFill>
              <a:latin typeface="Arial"/>
              <a:sym typeface="Arial"/>
            </a:endParaRPr>
          </a:p>
        </p:txBody>
      </p:sp>
      <p:sp>
        <p:nvSpPr>
          <p:cNvPr id="47" name="TextBox 46">
            <a:extLst>
              <a:ext uri="{FF2B5EF4-FFF2-40B4-BE49-F238E27FC236}">
                <a16:creationId xmlns:a16="http://schemas.microsoft.com/office/drawing/2014/main" id="{F961E885-688B-47C4-BE5D-90587DA49207}"/>
              </a:ext>
            </a:extLst>
          </p:cNvPr>
          <p:cNvSpPr txBox="1"/>
          <p:nvPr/>
        </p:nvSpPr>
        <p:spPr>
          <a:xfrm>
            <a:off x="3068592" y="2160703"/>
            <a:ext cx="893291" cy="307768"/>
          </a:xfrm>
          <a:prstGeom prst="rect">
            <a:avLst/>
          </a:prstGeom>
          <a:noFill/>
        </p:spPr>
        <p:txBody>
          <a:bodyPr wrap="square" lIns="60952" tIns="30476" rIns="60952" bIns="30476" rtlCol="0" anchor="t">
            <a:spAutoFit/>
          </a:bodyPr>
          <a:lstStyle/>
          <a:p>
            <a:pPr algn="ctr">
              <a:buClr>
                <a:srgbClr val="000000"/>
              </a:buClr>
              <a:buFont typeface="Arial"/>
              <a:buNone/>
            </a:pPr>
            <a:endParaRPr lang="en-US" sz="1600" kern="0" dirty="0">
              <a:solidFill>
                <a:schemeClr val="accent2"/>
              </a:solidFill>
              <a:latin typeface="Arial"/>
              <a:cs typeface="Arial"/>
            </a:endParaRPr>
          </a:p>
        </p:txBody>
      </p:sp>
      <p:sp>
        <p:nvSpPr>
          <p:cNvPr id="49" name="TextBox 48">
            <a:extLst>
              <a:ext uri="{FF2B5EF4-FFF2-40B4-BE49-F238E27FC236}">
                <a16:creationId xmlns:a16="http://schemas.microsoft.com/office/drawing/2014/main" id="{A874D554-969C-4697-B06E-D7709DC86278}"/>
              </a:ext>
            </a:extLst>
          </p:cNvPr>
          <p:cNvSpPr txBox="1"/>
          <p:nvPr/>
        </p:nvSpPr>
        <p:spPr>
          <a:xfrm>
            <a:off x="5086608" y="2163727"/>
            <a:ext cx="893291" cy="307768"/>
          </a:xfrm>
          <a:prstGeom prst="rect">
            <a:avLst/>
          </a:prstGeom>
          <a:noFill/>
        </p:spPr>
        <p:txBody>
          <a:bodyPr wrap="square" lIns="60952" tIns="30476" rIns="60952" bIns="30476" rtlCol="0" anchor="t">
            <a:spAutoFit/>
          </a:bodyPr>
          <a:lstStyle/>
          <a:p>
            <a:pPr algn="ctr">
              <a:buClr>
                <a:srgbClr val="000000"/>
              </a:buClr>
              <a:buFont typeface="Arial"/>
              <a:buNone/>
            </a:pPr>
            <a:endParaRPr lang="en-US" sz="1600" kern="0" dirty="0">
              <a:solidFill>
                <a:schemeClr val="accent2"/>
              </a:solidFill>
              <a:latin typeface="Arial"/>
              <a:cs typeface="Arial"/>
            </a:endParaRPr>
          </a:p>
        </p:txBody>
      </p:sp>
      <p:sp>
        <p:nvSpPr>
          <p:cNvPr id="50" name="TextBox 49">
            <a:extLst>
              <a:ext uri="{FF2B5EF4-FFF2-40B4-BE49-F238E27FC236}">
                <a16:creationId xmlns:a16="http://schemas.microsoft.com/office/drawing/2014/main" id="{2A0B3626-D74C-4000-9FF5-75B635C12759}"/>
              </a:ext>
            </a:extLst>
          </p:cNvPr>
          <p:cNvSpPr txBox="1"/>
          <p:nvPr/>
        </p:nvSpPr>
        <p:spPr>
          <a:xfrm>
            <a:off x="542621" y="1980099"/>
            <a:ext cx="1082137" cy="307768"/>
          </a:xfrm>
          <a:prstGeom prst="rect">
            <a:avLst/>
          </a:prstGeom>
          <a:noFill/>
        </p:spPr>
        <p:txBody>
          <a:bodyPr wrap="square" lIns="60952" tIns="30476" rIns="60952" bIns="30476" rtlCol="0" anchor="t">
            <a:spAutoFit/>
          </a:bodyPr>
          <a:lstStyle/>
          <a:p>
            <a:pPr algn="ctr">
              <a:buClr>
                <a:srgbClr val="000000"/>
              </a:buClr>
              <a:buFont typeface="Arial"/>
              <a:buNone/>
            </a:pPr>
            <a:endParaRPr lang="en-US" sz="1600" kern="0" dirty="0">
              <a:solidFill>
                <a:schemeClr val="accent2"/>
              </a:solidFill>
              <a:latin typeface="Arial"/>
              <a:cs typeface="Arial"/>
            </a:endParaRPr>
          </a:p>
        </p:txBody>
      </p:sp>
      <p:sp>
        <p:nvSpPr>
          <p:cNvPr id="7" name="Rectangle 6"/>
          <p:cNvSpPr/>
          <p:nvPr/>
        </p:nvSpPr>
        <p:spPr>
          <a:xfrm>
            <a:off x="399848" y="1381755"/>
            <a:ext cx="1367682" cy="276999"/>
          </a:xfrm>
          <a:prstGeom prst="rect">
            <a:avLst/>
          </a:prstGeom>
        </p:spPr>
        <p:txBody>
          <a:bodyPr wrap="none">
            <a:spAutoFit/>
          </a:bodyPr>
          <a:lstStyle/>
          <a:p>
            <a:r>
              <a:rPr lang="en-US" sz="1200" dirty="0"/>
              <a:t>GURRAM ANKIT </a:t>
            </a:r>
          </a:p>
        </p:txBody>
      </p:sp>
      <p:sp>
        <p:nvSpPr>
          <p:cNvPr id="24" name="Rectangle 23"/>
          <p:cNvSpPr/>
          <p:nvPr/>
        </p:nvSpPr>
        <p:spPr>
          <a:xfrm>
            <a:off x="2483323" y="1365265"/>
            <a:ext cx="1675999" cy="276999"/>
          </a:xfrm>
          <a:prstGeom prst="rect">
            <a:avLst/>
          </a:prstGeom>
        </p:spPr>
        <p:txBody>
          <a:bodyPr wrap="square">
            <a:spAutoFit/>
          </a:bodyPr>
          <a:lstStyle/>
          <a:p>
            <a:r>
              <a:rPr lang="en-US" sz="1200" dirty="0"/>
              <a:t>MD ARSHAD AYUB </a:t>
            </a:r>
          </a:p>
        </p:txBody>
      </p:sp>
      <p:sp>
        <p:nvSpPr>
          <p:cNvPr id="25" name="Rectangle 24"/>
          <p:cNvSpPr/>
          <p:nvPr/>
        </p:nvSpPr>
        <p:spPr>
          <a:xfrm>
            <a:off x="4382046" y="1341916"/>
            <a:ext cx="1896438" cy="276999"/>
          </a:xfrm>
          <a:prstGeom prst="rect">
            <a:avLst/>
          </a:prstGeom>
        </p:spPr>
        <p:txBody>
          <a:bodyPr wrap="square">
            <a:spAutoFit/>
          </a:bodyPr>
          <a:lstStyle/>
          <a:p>
            <a:pPr algn="ctr"/>
            <a:r>
              <a:rPr lang="en-US" sz="1200" dirty="0"/>
              <a:t>PARIYADA MAHESH</a:t>
            </a:r>
          </a:p>
        </p:txBody>
      </p:sp>
      <p:sp>
        <p:nvSpPr>
          <p:cNvPr id="8" name="Rectangle 7"/>
          <p:cNvSpPr/>
          <p:nvPr/>
        </p:nvSpPr>
        <p:spPr>
          <a:xfrm>
            <a:off x="446381" y="3414514"/>
            <a:ext cx="1223413" cy="461665"/>
          </a:xfrm>
          <a:prstGeom prst="rect">
            <a:avLst/>
          </a:prstGeom>
          <a:ln>
            <a:solidFill>
              <a:schemeClr val="tx1"/>
            </a:solidFill>
          </a:ln>
        </p:spPr>
        <p:txBody>
          <a:bodyPr wrap="none">
            <a:spAutoFit/>
          </a:bodyPr>
          <a:lstStyle/>
          <a:p>
            <a:pPr algn="ctr"/>
            <a:r>
              <a:rPr lang="en-US" sz="1200" dirty="0"/>
              <a:t>Role/Position: </a:t>
            </a:r>
          </a:p>
          <a:p>
            <a:pPr algn="ctr"/>
            <a:r>
              <a:rPr lang="en-US" sz="1200" dirty="0"/>
              <a:t>CEO</a:t>
            </a:r>
          </a:p>
        </p:txBody>
      </p:sp>
      <p:sp>
        <p:nvSpPr>
          <p:cNvPr id="29" name="Rectangle 28"/>
          <p:cNvSpPr/>
          <p:nvPr/>
        </p:nvSpPr>
        <p:spPr>
          <a:xfrm>
            <a:off x="2680763" y="3399096"/>
            <a:ext cx="1281120" cy="461665"/>
          </a:xfrm>
          <a:prstGeom prst="rect">
            <a:avLst/>
          </a:prstGeom>
          <a:ln>
            <a:solidFill>
              <a:schemeClr val="tx1"/>
            </a:solidFill>
          </a:ln>
        </p:spPr>
        <p:txBody>
          <a:bodyPr wrap="none">
            <a:spAutoFit/>
          </a:bodyPr>
          <a:lstStyle/>
          <a:p>
            <a:r>
              <a:rPr lang="en-US" sz="1200" dirty="0"/>
              <a:t>Role/Position: </a:t>
            </a:r>
          </a:p>
          <a:p>
            <a:pPr algn="ctr"/>
            <a:r>
              <a:rPr lang="en-US" sz="1200" dirty="0"/>
              <a:t>COO/CTO</a:t>
            </a:r>
          </a:p>
        </p:txBody>
      </p:sp>
      <p:sp>
        <p:nvSpPr>
          <p:cNvPr id="30" name="Rectangle 29"/>
          <p:cNvSpPr/>
          <p:nvPr/>
        </p:nvSpPr>
        <p:spPr>
          <a:xfrm>
            <a:off x="4781151" y="3381232"/>
            <a:ext cx="1161840" cy="430879"/>
          </a:xfrm>
          <a:prstGeom prst="rect">
            <a:avLst/>
          </a:prstGeom>
          <a:ln>
            <a:solidFill>
              <a:schemeClr val="tx1"/>
            </a:solidFill>
          </a:ln>
        </p:spPr>
        <p:txBody>
          <a:bodyPr wrap="none" lIns="60952" tIns="30476" rIns="60952" bIns="30476" anchor="t">
            <a:spAutoFit/>
          </a:bodyPr>
          <a:lstStyle/>
          <a:p>
            <a:pPr algn="ctr"/>
            <a:r>
              <a:rPr lang="en-US" sz="1200" dirty="0"/>
              <a:t>Role/Position: </a:t>
            </a:r>
          </a:p>
          <a:p>
            <a:pPr algn="ctr"/>
            <a:r>
              <a:rPr lang="en-US" sz="1200" dirty="0"/>
              <a:t>CFO/CMO</a:t>
            </a:r>
            <a:endParaRPr lang="en-US" sz="1200" dirty="0">
              <a:cs typeface="Calibri"/>
            </a:endParaRPr>
          </a:p>
        </p:txBody>
      </p:sp>
      <p:sp>
        <p:nvSpPr>
          <p:cNvPr id="31" name="Rectangle 30"/>
          <p:cNvSpPr/>
          <p:nvPr/>
        </p:nvSpPr>
        <p:spPr>
          <a:xfrm>
            <a:off x="154371" y="3985676"/>
            <a:ext cx="1987828" cy="2462204"/>
          </a:xfrm>
          <a:prstGeom prst="rect">
            <a:avLst/>
          </a:prstGeom>
          <a:ln>
            <a:solidFill>
              <a:schemeClr val="tx1"/>
            </a:solidFill>
          </a:ln>
        </p:spPr>
        <p:txBody>
          <a:bodyPr wrap="square" lIns="60952" tIns="30476" rIns="60952" bIns="30476" anchor="t">
            <a:spAutoFit/>
          </a:bodyPr>
          <a:lstStyle/>
          <a:p>
            <a:pPr algn="just"/>
            <a:r>
              <a:rPr lang="en-US" sz="1200" b="1" dirty="0"/>
              <a:t>Key Strengths and abilities :</a:t>
            </a:r>
          </a:p>
          <a:p>
            <a:pPr algn="just"/>
            <a:endParaRPr lang="en-US" sz="1200" dirty="0"/>
          </a:p>
          <a:p>
            <a:pPr algn="just"/>
            <a:r>
              <a:rPr lang="en-US" sz="1200" dirty="0">
                <a:ea typeface="+mn-lt"/>
                <a:cs typeface="+mn-lt"/>
              </a:rPr>
              <a:t>He is penultimate student of IARE in the branch of Electronics and Communication Engineering. He is an effective communicator. He has</a:t>
            </a:r>
            <a:r>
              <a:rPr lang="en-US" sz="1200" dirty="0"/>
              <a:t> </a:t>
            </a:r>
            <a:r>
              <a:rPr lang="en-US" sz="1200" dirty="0">
                <a:ea typeface="+mn-lt"/>
                <a:cs typeface="+mn-lt"/>
              </a:rPr>
              <a:t>excellent technical capabilities and is adaptable to all kinds of circumstances.</a:t>
            </a:r>
            <a:endParaRPr lang="en-US" sz="1200" dirty="0"/>
          </a:p>
        </p:txBody>
      </p:sp>
      <p:sp>
        <p:nvSpPr>
          <p:cNvPr id="32" name="Rectangle 31"/>
          <p:cNvSpPr/>
          <p:nvPr/>
        </p:nvSpPr>
        <p:spPr>
          <a:xfrm>
            <a:off x="2386554" y="3985676"/>
            <a:ext cx="1896438" cy="2462204"/>
          </a:xfrm>
          <a:prstGeom prst="rect">
            <a:avLst/>
          </a:prstGeom>
          <a:ln>
            <a:solidFill>
              <a:schemeClr val="tx1"/>
            </a:solidFill>
          </a:ln>
        </p:spPr>
        <p:txBody>
          <a:bodyPr wrap="square" lIns="60952" tIns="30476" rIns="60952" bIns="30476" anchor="t">
            <a:spAutoFit/>
          </a:bodyPr>
          <a:lstStyle/>
          <a:p>
            <a:pPr algn="just"/>
            <a:r>
              <a:rPr lang="en-US" sz="1200" b="1" dirty="0"/>
              <a:t>Key Strengths and abilities :</a:t>
            </a:r>
          </a:p>
          <a:p>
            <a:pPr algn="just"/>
            <a:endParaRPr lang="en-US" sz="1200" dirty="0"/>
          </a:p>
          <a:p>
            <a:pPr algn="just"/>
            <a:r>
              <a:rPr lang="en-US" sz="1200" dirty="0">
                <a:ea typeface="+mn-lt"/>
                <a:cs typeface="+mn-lt"/>
              </a:rPr>
              <a:t>He is penultimate student of IARE in the branch of Electronics and Communication Engineering. He is a motivated and effective learner. A</a:t>
            </a:r>
            <a:endParaRPr lang="en-US" sz="1200" dirty="0">
              <a:cs typeface="Calibri"/>
            </a:endParaRPr>
          </a:p>
          <a:p>
            <a:pPr algn="just"/>
            <a:r>
              <a:rPr lang="en-US" sz="1200" dirty="0">
                <a:ea typeface="+mn-lt"/>
                <a:cs typeface="+mn-lt"/>
              </a:rPr>
              <a:t>good socializer. client relation manager a pullulate </a:t>
            </a:r>
            <a:r>
              <a:rPr lang="en-US" sz="1200" dirty="0" err="1">
                <a:ea typeface="+mn-lt"/>
                <a:cs typeface="+mn-lt"/>
              </a:rPr>
              <a:t>pvt</a:t>
            </a:r>
            <a:r>
              <a:rPr lang="en-US" sz="1200" dirty="0">
                <a:ea typeface="+mn-lt"/>
                <a:cs typeface="+mn-lt"/>
              </a:rPr>
              <a:t> limited.</a:t>
            </a:r>
            <a:endParaRPr lang="en-US" sz="1200" dirty="0"/>
          </a:p>
        </p:txBody>
      </p:sp>
      <p:sp>
        <p:nvSpPr>
          <p:cNvPr id="33" name="Rectangle 32"/>
          <p:cNvSpPr/>
          <p:nvPr/>
        </p:nvSpPr>
        <p:spPr>
          <a:xfrm>
            <a:off x="4498615" y="3985676"/>
            <a:ext cx="1977592" cy="2462204"/>
          </a:xfrm>
          <a:prstGeom prst="rect">
            <a:avLst/>
          </a:prstGeom>
          <a:ln>
            <a:solidFill>
              <a:schemeClr val="tx1"/>
            </a:solidFill>
          </a:ln>
        </p:spPr>
        <p:txBody>
          <a:bodyPr wrap="square" lIns="60952" tIns="30476" rIns="60952" bIns="30476" anchor="t">
            <a:spAutoFit/>
          </a:bodyPr>
          <a:lstStyle/>
          <a:p>
            <a:pPr algn="just"/>
            <a:r>
              <a:rPr lang="en-US" sz="1200" b="1" dirty="0"/>
              <a:t>Key Strengths and abilities </a:t>
            </a:r>
            <a:r>
              <a:rPr lang="en-US" sz="1200" dirty="0"/>
              <a:t>:</a:t>
            </a:r>
          </a:p>
          <a:p>
            <a:pPr algn="just"/>
            <a:endParaRPr lang="en-US" sz="1200" dirty="0">
              <a:ea typeface="+mn-lt"/>
              <a:cs typeface="+mn-lt"/>
            </a:endParaRPr>
          </a:p>
          <a:p>
            <a:pPr algn="just"/>
            <a:r>
              <a:rPr lang="en-US" sz="1200" dirty="0">
                <a:ea typeface="+mn-lt"/>
                <a:cs typeface="+mn-lt"/>
              </a:rPr>
              <a:t>He is penultimate student of IARE in the branch of Electronics and Communication Engineering . He has a strong sense of purpose and</a:t>
            </a:r>
            <a:endParaRPr lang="en-US" sz="1200" dirty="0"/>
          </a:p>
          <a:p>
            <a:pPr algn="just"/>
            <a:r>
              <a:rPr lang="en-US" sz="1200" dirty="0">
                <a:ea typeface="+mn-lt"/>
                <a:cs typeface="+mn-lt"/>
              </a:rPr>
              <a:t>an excellent leader. He has a quick memory.</a:t>
            </a:r>
          </a:p>
          <a:p>
            <a:pPr algn="just"/>
            <a:endParaRPr lang="en-US" sz="1200" dirty="0"/>
          </a:p>
        </p:txBody>
      </p:sp>
      <p:sp>
        <p:nvSpPr>
          <p:cNvPr id="15" name="Rectangle 14"/>
          <p:cNvSpPr/>
          <p:nvPr/>
        </p:nvSpPr>
        <p:spPr>
          <a:xfrm>
            <a:off x="6637948" y="1377512"/>
            <a:ext cx="5433321" cy="4890049"/>
          </a:xfrm>
          <a:prstGeom prst="rect">
            <a:avLst/>
          </a:prstGeom>
          <a:ln>
            <a:solidFill>
              <a:schemeClr val="tx1"/>
            </a:solidFill>
          </a:ln>
        </p:spPr>
        <p:txBody>
          <a:bodyPr wrap="square" lIns="60952" tIns="30476" rIns="60952" bIns="30476" anchor="t">
            <a:spAutoFit/>
          </a:bodyPr>
          <a:lstStyle/>
          <a:p>
            <a:pPr algn="just">
              <a:lnSpc>
                <a:spcPct val="90000"/>
              </a:lnSpc>
              <a:spcBef>
                <a:spcPts val="500"/>
              </a:spcBef>
              <a:buClr>
                <a:srgbClr val="000000"/>
              </a:buClr>
            </a:pPr>
            <a:r>
              <a:rPr lang="en-GB" sz="1200" b="1" kern="0" dirty="0">
                <a:latin typeface="Arial"/>
                <a:ea typeface="+mn-lt"/>
                <a:cs typeface="Arial"/>
                <a:sym typeface="Arial"/>
              </a:rPr>
              <a:t>What makes us a good team to solve the problem we chose?</a:t>
            </a:r>
          </a:p>
          <a:p>
            <a:pPr algn="just">
              <a:lnSpc>
                <a:spcPct val="90000"/>
              </a:lnSpc>
              <a:spcBef>
                <a:spcPts val="500"/>
              </a:spcBef>
              <a:buClr>
                <a:srgbClr val="000000"/>
              </a:buClr>
            </a:pPr>
            <a:endParaRPr lang="en-GB" sz="1200" b="1" kern="0" dirty="0">
              <a:latin typeface="Arial"/>
              <a:ea typeface="+mn-lt"/>
              <a:cs typeface="Arial"/>
              <a:sym typeface="Arial"/>
            </a:endParaRPr>
          </a:p>
          <a:p>
            <a:pPr marL="171450" indent="-171450" algn="just">
              <a:buFont typeface="Wingdings" panose="05000000000000000000" pitchFamily="2" charset="2"/>
              <a:buChar char="v"/>
            </a:pPr>
            <a:r>
              <a:rPr lang="en-US" sz="1200" b="0" i="0" dirty="0">
                <a:effectLst/>
              </a:rPr>
              <a:t>Our team is truly exceptional and has all the qualities that make it great. First and foremost, our team members possess diverse skills and expertise, covering a wide range of areas. </a:t>
            </a:r>
          </a:p>
          <a:p>
            <a:pPr marL="171450" indent="-171450" algn="just">
              <a:buFont typeface="Wingdings" panose="05000000000000000000" pitchFamily="2" charset="2"/>
              <a:buChar char="v"/>
            </a:pPr>
            <a:r>
              <a:rPr lang="en-US" sz="1200" b="0" i="0" dirty="0">
                <a:effectLst/>
              </a:rPr>
              <a:t>This diversity allows us to tackle challenges from multiple perspectives, ensuring comprehensive problem-solving and innovative ideas. Moreover, our team members exhibit exceptional collaboration and communication skills. </a:t>
            </a:r>
          </a:p>
          <a:p>
            <a:pPr marL="171450" indent="-171450" algn="just">
              <a:buFont typeface="Wingdings" panose="05000000000000000000" pitchFamily="2" charset="2"/>
              <a:buChar char="v"/>
            </a:pPr>
            <a:r>
              <a:rPr lang="en-US" sz="1200" b="0" i="0" dirty="0">
                <a:effectLst/>
              </a:rPr>
              <a:t>We have fostered an environment of trust and respect, where everyone's opinions are valued and heard. This open and inclusive culture promotes effective teamwork, boosts creativity, and enhances productivity. Additionally, each team member brings a high level of commitment and dedication to the table. </a:t>
            </a:r>
          </a:p>
          <a:p>
            <a:pPr marL="171450" indent="-171450" algn="just">
              <a:buFont typeface="Wingdings" panose="05000000000000000000" pitchFamily="2" charset="2"/>
              <a:buChar char="v"/>
            </a:pPr>
            <a:r>
              <a:rPr lang="en-US" sz="1200" b="0" i="0" dirty="0">
                <a:effectLst/>
              </a:rPr>
              <a:t>We share a common vision and work towards achieving our goals with unwavering determination. Moreover, our team thrives on mutual support and encouragement. We celebrate each other's successes and provide assistance whenever needed. </a:t>
            </a:r>
          </a:p>
          <a:p>
            <a:pPr marL="171450" indent="-171450" algn="just">
              <a:buFont typeface="Wingdings" panose="05000000000000000000" pitchFamily="2" charset="2"/>
              <a:buChar char="v"/>
            </a:pPr>
            <a:r>
              <a:rPr lang="en-US" sz="1200" b="0" i="0" dirty="0">
                <a:effectLst/>
              </a:rPr>
              <a:t>This strong support system creates a positive and motivating atmosphere, fueling individual growth and team cohesion. Our ability to embrace change and learn from failures allows us to continuously improve and achieve outstanding results.</a:t>
            </a:r>
          </a:p>
          <a:p>
            <a:pPr marL="171450" indent="-171450" algn="just">
              <a:buFont typeface="Wingdings" panose="05000000000000000000" pitchFamily="2" charset="2"/>
              <a:buChar char="v"/>
            </a:pPr>
            <a:r>
              <a:rPr lang="en-US" sz="1200" b="0" i="0" dirty="0">
                <a:effectLst/>
              </a:rPr>
              <a:t> In conclusion, our team's diverse expertise, strong communication, collaborative spirit, commitment, support, adaptability, and resilience</a:t>
            </a:r>
            <a:r>
              <a:rPr lang="en-GB" sz="1200" b="1" i="0" kern="0" dirty="0">
                <a:effectLst/>
                <a:ea typeface="+mn-lt"/>
                <a:cs typeface="Arial"/>
                <a:sym typeface="Arial"/>
              </a:rPr>
              <a:t> </a:t>
            </a:r>
            <a:r>
              <a:rPr lang="en-US" sz="1200" b="0" i="0" dirty="0">
                <a:effectLst/>
              </a:rPr>
              <a:t>make us truly outstanding and capable of overcoming any obstacle that comes our way</a:t>
            </a:r>
            <a:r>
              <a:rPr lang="en-US" sz="1200" b="0" i="0" dirty="0">
                <a:solidFill>
                  <a:srgbClr val="202124"/>
                </a:solidFill>
                <a:effectLst/>
              </a:rPr>
              <a:t>.</a:t>
            </a:r>
            <a:endParaRPr lang="en-US" sz="1200" b="0" i="0" dirty="0">
              <a:effectLst/>
            </a:endParaRPr>
          </a:p>
        </p:txBody>
      </p:sp>
      <p:pic>
        <p:nvPicPr>
          <p:cNvPr id="9" name="Picture 8">
            <a:extLst>
              <a:ext uri="{FF2B5EF4-FFF2-40B4-BE49-F238E27FC236}">
                <a16:creationId xmlns:a16="http://schemas.microsoft.com/office/drawing/2014/main" id="{898038C2-495B-1821-F9A7-8E67D0C8AB0D}"/>
              </a:ext>
            </a:extLst>
          </p:cNvPr>
          <p:cNvPicPr>
            <a:picLocks noChangeAspect="1"/>
          </p:cNvPicPr>
          <p:nvPr/>
        </p:nvPicPr>
        <p:blipFill>
          <a:blip r:embed="rId2"/>
          <a:stretch>
            <a:fillRect/>
          </a:stretch>
        </p:blipFill>
        <p:spPr>
          <a:xfrm>
            <a:off x="402451" y="1759044"/>
            <a:ext cx="1396315" cy="1465021"/>
          </a:xfrm>
          <a:prstGeom prst="rect">
            <a:avLst/>
          </a:prstGeom>
        </p:spPr>
      </p:pic>
      <p:pic>
        <p:nvPicPr>
          <p:cNvPr id="14" name="Picture 13">
            <a:extLst>
              <a:ext uri="{FF2B5EF4-FFF2-40B4-BE49-F238E27FC236}">
                <a16:creationId xmlns:a16="http://schemas.microsoft.com/office/drawing/2014/main" id="{AE114935-2DE7-1B22-5E89-F10AEB5944D7}"/>
              </a:ext>
            </a:extLst>
          </p:cNvPr>
          <p:cNvPicPr>
            <a:picLocks noChangeAspect="1"/>
          </p:cNvPicPr>
          <p:nvPr/>
        </p:nvPicPr>
        <p:blipFill>
          <a:blip r:embed="rId3"/>
          <a:stretch>
            <a:fillRect/>
          </a:stretch>
        </p:blipFill>
        <p:spPr>
          <a:xfrm>
            <a:off x="2613268" y="1777699"/>
            <a:ext cx="1353697" cy="1427713"/>
          </a:xfrm>
          <a:prstGeom prst="rect">
            <a:avLst/>
          </a:prstGeom>
        </p:spPr>
      </p:pic>
      <p:pic>
        <p:nvPicPr>
          <p:cNvPr id="17" name="Picture 16">
            <a:extLst>
              <a:ext uri="{FF2B5EF4-FFF2-40B4-BE49-F238E27FC236}">
                <a16:creationId xmlns:a16="http://schemas.microsoft.com/office/drawing/2014/main" id="{6C042CB0-BC78-182F-B7BB-AA24AAF468D7}"/>
              </a:ext>
            </a:extLst>
          </p:cNvPr>
          <p:cNvPicPr>
            <a:picLocks noChangeAspect="1"/>
          </p:cNvPicPr>
          <p:nvPr/>
        </p:nvPicPr>
        <p:blipFill>
          <a:blip r:embed="rId4"/>
          <a:stretch>
            <a:fillRect/>
          </a:stretch>
        </p:blipFill>
        <p:spPr>
          <a:xfrm>
            <a:off x="4692464" y="1816808"/>
            <a:ext cx="1275603" cy="1384802"/>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7138" y="86991"/>
            <a:ext cx="1352734" cy="843326"/>
          </a:xfrm>
          <a:prstGeom prst="rect">
            <a:avLst/>
          </a:prstGeom>
        </p:spPr>
      </p:pic>
    </p:spTree>
    <p:extLst>
      <p:ext uri="{BB962C8B-B14F-4D97-AF65-F5344CB8AC3E}">
        <p14:creationId xmlns:p14="http://schemas.microsoft.com/office/powerpoint/2010/main" val="40062801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5851398" y="3005385"/>
            <a:ext cx="4540385" cy="1015531"/>
          </a:xfrm>
          <a:prstGeom prst="rect">
            <a:avLst/>
          </a:prstGeom>
          <a:noFill/>
        </p:spPr>
        <p:txBody>
          <a:bodyPr wrap="square" rtlCol="0" anchor="ctr">
            <a:spAutoFit/>
          </a:bodyPr>
          <a:lstStyle/>
          <a:p>
            <a:r>
              <a:rPr lang="en-US" altLang="ko-KR" sz="5999" b="1" dirty="0">
                <a:solidFill>
                  <a:schemeClr val="accent4"/>
                </a:solidFill>
                <a:latin typeface="+mj-lt"/>
                <a:cs typeface="Arial" pitchFamily="34" charset="0"/>
              </a:rPr>
              <a:t>Thank You</a:t>
            </a:r>
            <a:endParaRPr lang="ko-KR" altLang="en-US" sz="5999" b="1" dirty="0">
              <a:solidFill>
                <a:schemeClr val="accent4"/>
              </a:solidFill>
              <a:latin typeface="+mj-lt"/>
              <a:cs typeface="Arial"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47138" y="86991"/>
            <a:ext cx="1352734" cy="843326"/>
          </a:xfrm>
          <a:prstGeom prst="rect">
            <a:avLst/>
          </a:prstGeom>
        </p:spPr>
      </p:pic>
    </p:spTree>
    <p:extLst>
      <p:ext uri="{BB962C8B-B14F-4D97-AF65-F5344CB8AC3E}">
        <p14:creationId xmlns:p14="http://schemas.microsoft.com/office/powerpoint/2010/main" val="906360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3" name="Chart 42"/>
          <p:cNvGraphicFramePr>
            <a:graphicFrameLocks/>
          </p:cNvGraphicFramePr>
          <p:nvPr/>
        </p:nvGraphicFramePr>
        <p:xfrm>
          <a:off x="2535055" y="1948400"/>
          <a:ext cx="6858987" cy="3915505"/>
        </p:xfrm>
        <a:graphic>
          <a:graphicData uri="http://schemas.openxmlformats.org/drawingml/2006/chart">
            <c:chart xmlns:c="http://schemas.openxmlformats.org/drawingml/2006/chart" xmlns:r="http://schemas.openxmlformats.org/officeDocument/2006/relationships" r:id="rId2"/>
          </a:graphicData>
        </a:graphic>
      </p:graphicFrame>
      <p:sp>
        <p:nvSpPr>
          <p:cNvPr id="44" name="Oval 43"/>
          <p:cNvSpPr/>
          <p:nvPr/>
        </p:nvSpPr>
        <p:spPr>
          <a:xfrm>
            <a:off x="4670745" y="2576443"/>
            <a:ext cx="2635727" cy="2659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ircle: Hollow 3">
            <a:extLst>
              <a:ext uri="{FF2B5EF4-FFF2-40B4-BE49-F238E27FC236}">
                <a16:creationId xmlns:a16="http://schemas.microsoft.com/office/drawing/2014/main" id="{59EC20E8-7CCD-4D56-90F2-FF6232EABA9E}"/>
              </a:ext>
            </a:extLst>
          </p:cNvPr>
          <p:cNvSpPr/>
          <p:nvPr/>
        </p:nvSpPr>
        <p:spPr>
          <a:xfrm rot="21052007">
            <a:off x="4646538" y="2570062"/>
            <a:ext cx="2659424" cy="2659421"/>
          </a:xfrm>
          <a:prstGeom prst="donut">
            <a:avLst>
              <a:gd name="adj" fmla="val 2036"/>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Circle: Hollow 4">
            <a:extLst>
              <a:ext uri="{FF2B5EF4-FFF2-40B4-BE49-F238E27FC236}">
                <a16:creationId xmlns:a16="http://schemas.microsoft.com/office/drawing/2014/main" id="{E65277A3-7A7C-41C3-B0C4-3168C29DF145}"/>
              </a:ext>
            </a:extLst>
          </p:cNvPr>
          <p:cNvSpPr/>
          <p:nvPr/>
        </p:nvSpPr>
        <p:spPr>
          <a:xfrm rot="21052007">
            <a:off x="4143576" y="2067102"/>
            <a:ext cx="3665347" cy="3665341"/>
          </a:xfrm>
          <a:prstGeom prst="donut">
            <a:avLst>
              <a:gd name="adj" fmla="val 1266"/>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Isosceles Triangle 12">
            <a:extLst>
              <a:ext uri="{FF2B5EF4-FFF2-40B4-BE49-F238E27FC236}">
                <a16:creationId xmlns:a16="http://schemas.microsoft.com/office/drawing/2014/main" id="{FB4ECF20-92C4-412F-8649-D0D1A7665478}"/>
              </a:ext>
            </a:extLst>
          </p:cNvPr>
          <p:cNvSpPr/>
          <p:nvPr/>
        </p:nvSpPr>
        <p:spPr>
          <a:xfrm rot="4510726">
            <a:off x="4402787" y="3806452"/>
            <a:ext cx="218641" cy="1071018"/>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A7F813B4-2A0B-44C3-9C03-A6EF1C9A31E0}"/>
              </a:ext>
            </a:extLst>
          </p:cNvPr>
          <p:cNvSpPr/>
          <p:nvPr/>
        </p:nvSpPr>
        <p:spPr>
          <a:xfrm rot="10800000">
            <a:off x="5890691" y="1901550"/>
            <a:ext cx="218641" cy="1071018"/>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710AD4C-262E-48ED-852A-43A69EE80677}"/>
              </a:ext>
            </a:extLst>
          </p:cNvPr>
          <p:cNvSpPr/>
          <p:nvPr/>
        </p:nvSpPr>
        <p:spPr>
          <a:xfrm>
            <a:off x="1145065" y="3205781"/>
            <a:ext cx="2466133" cy="118378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accent6">
                  <a:lumMod val="20000"/>
                  <a:lumOff val="80000"/>
                </a:schemeClr>
              </a:solidFill>
            </a:endParaRPr>
          </a:p>
        </p:txBody>
      </p:sp>
      <p:sp>
        <p:nvSpPr>
          <p:cNvPr id="35" name="TextBox 34">
            <a:extLst>
              <a:ext uri="{FF2B5EF4-FFF2-40B4-BE49-F238E27FC236}">
                <a16:creationId xmlns:a16="http://schemas.microsoft.com/office/drawing/2014/main" id="{562A5AB2-21CE-4857-99A3-3345AA3042D2}"/>
              </a:ext>
            </a:extLst>
          </p:cNvPr>
          <p:cNvSpPr txBox="1"/>
          <p:nvPr/>
        </p:nvSpPr>
        <p:spPr>
          <a:xfrm>
            <a:off x="1260949" y="3493838"/>
            <a:ext cx="2208889" cy="738568"/>
          </a:xfrm>
          <a:prstGeom prst="rect">
            <a:avLst/>
          </a:prstGeom>
          <a:noFill/>
        </p:spPr>
        <p:txBody>
          <a:bodyPr wrap="square" rtlCol="0">
            <a:spAutoFit/>
          </a:bodyPr>
          <a:lstStyle/>
          <a:p>
            <a:pPr algn="ctr"/>
            <a:r>
              <a:rPr lang="en-US" altLang="ko-KR" sz="1400" dirty="0">
                <a:solidFill>
                  <a:schemeClr val="bg1"/>
                </a:solidFill>
                <a:cs typeface="Arial" pitchFamily="34" charset="0"/>
              </a:rPr>
              <a:t>said they can solve the problem, they don’t need any new solution</a:t>
            </a:r>
          </a:p>
        </p:txBody>
      </p:sp>
      <p:sp>
        <p:nvSpPr>
          <p:cNvPr id="36" name="Rectangle 35">
            <a:extLst>
              <a:ext uri="{FF2B5EF4-FFF2-40B4-BE49-F238E27FC236}">
                <a16:creationId xmlns:a16="http://schemas.microsoft.com/office/drawing/2014/main" id="{079AEF36-138D-47E5-8FFF-5710679BCC6A}"/>
              </a:ext>
            </a:extLst>
          </p:cNvPr>
          <p:cNvSpPr/>
          <p:nvPr/>
        </p:nvSpPr>
        <p:spPr>
          <a:xfrm>
            <a:off x="8592453" y="3205781"/>
            <a:ext cx="2463779" cy="11837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9" name="TextBox 38">
            <a:extLst>
              <a:ext uri="{FF2B5EF4-FFF2-40B4-BE49-F238E27FC236}">
                <a16:creationId xmlns:a16="http://schemas.microsoft.com/office/drawing/2014/main" id="{8EBA2480-08A7-42E1-BA1E-BF11AD3D5C58}"/>
              </a:ext>
            </a:extLst>
          </p:cNvPr>
          <p:cNvSpPr txBox="1"/>
          <p:nvPr/>
        </p:nvSpPr>
        <p:spPr>
          <a:xfrm>
            <a:off x="8842535" y="3458394"/>
            <a:ext cx="1986012" cy="738568"/>
          </a:xfrm>
          <a:prstGeom prst="rect">
            <a:avLst/>
          </a:prstGeom>
          <a:noFill/>
        </p:spPr>
        <p:txBody>
          <a:bodyPr wrap="square" rtlCol="0">
            <a:spAutoFit/>
          </a:bodyPr>
          <a:lstStyle/>
          <a:p>
            <a:pPr algn="ctr"/>
            <a:r>
              <a:rPr lang="en-US" altLang="ko-KR" sz="1400" dirty="0">
                <a:solidFill>
                  <a:schemeClr val="bg1"/>
                </a:solidFill>
                <a:cs typeface="Arial" pitchFamily="34" charset="0"/>
              </a:rPr>
              <a:t> people agree that the problem needs to be solved</a:t>
            </a:r>
          </a:p>
        </p:txBody>
      </p:sp>
      <p:sp>
        <p:nvSpPr>
          <p:cNvPr id="41" name="Text Placeholder 1">
            <a:extLst>
              <a:ext uri="{FF2B5EF4-FFF2-40B4-BE49-F238E27FC236}">
                <a16:creationId xmlns:a16="http://schemas.microsoft.com/office/drawing/2014/main" id="{206381AD-4C2B-4745-99B1-0BBCE6131A71}"/>
              </a:ext>
            </a:extLst>
          </p:cNvPr>
          <p:cNvSpPr>
            <a:spLocks noGrp="1"/>
          </p:cNvSpPr>
          <p:nvPr>
            <p:ph type="body" sz="quarter" idx="4294967295"/>
          </p:nvPr>
        </p:nvSpPr>
        <p:spPr>
          <a:xfrm>
            <a:off x="323487" y="339912"/>
            <a:ext cx="11571690" cy="724153"/>
          </a:xfrm>
          <a:prstGeom prst="rect">
            <a:avLst/>
          </a:prstGeom>
        </p:spPr>
        <p:txBody>
          <a:bodyPr anchor="ctr"/>
          <a:lstStyle/>
          <a:p>
            <a:pPr marL="0" indent="0">
              <a:buNone/>
            </a:pPr>
            <a:r>
              <a:rPr lang="en-US" sz="3600" dirty="0"/>
              <a:t>Customer Interviews And Surveys </a:t>
            </a:r>
          </a:p>
        </p:txBody>
      </p:sp>
      <p:sp>
        <p:nvSpPr>
          <p:cNvPr id="46" name="TextBox 45">
            <a:extLst>
              <a:ext uri="{FF2B5EF4-FFF2-40B4-BE49-F238E27FC236}">
                <a16:creationId xmlns:a16="http://schemas.microsoft.com/office/drawing/2014/main" id="{0B13D202-2AE8-425E-83C2-3B7047552670}"/>
              </a:ext>
            </a:extLst>
          </p:cNvPr>
          <p:cNvSpPr txBox="1"/>
          <p:nvPr/>
        </p:nvSpPr>
        <p:spPr>
          <a:xfrm>
            <a:off x="1578183" y="2019501"/>
            <a:ext cx="1574419" cy="1323267"/>
          </a:xfrm>
          <a:prstGeom prst="rect">
            <a:avLst/>
          </a:prstGeom>
          <a:noFill/>
        </p:spPr>
        <p:txBody>
          <a:bodyPr wrap="square" rtlCol="0">
            <a:spAutoFit/>
          </a:bodyPr>
          <a:lstStyle/>
          <a:p>
            <a:pPr algn="ctr"/>
            <a:r>
              <a:rPr lang="en-US" altLang="ko-KR" sz="7999" b="1" dirty="0">
                <a:solidFill>
                  <a:schemeClr val="accent6">
                    <a:lumMod val="60000"/>
                    <a:lumOff val="40000"/>
                  </a:schemeClr>
                </a:solidFill>
                <a:cs typeface="Arial" pitchFamily="34" charset="0"/>
              </a:rPr>
              <a:t>11</a:t>
            </a:r>
            <a:endParaRPr lang="ko-KR" altLang="en-US" sz="7999" b="1" dirty="0">
              <a:solidFill>
                <a:schemeClr val="accent6">
                  <a:lumMod val="60000"/>
                  <a:lumOff val="40000"/>
                </a:schemeClr>
              </a:solidFill>
              <a:cs typeface="Arial" pitchFamily="34" charset="0"/>
            </a:endParaRPr>
          </a:p>
        </p:txBody>
      </p:sp>
      <p:sp>
        <p:nvSpPr>
          <p:cNvPr id="47" name="TextBox 46">
            <a:extLst>
              <a:ext uri="{FF2B5EF4-FFF2-40B4-BE49-F238E27FC236}">
                <a16:creationId xmlns:a16="http://schemas.microsoft.com/office/drawing/2014/main" id="{0B13D202-2AE8-425E-83C2-3B7047552670}"/>
              </a:ext>
            </a:extLst>
          </p:cNvPr>
          <p:cNvSpPr txBox="1"/>
          <p:nvPr/>
        </p:nvSpPr>
        <p:spPr>
          <a:xfrm>
            <a:off x="9122696" y="2008820"/>
            <a:ext cx="1574419" cy="1323267"/>
          </a:xfrm>
          <a:prstGeom prst="rect">
            <a:avLst/>
          </a:prstGeom>
          <a:noFill/>
        </p:spPr>
        <p:txBody>
          <a:bodyPr wrap="square" rtlCol="0">
            <a:spAutoFit/>
          </a:bodyPr>
          <a:lstStyle/>
          <a:p>
            <a:pPr algn="ctr"/>
            <a:r>
              <a:rPr lang="en-US" altLang="ko-KR" sz="7999" b="1" dirty="0">
                <a:solidFill>
                  <a:schemeClr val="accent1"/>
                </a:solidFill>
                <a:cs typeface="Arial" pitchFamily="34" charset="0"/>
              </a:rPr>
              <a:t>19</a:t>
            </a:r>
            <a:endParaRPr lang="ko-KR" altLang="en-US" sz="7999" b="1" dirty="0">
              <a:solidFill>
                <a:schemeClr val="accent1"/>
              </a:solidFill>
              <a:cs typeface="Arial" pitchFamily="34" charset="0"/>
            </a:endParaRPr>
          </a:p>
        </p:txBody>
      </p:sp>
      <p:sp>
        <p:nvSpPr>
          <p:cNvPr id="51" name="TextBox 50">
            <a:extLst>
              <a:ext uri="{FF2B5EF4-FFF2-40B4-BE49-F238E27FC236}">
                <a16:creationId xmlns:a16="http://schemas.microsoft.com/office/drawing/2014/main" id="{0B13D202-2AE8-425E-83C2-3B7047552670}"/>
              </a:ext>
            </a:extLst>
          </p:cNvPr>
          <p:cNvSpPr txBox="1"/>
          <p:nvPr/>
        </p:nvSpPr>
        <p:spPr>
          <a:xfrm>
            <a:off x="5177339" y="3156942"/>
            <a:ext cx="1574419" cy="1015531"/>
          </a:xfrm>
          <a:prstGeom prst="rect">
            <a:avLst/>
          </a:prstGeom>
          <a:noFill/>
        </p:spPr>
        <p:txBody>
          <a:bodyPr wrap="square" rtlCol="0">
            <a:spAutoFit/>
          </a:bodyPr>
          <a:lstStyle/>
          <a:p>
            <a:pPr algn="ctr"/>
            <a:r>
              <a:rPr lang="en-US" altLang="ko-KR" sz="5999" b="1" dirty="0">
                <a:solidFill>
                  <a:schemeClr val="accent3"/>
                </a:solidFill>
                <a:cs typeface="Arial" pitchFamily="34" charset="0"/>
              </a:rPr>
              <a:t>30</a:t>
            </a:r>
            <a:endParaRPr lang="ko-KR" altLang="en-US" sz="5999" b="1" dirty="0">
              <a:solidFill>
                <a:schemeClr val="accent3"/>
              </a:solidFill>
              <a:cs typeface="Arial" pitchFamily="34" charset="0"/>
            </a:endParaRPr>
          </a:p>
        </p:txBody>
      </p:sp>
      <p:sp>
        <p:nvSpPr>
          <p:cNvPr id="24" name="TextBox 23">
            <a:extLst>
              <a:ext uri="{FF2B5EF4-FFF2-40B4-BE49-F238E27FC236}">
                <a16:creationId xmlns:a16="http://schemas.microsoft.com/office/drawing/2014/main" id="{562A5AB2-21CE-4857-99A3-3345AA3042D2}"/>
              </a:ext>
            </a:extLst>
          </p:cNvPr>
          <p:cNvSpPr txBox="1"/>
          <p:nvPr/>
        </p:nvSpPr>
        <p:spPr>
          <a:xfrm>
            <a:off x="4860105" y="4048158"/>
            <a:ext cx="2208889" cy="523152"/>
          </a:xfrm>
          <a:prstGeom prst="rect">
            <a:avLst/>
          </a:prstGeom>
          <a:noFill/>
        </p:spPr>
        <p:txBody>
          <a:bodyPr wrap="square" rtlCol="0">
            <a:spAutoFit/>
          </a:bodyPr>
          <a:lstStyle/>
          <a:p>
            <a:pPr algn="ctr"/>
            <a:r>
              <a:rPr lang="en-US" altLang="ko-KR" sz="1400" dirty="0">
                <a:solidFill>
                  <a:schemeClr val="tx2">
                    <a:lumMod val="75000"/>
                  </a:schemeClr>
                </a:solidFill>
                <a:cs typeface="Arial" pitchFamily="34" charset="0"/>
              </a:rPr>
              <a:t>customers were interviewed</a:t>
            </a:r>
          </a:p>
        </p:txBody>
      </p:sp>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7138" y="86991"/>
            <a:ext cx="1352734" cy="843326"/>
          </a:xfrm>
          <a:prstGeom prst="rect">
            <a:avLst/>
          </a:prstGeom>
        </p:spPr>
      </p:pic>
    </p:spTree>
    <p:extLst>
      <p:ext uri="{BB962C8B-B14F-4D97-AF65-F5344CB8AC3E}">
        <p14:creationId xmlns:p14="http://schemas.microsoft.com/office/powerpoint/2010/main" val="4008212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extBox 15"/>
          <p:cNvSpPr txBox="1"/>
          <p:nvPr/>
        </p:nvSpPr>
        <p:spPr>
          <a:xfrm>
            <a:off x="304760" y="145557"/>
            <a:ext cx="8224585" cy="658514"/>
          </a:xfrm>
          <a:prstGeom prst="rect">
            <a:avLst/>
          </a:prstGeom>
        </p:spPr>
        <p:txBody>
          <a:bodyPr wrap="square" lIns="0" tIns="0" rIns="0" bIns="0" rtlCol="0" anchor="t">
            <a:spAutoFit/>
          </a:bodyPr>
          <a:lstStyle/>
          <a:p>
            <a:pPr>
              <a:lnSpc>
                <a:spcPts val="5831"/>
              </a:lnSpc>
              <a:spcBef>
                <a:spcPts val="65"/>
              </a:spcBef>
            </a:pPr>
            <a:r>
              <a:rPr lang="en-US" sz="3600" b="1" dirty="0"/>
              <a:t>Survey Questions</a:t>
            </a:r>
          </a:p>
        </p:txBody>
      </p:sp>
      <p:sp>
        <p:nvSpPr>
          <p:cNvPr id="17" name="Rectangle 16"/>
          <p:cNvSpPr/>
          <p:nvPr/>
        </p:nvSpPr>
        <p:spPr>
          <a:xfrm>
            <a:off x="304760" y="1047750"/>
            <a:ext cx="6108617" cy="3662541"/>
          </a:xfrm>
          <a:prstGeom prst="rect">
            <a:avLst/>
          </a:prstGeom>
          <a:noFill/>
        </p:spPr>
        <p:txBody>
          <a:bodyPr wrap="square">
            <a:spAutoFit/>
          </a:bodyPr>
          <a:lstStyle/>
          <a:p>
            <a:pPr marL="304770" indent="-304770">
              <a:buFont typeface="Arial" panose="020B0604020202020204" pitchFamily="34" charset="0"/>
              <a:buChar char="•"/>
            </a:pPr>
            <a:r>
              <a:rPr lang="pt-BR" sz="1400" b="1" dirty="0"/>
              <a:t># of Interviews conducted = 30 </a:t>
            </a:r>
          </a:p>
          <a:p>
            <a:pPr marL="609539" lvl="1" indent="-304770"/>
            <a:r>
              <a:rPr lang="pt-BR" sz="1400" dirty="0"/>
              <a:t>As far we have interviewed 30 members in this we came across</a:t>
            </a:r>
          </a:p>
          <a:p>
            <a:pPr marL="609539" lvl="1" indent="-304770"/>
            <a:r>
              <a:rPr lang="pt-BR" sz="1400" dirty="0"/>
              <a:t>different variety of people like House wife,Bachelors,working</a:t>
            </a:r>
          </a:p>
          <a:p>
            <a:pPr marL="609539" lvl="1" indent="-304770"/>
            <a:r>
              <a:rPr lang="pt-BR" sz="1400" dirty="0"/>
              <a:t>women and Hostelers.</a:t>
            </a:r>
          </a:p>
          <a:p>
            <a:pPr marL="609539" lvl="1" indent="-304770"/>
            <a:endParaRPr lang="pt-BR" sz="1400" b="1" dirty="0"/>
          </a:p>
          <a:p>
            <a:pPr marL="609539" lvl="1" indent="-304770"/>
            <a:r>
              <a:rPr lang="pt-BR" sz="1400" b="1" dirty="0"/>
              <a:t># Interview mode – Online</a:t>
            </a:r>
          </a:p>
          <a:p>
            <a:pPr marL="609539" lvl="1" indent="-304770"/>
            <a:r>
              <a:rPr lang="pt-BR" sz="1400" dirty="0"/>
              <a:t>We have conducted Online interview for a better understanding. We met a few as well. Here we have presented only the online ones</a:t>
            </a:r>
          </a:p>
          <a:p>
            <a:endParaRPr lang="pt-BR" sz="1400" b="1" i="1" dirty="0"/>
          </a:p>
          <a:p>
            <a:pPr marL="304770" indent="-304770">
              <a:buFont typeface="Arial" panose="020B0604020202020204" pitchFamily="34" charset="0"/>
              <a:buChar char="•"/>
            </a:pPr>
            <a:r>
              <a:rPr lang="pt-BR" sz="1400" b="1" dirty="0"/>
              <a:t>Problem Validation as Must have:</a:t>
            </a:r>
          </a:p>
          <a:p>
            <a:pPr marL="304770" indent="-304770">
              <a:buFont typeface="Arial" panose="020B0604020202020204" pitchFamily="34" charset="0"/>
              <a:buChar char="•"/>
            </a:pPr>
            <a:r>
              <a:rPr lang="pt-BR" sz="1400" dirty="0"/>
              <a:t>Up to 63% of people has agreeded with us and the </a:t>
            </a:r>
          </a:p>
          <a:p>
            <a:pPr marL="304770" indent="-304770"/>
            <a:r>
              <a:rPr lang="pt-BR" sz="1400" dirty="0"/>
              <a:t>	remaining 37% includes those who do not need any such solution</a:t>
            </a:r>
            <a:endParaRPr lang="pt-BR" sz="1400" b="1" dirty="0"/>
          </a:p>
          <a:p>
            <a:endParaRPr lang="pt-BR" sz="1400" b="1" dirty="0"/>
          </a:p>
          <a:p>
            <a:pPr marL="304770" indent="-304770">
              <a:buFont typeface="Arial" panose="020B0604020202020204" pitchFamily="34" charset="0"/>
              <a:buChar char="•"/>
            </a:pPr>
            <a:endParaRPr lang="pt-BR" dirty="0"/>
          </a:p>
          <a:p>
            <a:pPr marL="304770" indent="-304770">
              <a:buFont typeface="Arial" panose="020B0604020202020204" pitchFamily="34" charset="0"/>
              <a:buChar char="•"/>
            </a:pPr>
            <a:endParaRPr lang="pt-BR" i="1" dirty="0"/>
          </a:p>
        </p:txBody>
      </p:sp>
      <p:sp>
        <p:nvSpPr>
          <p:cNvPr id="11" name="Rectangle 10"/>
          <p:cNvSpPr/>
          <p:nvPr/>
        </p:nvSpPr>
        <p:spPr>
          <a:xfrm>
            <a:off x="558727" y="2358119"/>
            <a:ext cx="377026" cy="276999"/>
          </a:xfrm>
          <a:prstGeom prst="rect">
            <a:avLst/>
          </a:prstGeom>
        </p:spPr>
        <p:txBody>
          <a:bodyPr wrap="none">
            <a:spAutoFit/>
          </a:bodyPr>
          <a:lstStyle/>
          <a:p>
            <a:pPr marL="190481" indent="-190481">
              <a:buFont typeface="Arial" panose="020B0604020202020204" pitchFamily="34" charset="0"/>
              <a:buChar char="•"/>
            </a:pPr>
            <a:endParaRPr lang="pt-BR" sz="12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47138" y="58416"/>
            <a:ext cx="1352734" cy="843326"/>
          </a:xfrm>
          <a:prstGeom prst="rect">
            <a:avLst/>
          </a:prstGeom>
        </p:spPr>
      </p:pic>
      <p:sp>
        <p:nvSpPr>
          <p:cNvPr id="2" name="Rectangle 1"/>
          <p:cNvSpPr/>
          <p:nvPr/>
        </p:nvSpPr>
        <p:spPr>
          <a:xfrm>
            <a:off x="227806" y="6258932"/>
            <a:ext cx="2064989" cy="369332"/>
          </a:xfrm>
          <a:prstGeom prst="rect">
            <a:avLst/>
          </a:prstGeom>
        </p:spPr>
        <p:txBody>
          <a:bodyPr wrap="none">
            <a:spAutoFit/>
          </a:bodyPr>
          <a:lstStyle/>
          <a:p>
            <a:r>
              <a:rPr lang="en-IN" b="1" dirty="0">
                <a:hlinkClick r:id="rId3"/>
              </a:rPr>
              <a:t>Survey Questions</a:t>
            </a:r>
            <a:endParaRPr lang="en-IN" b="1" dirty="0"/>
          </a:p>
        </p:txBody>
      </p:sp>
      <p:graphicFrame>
        <p:nvGraphicFramePr>
          <p:cNvPr id="3" name="Table 2"/>
          <p:cNvGraphicFramePr>
            <a:graphicFrameLocks noGrp="1"/>
          </p:cNvGraphicFramePr>
          <p:nvPr>
            <p:extLst>
              <p:ext uri="{D42A27DB-BD31-4B8C-83A1-F6EECF244321}">
                <p14:modId xmlns:p14="http://schemas.microsoft.com/office/powerpoint/2010/main" val="3499959485"/>
              </p:ext>
            </p:extLst>
          </p:nvPr>
        </p:nvGraphicFramePr>
        <p:xfrm>
          <a:off x="6614102" y="1047750"/>
          <a:ext cx="5034472" cy="4499309"/>
        </p:xfrm>
        <a:graphic>
          <a:graphicData uri="http://schemas.openxmlformats.org/drawingml/2006/table">
            <a:tbl>
              <a:tblPr/>
              <a:tblGrid>
                <a:gridCol w="21336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919672">
                  <a:extLst>
                    <a:ext uri="{9D8B030D-6E8A-4147-A177-3AD203B41FA5}">
                      <a16:colId xmlns:a16="http://schemas.microsoft.com/office/drawing/2014/main" val="20003"/>
                    </a:ext>
                  </a:extLst>
                </a:gridCol>
              </a:tblGrid>
              <a:tr h="58888">
                <a:tc>
                  <a:txBody>
                    <a:bodyPr/>
                    <a:lstStyle/>
                    <a:p>
                      <a:pPr fontAlgn="b"/>
                      <a:r>
                        <a:rPr lang="en-IN" sz="1400" b="1" dirty="0">
                          <a:solidFill>
                            <a:schemeClr val="tx1"/>
                          </a:solidFill>
                          <a:effectLst/>
                        </a:rPr>
                        <a:t>Question</a:t>
                      </a:r>
                    </a:p>
                  </a:txBody>
                  <a:tcPr marL="14722" marR="14722" marT="7361" marB="7361"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
                      <a:r>
                        <a:rPr lang="en-IN" sz="1400" b="1" dirty="0">
                          <a:solidFill>
                            <a:schemeClr val="tx1"/>
                          </a:solidFill>
                          <a:effectLst/>
                        </a:rPr>
                        <a:t>Option 1</a:t>
                      </a:r>
                    </a:p>
                  </a:txBody>
                  <a:tcPr marL="14722" marR="14722" marT="7361" marB="7361"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
                      <a:r>
                        <a:rPr lang="en-IN" sz="1400" b="1" dirty="0">
                          <a:solidFill>
                            <a:schemeClr val="tx1"/>
                          </a:solidFill>
                          <a:effectLst/>
                        </a:rPr>
                        <a:t>Option 2</a:t>
                      </a:r>
                    </a:p>
                  </a:txBody>
                  <a:tcPr marL="14722" marR="14722" marT="7361" marB="7361"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
                      <a:r>
                        <a:rPr lang="en-IN" sz="1400" b="1" dirty="0">
                          <a:solidFill>
                            <a:schemeClr val="tx1"/>
                          </a:solidFill>
                          <a:effectLst/>
                        </a:rPr>
                        <a:t>Option 3</a:t>
                      </a:r>
                    </a:p>
                  </a:txBody>
                  <a:tcPr marL="14722" marR="14722" marT="7361" marB="7361"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extLst>
                  <a:ext uri="{0D108BD9-81ED-4DB2-BD59-A6C34878D82A}">
                    <a16:rowId xmlns:a16="http://schemas.microsoft.com/office/drawing/2014/main" val="10000"/>
                  </a:ext>
                </a:extLst>
              </a:tr>
              <a:tr h="368049">
                <a:tc>
                  <a:txBody>
                    <a:bodyPr/>
                    <a:lstStyle/>
                    <a:p>
                      <a:pPr fontAlgn="base"/>
                      <a:r>
                        <a:rPr lang="en-US" sz="800">
                          <a:solidFill>
                            <a:schemeClr val="tx1"/>
                          </a:solidFill>
                          <a:effectLst/>
                        </a:rPr>
                        <a:t>What gas leak detection methods have you used in the past?</a:t>
                      </a:r>
                    </a:p>
                  </a:txBody>
                  <a:tcPr marL="14722" marR="14722" marT="7361" marB="7361"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en-IN" sz="800">
                          <a:solidFill>
                            <a:schemeClr val="tx1"/>
                          </a:solidFill>
                          <a:effectLst/>
                        </a:rPr>
                        <a:t>Traditional methods</a:t>
                      </a:r>
                    </a:p>
                  </a:txBody>
                  <a:tcPr marL="14722" marR="14722" marT="7361" marB="7361"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en-IN" sz="800">
                          <a:solidFill>
                            <a:schemeClr val="tx1"/>
                          </a:solidFill>
                          <a:effectLst/>
                        </a:rPr>
                        <a:t>Professional gas leak detection</a:t>
                      </a:r>
                    </a:p>
                  </a:txBody>
                  <a:tcPr marL="14722" marR="14722" marT="7361" marB="7361"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en-US" sz="800">
                          <a:solidFill>
                            <a:schemeClr val="tx1"/>
                          </a:solidFill>
                          <a:effectLst/>
                        </a:rPr>
                        <a:t>Gas leak detection technology or devices</a:t>
                      </a:r>
                    </a:p>
                  </a:txBody>
                  <a:tcPr marL="14722" marR="14722" marT="7361" marB="7361"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extLst>
                  <a:ext uri="{0D108BD9-81ED-4DB2-BD59-A6C34878D82A}">
                    <a16:rowId xmlns:a16="http://schemas.microsoft.com/office/drawing/2014/main" val="10001"/>
                  </a:ext>
                </a:extLst>
              </a:tr>
              <a:tr h="588879">
                <a:tc>
                  <a:txBody>
                    <a:bodyPr/>
                    <a:lstStyle/>
                    <a:p>
                      <a:pPr fontAlgn="base"/>
                      <a:r>
                        <a:rPr lang="en-US" sz="800">
                          <a:solidFill>
                            <a:schemeClr val="tx1"/>
                          </a:solidFill>
                          <a:effectLst/>
                        </a:rPr>
                        <a:t>How satisfied are you with the effectiveness of the gas leak detection methods you have used?</a:t>
                      </a:r>
                    </a:p>
                  </a:txBody>
                  <a:tcPr marL="14722" marR="14722" marT="7361" marB="7361"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en-IN" sz="800">
                          <a:solidFill>
                            <a:schemeClr val="tx1"/>
                          </a:solidFill>
                          <a:effectLst/>
                        </a:rPr>
                        <a:t>Very satisfied</a:t>
                      </a:r>
                    </a:p>
                  </a:txBody>
                  <a:tcPr marL="14722" marR="14722" marT="7361" marB="7361"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en-IN" sz="800">
                          <a:solidFill>
                            <a:schemeClr val="tx1"/>
                          </a:solidFill>
                          <a:effectLst/>
                        </a:rPr>
                        <a:t>Somewhat satisfied</a:t>
                      </a:r>
                    </a:p>
                  </a:txBody>
                  <a:tcPr marL="14722" marR="14722" marT="7361" marB="7361"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en-IN" sz="800">
                          <a:solidFill>
                            <a:schemeClr val="tx1"/>
                          </a:solidFill>
                          <a:effectLst/>
                        </a:rPr>
                        <a:t>Not satisfied</a:t>
                      </a:r>
                    </a:p>
                  </a:txBody>
                  <a:tcPr marL="14722" marR="14722" marT="7361" marB="7361"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extLst>
                  <a:ext uri="{0D108BD9-81ED-4DB2-BD59-A6C34878D82A}">
                    <a16:rowId xmlns:a16="http://schemas.microsoft.com/office/drawing/2014/main" val="10002"/>
                  </a:ext>
                </a:extLst>
              </a:tr>
              <a:tr h="633045">
                <a:tc>
                  <a:txBody>
                    <a:bodyPr/>
                    <a:lstStyle/>
                    <a:p>
                      <a:pPr fontAlgn="base"/>
                      <a:r>
                        <a:rPr lang="en-US" sz="800" dirty="0">
                          <a:solidFill>
                            <a:schemeClr val="tx1"/>
                          </a:solidFill>
                          <a:effectLst/>
                        </a:rPr>
                        <a:t>How concerned are you about the safety risks associated with gas leaks in your home or business?</a:t>
                      </a:r>
                    </a:p>
                  </a:txBody>
                  <a:tcPr marL="14722" marR="14722" marT="7361" marB="7361"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en-IN" sz="800">
                          <a:solidFill>
                            <a:schemeClr val="tx1"/>
                          </a:solidFill>
                          <a:effectLst/>
                        </a:rPr>
                        <a:t>Very concerned</a:t>
                      </a:r>
                    </a:p>
                  </a:txBody>
                  <a:tcPr marL="14722" marR="14722" marT="7361" marB="7361"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en-IN" sz="800">
                          <a:solidFill>
                            <a:schemeClr val="tx1"/>
                          </a:solidFill>
                          <a:effectLst/>
                        </a:rPr>
                        <a:t>Somewhat concerned</a:t>
                      </a:r>
                    </a:p>
                  </a:txBody>
                  <a:tcPr marL="14722" marR="14722" marT="7361" marB="7361"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en-IN" sz="800" dirty="0">
                          <a:solidFill>
                            <a:schemeClr val="tx1"/>
                          </a:solidFill>
                          <a:effectLst/>
                        </a:rPr>
                        <a:t>Not concerned</a:t>
                      </a:r>
                    </a:p>
                  </a:txBody>
                  <a:tcPr marL="14722" marR="14722" marT="7361" marB="7361"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extLst>
                  <a:ext uri="{0D108BD9-81ED-4DB2-BD59-A6C34878D82A}">
                    <a16:rowId xmlns:a16="http://schemas.microsoft.com/office/drawing/2014/main" val="10003"/>
                  </a:ext>
                </a:extLst>
              </a:tr>
              <a:tr h="412215">
                <a:tc>
                  <a:txBody>
                    <a:bodyPr/>
                    <a:lstStyle/>
                    <a:p>
                      <a:pPr fontAlgn="base"/>
                      <a:r>
                        <a:rPr lang="en-US" sz="800">
                          <a:solidFill>
                            <a:schemeClr val="tx1"/>
                          </a:solidFill>
                          <a:effectLst/>
                        </a:rPr>
                        <a:t>Have you ever experienced a gas leak incident in your home or business?</a:t>
                      </a:r>
                    </a:p>
                  </a:txBody>
                  <a:tcPr marL="14722" marR="14722" marT="7361" marB="7361"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en-IN" sz="800">
                          <a:solidFill>
                            <a:schemeClr val="tx1"/>
                          </a:solidFill>
                          <a:effectLst/>
                        </a:rPr>
                        <a:t>Yes</a:t>
                      </a:r>
                    </a:p>
                  </a:txBody>
                  <a:tcPr marL="14722" marR="14722" marT="7361" marB="7361"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en-IN" sz="800">
                          <a:solidFill>
                            <a:schemeClr val="tx1"/>
                          </a:solidFill>
                          <a:effectLst/>
                        </a:rPr>
                        <a:t>No</a:t>
                      </a:r>
                    </a:p>
                  </a:txBody>
                  <a:tcPr marL="14722" marR="14722" marT="7361" marB="7361"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en-IN" sz="800">
                          <a:solidFill>
                            <a:schemeClr val="tx1"/>
                          </a:solidFill>
                          <a:effectLst/>
                        </a:rPr>
                        <a:t>Not sure</a:t>
                      </a:r>
                    </a:p>
                  </a:txBody>
                  <a:tcPr marL="14722" marR="14722" marT="7361" marB="7361"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extLst>
                  <a:ext uri="{0D108BD9-81ED-4DB2-BD59-A6C34878D82A}">
                    <a16:rowId xmlns:a16="http://schemas.microsoft.com/office/drawing/2014/main" val="10004"/>
                  </a:ext>
                </a:extLst>
              </a:tr>
              <a:tr h="633045">
                <a:tc>
                  <a:txBody>
                    <a:bodyPr/>
                    <a:lstStyle/>
                    <a:p>
                      <a:pPr fontAlgn="base"/>
                      <a:r>
                        <a:rPr lang="en-US" sz="800">
                          <a:solidFill>
                            <a:schemeClr val="tx1"/>
                          </a:solidFill>
                          <a:effectLst/>
                        </a:rPr>
                        <a:t>How would you rate the accessibility and availability of gas leak detection services in your area?</a:t>
                      </a:r>
                    </a:p>
                  </a:txBody>
                  <a:tcPr marL="14722" marR="14722" marT="7361" marB="7361"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en-IN" sz="800">
                          <a:solidFill>
                            <a:schemeClr val="tx1"/>
                          </a:solidFill>
                          <a:effectLst/>
                        </a:rPr>
                        <a:t>Excellent</a:t>
                      </a:r>
                    </a:p>
                  </a:txBody>
                  <a:tcPr marL="14722" marR="14722" marT="7361" marB="7361"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en-IN" sz="800">
                          <a:solidFill>
                            <a:schemeClr val="tx1"/>
                          </a:solidFill>
                          <a:effectLst/>
                        </a:rPr>
                        <a:t>Average</a:t>
                      </a:r>
                    </a:p>
                  </a:txBody>
                  <a:tcPr marL="14722" marR="14722" marT="7361" marB="7361"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en-IN" sz="800">
                          <a:solidFill>
                            <a:schemeClr val="tx1"/>
                          </a:solidFill>
                          <a:effectLst/>
                        </a:rPr>
                        <a:t>Poor</a:t>
                      </a:r>
                    </a:p>
                  </a:txBody>
                  <a:tcPr marL="14722" marR="14722" marT="7361" marB="7361"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extLst>
                  <a:ext uri="{0D108BD9-81ED-4DB2-BD59-A6C34878D82A}">
                    <a16:rowId xmlns:a16="http://schemas.microsoft.com/office/drawing/2014/main" val="10005"/>
                  </a:ext>
                </a:extLst>
              </a:tr>
              <a:tr h="588879">
                <a:tc>
                  <a:txBody>
                    <a:bodyPr/>
                    <a:lstStyle/>
                    <a:p>
                      <a:pPr fontAlgn="base"/>
                      <a:r>
                        <a:rPr lang="en-US" sz="800">
                          <a:solidFill>
                            <a:schemeClr val="tx1"/>
                          </a:solidFill>
                          <a:effectLst/>
                        </a:rPr>
                        <a:t>How important is it for you to receive real-time notifications/alerts about gas leaks in your home or business?</a:t>
                      </a:r>
                    </a:p>
                  </a:txBody>
                  <a:tcPr marL="14722" marR="14722" marT="7361" marB="7361"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en-IN" sz="800">
                          <a:solidFill>
                            <a:schemeClr val="tx1"/>
                          </a:solidFill>
                          <a:effectLst/>
                        </a:rPr>
                        <a:t>Very important</a:t>
                      </a:r>
                    </a:p>
                  </a:txBody>
                  <a:tcPr marL="14722" marR="14722" marT="7361" marB="7361"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en-IN" sz="800">
                          <a:solidFill>
                            <a:schemeClr val="tx1"/>
                          </a:solidFill>
                          <a:effectLst/>
                        </a:rPr>
                        <a:t>Somewhat important</a:t>
                      </a:r>
                    </a:p>
                  </a:txBody>
                  <a:tcPr marL="14722" marR="14722" marT="7361" marB="7361"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en-IN" sz="800">
                          <a:solidFill>
                            <a:schemeClr val="tx1"/>
                          </a:solidFill>
                          <a:effectLst/>
                        </a:rPr>
                        <a:t>Not important</a:t>
                      </a:r>
                    </a:p>
                  </a:txBody>
                  <a:tcPr marL="14722" marR="14722" marT="7361" marB="7361"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extLst>
                  <a:ext uri="{0D108BD9-81ED-4DB2-BD59-A6C34878D82A}">
                    <a16:rowId xmlns:a16="http://schemas.microsoft.com/office/drawing/2014/main" val="10006"/>
                  </a:ext>
                </a:extLst>
              </a:tr>
              <a:tr h="323883">
                <a:tc>
                  <a:txBody>
                    <a:bodyPr/>
                    <a:lstStyle/>
                    <a:p>
                      <a:pPr fontAlgn="base"/>
                      <a:r>
                        <a:rPr lang="en-US" sz="800">
                          <a:solidFill>
                            <a:schemeClr val="tx1"/>
                          </a:solidFill>
                          <a:effectLst/>
                        </a:rPr>
                        <a:t>Are you currently using any smart home or security systems?</a:t>
                      </a:r>
                    </a:p>
                  </a:txBody>
                  <a:tcPr marL="14722" marR="14722" marT="7361" marB="7361"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en-IN" sz="800">
                          <a:solidFill>
                            <a:schemeClr val="tx1"/>
                          </a:solidFill>
                          <a:effectLst/>
                        </a:rPr>
                        <a:t>Yes</a:t>
                      </a:r>
                    </a:p>
                  </a:txBody>
                  <a:tcPr marL="14722" marR="14722" marT="7361" marB="7361"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en-IN" sz="800">
                          <a:solidFill>
                            <a:schemeClr val="tx1"/>
                          </a:solidFill>
                          <a:effectLst/>
                        </a:rPr>
                        <a:t>No</a:t>
                      </a:r>
                    </a:p>
                  </a:txBody>
                  <a:tcPr marL="14722" marR="14722" marT="7361" marB="7361"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en-IN" sz="800">
                          <a:solidFill>
                            <a:schemeClr val="tx1"/>
                          </a:solidFill>
                          <a:effectLst/>
                        </a:rPr>
                        <a:t>Planning to</a:t>
                      </a:r>
                    </a:p>
                  </a:txBody>
                  <a:tcPr marL="14722" marR="14722" marT="7361" marB="7361"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extLst>
                  <a:ext uri="{0D108BD9-81ED-4DB2-BD59-A6C34878D82A}">
                    <a16:rowId xmlns:a16="http://schemas.microsoft.com/office/drawing/2014/main" val="10007"/>
                  </a:ext>
                </a:extLst>
              </a:tr>
              <a:tr h="588879">
                <a:tc>
                  <a:txBody>
                    <a:bodyPr/>
                    <a:lstStyle/>
                    <a:p>
                      <a:pPr fontAlgn="base"/>
                      <a:r>
                        <a:rPr lang="en-US" sz="800">
                          <a:solidFill>
                            <a:schemeClr val="tx1"/>
                          </a:solidFill>
                          <a:effectLst/>
                        </a:rPr>
                        <a:t>How likely are you to invest in an advanced gas leak detection system for your home or business?</a:t>
                      </a:r>
                    </a:p>
                  </a:txBody>
                  <a:tcPr marL="14722" marR="14722" marT="7361" marB="7361"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noFill/>
                  </a:tcPr>
                </a:tc>
                <a:tc>
                  <a:txBody>
                    <a:bodyPr/>
                    <a:lstStyle/>
                    <a:p>
                      <a:pPr fontAlgn="base"/>
                      <a:r>
                        <a:rPr lang="en-IN" sz="800">
                          <a:solidFill>
                            <a:schemeClr val="tx1"/>
                          </a:solidFill>
                          <a:effectLst/>
                        </a:rPr>
                        <a:t>Very likely</a:t>
                      </a:r>
                    </a:p>
                  </a:txBody>
                  <a:tcPr marL="14722" marR="14722" marT="7361" marB="7361"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noFill/>
                  </a:tcPr>
                </a:tc>
                <a:tc>
                  <a:txBody>
                    <a:bodyPr/>
                    <a:lstStyle/>
                    <a:p>
                      <a:pPr fontAlgn="base"/>
                      <a:r>
                        <a:rPr lang="en-IN" sz="800">
                          <a:solidFill>
                            <a:schemeClr val="tx1"/>
                          </a:solidFill>
                          <a:effectLst/>
                        </a:rPr>
                        <a:t>Somewhat likely</a:t>
                      </a:r>
                    </a:p>
                  </a:txBody>
                  <a:tcPr marL="14722" marR="14722" marT="7361" marB="7361"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noFill/>
                  </a:tcPr>
                </a:tc>
                <a:tc>
                  <a:txBody>
                    <a:bodyPr/>
                    <a:lstStyle/>
                    <a:p>
                      <a:pPr fontAlgn="base"/>
                      <a:r>
                        <a:rPr lang="en-IN" sz="800" dirty="0">
                          <a:solidFill>
                            <a:schemeClr val="tx1"/>
                          </a:solidFill>
                          <a:effectLst/>
                        </a:rPr>
                        <a:t>Not likely</a:t>
                      </a:r>
                    </a:p>
                  </a:txBody>
                  <a:tcPr marL="14722" marR="14722" marT="7361" marB="7361"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sp>
        <p:nvSpPr>
          <p:cNvPr id="6" name="Rectangle 5"/>
          <p:cNvSpPr/>
          <p:nvPr/>
        </p:nvSpPr>
        <p:spPr>
          <a:xfrm>
            <a:off x="8838406" y="6258932"/>
            <a:ext cx="3455912" cy="369332"/>
          </a:xfrm>
          <a:prstGeom prst="rect">
            <a:avLst/>
          </a:prstGeom>
        </p:spPr>
        <p:txBody>
          <a:bodyPr wrap="square">
            <a:spAutoFit/>
          </a:bodyPr>
          <a:lstStyle/>
          <a:p>
            <a:r>
              <a:rPr lang="en-IN" b="1" dirty="0">
                <a:hlinkClick r:id="rId4"/>
              </a:rPr>
              <a:t>Data and Compiled Graphs</a:t>
            </a:r>
            <a:endParaRPr lang="en-IN" b="1" dirty="0"/>
          </a:p>
        </p:txBody>
      </p:sp>
    </p:spTree>
    <p:extLst>
      <p:ext uri="{BB962C8B-B14F-4D97-AF65-F5344CB8AC3E}">
        <p14:creationId xmlns:p14="http://schemas.microsoft.com/office/powerpoint/2010/main" val="3992274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47138" y="58416"/>
            <a:ext cx="1352734" cy="843326"/>
          </a:xfrm>
          <a:prstGeom prst="rect">
            <a:avLst/>
          </a:prstGeom>
        </p:spPr>
      </p:pic>
      <p:graphicFrame>
        <p:nvGraphicFramePr>
          <p:cNvPr id="3" name="Chart 2"/>
          <p:cNvGraphicFramePr>
            <a:graphicFrameLocks/>
          </p:cNvGraphicFramePr>
          <p:nvPr>
            <p:extLst>
              <p:ext uri="{D42A27DB-BD31-4B8C-83A1-F6EECF244321}">
                <p14:modId xmlns:p14="http://schemas.microsoft.com/office/powerpoint/2010/main" val="3154617336"/>
              </p:ext>
            </p:extLst>
          </p:nvPr>
        </p:nvGraphicFramePr>
        <p:xfrm>
          <a:off x="1599406" y="937463"/>
          <a:ext cx="4004310" cy="230505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p:cNvGraphicFramePr>
            <a:graphicFrameLocks/>
          </p:cNvGraphicFramePr>
          <p:nvPr>
            <p:extLst>
              <p:ext uri="{D42A27DB-BD31-4B8C-83A1-F6EECF244321}">
                <p14:modId xmlns:p14="http://schemas.microsoft.com/office/powerpoint/2010/main" val="2483709039"/>
              </p:ext>
            </p:extLst>
          </p:nvPr>
        </p:nvGraphicFramePr>
        <p:xfrm>
          <a:off x="6758146" y="972604"/>
          <a:ext cx="4050030" cy="235077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Chart 4"/>
          <p:cNvGraphicFramePr>
            <a:graphicFrameLocks/>
          </p:cNvGraphicFramePr>
          <p:nvPr>
            <p:extLst>
              <p:ext uri="{D42A27DB-BD31-4B8C-83A1-F6EECF244321}">
                <p14:modId xmlns:p14="http://schemas.microsoft.com/office/powerpoint/2010/main" val="1516114971"/>
              </p:ext>
            </p:extLst>
          </p:nvPr>
        </p:nvGraphicFramePr>
        <p:xfrm>
          <a:off x="1359376" y="3493770"/>
          <a:ext cx="4572000" cy="2743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 name="Chart 5"/>
          <p:cNvGraphicFramePr>
            <a:graphicFrameLocks/>
          </p:cNvGraphicFramePr>
          <p:nvPr>
            <p:extLst>
              <p:ext uri="{D42A27DB-BD31-4B8C-83A1-F6EECF244321}">
                <p14:modId xmlns:p14="http://schemas.microsoft.com/office/powerpoint/2010/main" val="407432139"/>
              </p:ext>
            </p:extLst>
          </p:nvPr>
        </p:nvGraphicFramePr>
        <p:xfrm>
          <a:off x="6236176" y="3478530"/>
          <a:ext cx="4572000" cy="2743200"/>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15"/>
          <p:cNvSpPr txBox="1"/>
          <p:nvPr/>
        </p:nvSpPr>
        <p:spPr>
          <a:xfrm>
            <a:off x="278502" y="58416"/>
            <a:ext cx="8224585" cy="743793"/>
          </a:xfrm>
          <a:prstGeom prst="rect">
            <a:avLst/>
          </a:prstGeom>
        </p:spPr>
        <p:txBody>
          <a:bodyPr wrap="square" lIns="0" tIns="0" rIns="0" bIns="0" rtlCol="0" anchor="t">
            <a:spAutoFit/>
          </a:bodyPr>
          <a:lstStyle/>
          <a:p>
            <a:pPr>
              <a:lnSpc>
                <a:spcPts val="5831"/>
              </a:lnSpc>
              <a:spcBef>
                <a:spcPts val="65"/>
              </a:spcBef>
            </a:pPr>
            <a:r>
              <a:rPr lang="en-US" sz="3600" b="1" dirty="0"/>
              <a:t>Survey Analysis and Results   </a:t>
            </a:r>
          </a:p>
        </p:txBody>
      </p:sp>
    </p:spTree>
    <p:extLst>
      <p:ext uri="{BB962C8B-B14F-4D97-AF65-F5344CB8AC3E}">
        <p14:creationId xmlns:p14="http://schemas.microsoft.com/office/powerpoint/2010/main" val="1781328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47138" y="29841"/>
            <a:ext cx="1352734" cy="843326"/>
          </a:xfrm>
          <a:prstGeom prst="rect">
            <a:avLst/>
          </a:prstGeom>
        </p:spPr>
      </p:pic>
      <p:graphicFrame>
        <p:nvGraphicFramePr>
          <p:cNvPr id="3" name="Chart 2"/>
          <p:cNvGraphicFramePr>
            <a:graphicFrameLocks/>
          </p:cNvGraphicFramePr>
          <p:nvPr>
            <p:extLst>
              <p:ext uri="{D42A27DB-BD31-4B8C-83A1-F6EECF244321}">
                <p14:modId xmlns:p14="http://schemas.microsoft.com/office/powerpoint/2010/main" val="1045253417"/>
              </p:ext>
            </p:extLst>
          </p:nvPr>
        </p:nvGraphicFramePr>
        <p:xfrm>
          <a:off x="0" y="99060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p:cNvGraphicFramePr>
            <a:graphicFrameLocks/>
          </p:cNvGraphicFramePr>
          <p:nvPr>
            <p:extLst>
              <p:ext uri="{D42A27DB-BD31-4B8C-83A1-F6EECF244321}">
                <p14:modId xmlns:p14="http://schemas.microsoft.com/office/powerpoint/2010/main" val="2800443275"/>
              </p:ext>
            </p:extLst>
          </p:nvPr>
        </p:nvGraphicFramePr>
        <p:xfrm>
          <a:off x="3988328" y="946171"/>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Chart 4"/>
          <p:cNvGraphicFramePr>
            <a:graphicFrameLocks/>
          </p:cNvGraphicFramePr>
          <p:nvPr>
            <p:extLst>
              <p:ext uri="{D42A27DB-BD31-4B8C-83A1-F6EECF244321}">
                <p14:modId xmlns:p14="http://schemas.microsoft.com/office/powerpoint/2010/main" val="3343760803"/>
              </p:ext>
            </p:extLst>
          </p:nvPr>
        </p:nvGraphicFramePr>
        <p:xfrm>
          <a:off x="8305006" y="917930"/>
          <a:ext cx="3794866" cy="293826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 name="Chart 5"/>
          <p:cNvGraphicFramePr>
            <a:graphicFrameLocks/>
          </p:cNvGraphicFramePr>
          <p:nvPr>
            <p:extLst>
              <p:ext uri="{D42A27DB-BD31-4B8C-83A1-F6EECF244321}">
                <p14:modId xmlns:p14="http://schemas.microsoft.com/office/powerpoint/2010/main" val="3366800893"/>
              </p:ext>
            </p:extLst>
          </p:nvPr>
        </p:nvGraphicFramePr>
        <p:xfrm>
          <a:off x="151606" y="3733800"/>
          <a:ext cx="4495800" cy="276034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Chart 6"/>
          <p:cNvGraphicFramePr>
            <a:graphicFrameLocks/>
          </p:cNvGraphicFramePr>
          <p:nvPr>
            <p:extLst>
              <p:ext uri="{D42A27DB-BD31-4B8C-83A1-F6EECF244321}">
                <p14:modId xmlns:p14="http://schemas.microsoft.com/office/powerpoint/2010/main" val="3238522815"/>
              </p:ext>
            </p:extLst>
          </p:nvPr>
        </p:nvGraphicFramePr>
        <p:xfrm>
          <a:off x="4190206" y="3765572"/>
          <a:ext cx="4370122" cy="2867164"/>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Chart 7"/>
          <p:cNvGraphicFramePr>
            <a:graphicFrameLocks/>
          </p:cNvGraphicFramePr>
          <p:nvPr>
            <p:extLst>
              <p:ext uri="{D42A27DB-BD31-4B8C-83A1-F6EECF244321}">
                <p14:modId xmlns:p14="http://schemas.microsoft.com/office/powerpoint/2010/main" val="1494335813"/>
              </p:ext>
            </p:extLst>
          </p:nvPr>
        </p:nvGraphicFramePr>
        <p:xfrm>
          <a:off x="8000206" y="3765572"/>
          <a:ext cx="4236643" cy="2837158"/>
        </p:xfrm>
        <a:graphic>
          <a:graphicData uri="http://schemas.openxmlformats.org/drawingml/2006/chart">
            <c:chart xmlns:c="http://schemas.openxmlformats.org/drawingml/2006/chart" xmlns:r="http://schemas.openxmlformats.org/officeDocument/2006/relationships" r:id="rId8"/>
          </a:graphicData>
        </a:graphic>
      </p:graphicFrame>
      <p:sp>
        <p:nvSpPr>
          <p:cNvPr id="9" name="TextBox 15"/>
          <p:cNvSpPr txBox="1"/>
          <p:nvPr/>
        </p:nvSpPr>
        <p:spPr>
          <a:xfrm>
            <a:off x="306513" y="126178"/>
            <a:ext cx="8224585" cy="743793"/>
          </a:xfrm>
          <a:prstGeom prst="rect">
            <a:avLst/>
          </a:prstGeom>
        </p:spPr>
        <p:txBody>
          <a:bodyPr wrap="square" lIns="0" tIns="0" rIns="0" bIns="0" rtlCol="0" anchor="t">
            <a:spAutoFit/>
          </a:bodyPr>
          <a:lstStyle/>
          <a:p>
            <a:pPr>
              <a:lnSpc>
                <a:spcPts val="5831"/>
              </a:lnSpc>
              <a:spcBef>
                <a:spcPts val="65"/>
              </a:spcBef>
            </a:pPr>
            <a:r>
              <a:rPr lang="en-US" sz="3600" b="1" dirty="0"/>
              <a:t>Survey Analysis and Results   </a:t>
            </a:r>
          </a:p>
        </p:txBody>
      </p:sp>
    </p:spTree>
    <p:extLst>
      <p:ext uri="{BB962C8B-B14F-4D97-AF65-F5344CB8AC3E}">
        <p14:creationId xmlns:p14="http://schemas.microsoft.com/office/powerpoint/2010/main" val="2305754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47138" y="29841"/>
            <a:ext cx="1352734" cy="843326"/>
          </a:xfrm>
          <a:prstGeom prst="rect">
            <a:avLst/>
          </a:prstGeom>
        </p:spPr>
      </p:pic>
      <p:graphicFrame>
        <p:nvGraphicFramePr>
          <p:cNvPr id="3" name="Chart 2"/>
          <p:cNvGraphicFramePr>
            <a:graphicFrameLocks/>
          </p:cNvGraphicFramePr>
          <p:nvPr>
            <p:extLst>
              <p:ext uri="{D42A27DB-BD31-4B8C-83A1-F6EECF244321}">
                <p14:modId xmlns:p14="http://schemas.microsoft.com/office/powerpoint/2010/main" val="3994661584"/>
              </p:ext>
            </p:extLst>
          </p:nvPr>
        </p:nvGraphicFramePr>
        <p:xfrm>
          <a:off x="-381794" y="243840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p:cNvGraphicFramePr>
            <a:graphicFrameLocks/>
          </p:cNvGraphicFramePr>
          <p:nvPr>
            <p:extLst>
              <p:ext uri="{D42A27DB-BD31-4B8C-83A1-F6EECF244321}">
                <p14:modId xmlns:p14="http://schemas.microsoft.com/office/powerpoint/2010/main" val="2458658582"/>
              </p:ext>
            </p:extLst>
          </p:nvPr>
        </p:nvGraphicFramePr>
        <p:xfrm>
          <a:off x="3656806" y="2438400"/>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Chart 4"/>
          <p:cNvGraphicFramePr>
            <a:graphicFrameLocks/>
          </p:cNvGraphicFramePr>
          <p:nvPr>
            <p:extLst>
              <p:ext uri="{D42A27DB-BD31-4B8C-83A1-F6EECF244321}">
                <p14:modId xmlns:p14="http://schemas.microsoft.com/office/powerpoint/2010/main" val="843461688"/>
              </p:ext>
            </p:extLst>
          </p:nvPr>
        </p:nvGraphicFramePr>
        <p:xfrm>
          <a:off x="7314406" y="2457450"/>
          <a:ext cx="4572000"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6" name="TextBox 15"/>
          <p:cNvSpPr txBox="1"/>
          <p:nvPr/>
        </p:nvSpPr>
        <p:spPr>
          <a:xfrm>
            <a:off x="278502" y="58416"/>
            <a:ext cx="8224585" cy="743793"/>
          </a:xfrm>
          <a:prstGeom prst="rect">
            <a:avLst/>
          </a:prstGeom>
        </p:spPr>
        <p:txBody>
          <a:bodyPr wrap="square" lIns="0" tIns="0" rIns="0" bIns="0" rtlCol="0" anchor="t">
            <a:spAutoFit/>
          </a:bodyPr>
          <a:lstStyle/>
          <a:p>
            <a:pPr>
              <a:lnSpc>
                <a:spcPts val="5831"/>
              </a:lnSpc>
              <a:spcBef>
                <a:spcPts val="65"/>
              </a:spcBef>
            </a:pPr>
            <a:r>
              <a:rPr lang="en-US" sz="3600" b="1" dirty="0"/>
              <a:t>Survey Analysis and Results   </a:t>
            </a:r>
          </a:p>
        </p:txBody>
      </p:sp>
      <p:graphicFrame>
        <p:nvGraphicFramePr>
          <p:cNvPr id="7" name="Table 6"/>
          <p:cNvGraphicFramePr>
            <a:graphicFrameLocks noGrp="1"/>
          </p:cNvGraphicFramePr>
          <p:nvPr>
            <p:extLst>
              <p:ext uri="{D42A27DB-BD31-4B8C-83A1-F6EECF244321}">
                <p14:modId xmlns:p14="http://schemas.microsoft.com/office/powerpoint/2010/main" val="1385402158"/>
              </p:ext>
            </p:extLst>
          </p:nvPr>
        </p:nvGraphicFramePr>
        <p:xfrm>
          <a:off x="7672060" y="5562600"/>
          <a:ext cx="4214346" cy="1051560"/>
        </p:xfrm>
        <a:graphic>
          <a:graphicData uri="http://schemas.openxmlformats.org/drawingml/2006/table">
            <a:tbl>
              <a:tblPr/>
              <a:tblGrid>
                <a:gridCol w="2107173">
                  <a:extLst>
                    <a:ext uri="{9D8B030D-6E8A-4147-A177-3AD203B41FA5}">
                      <a16:colId xmlns:a16="http://schemas.microsoft.com/office/drawing/2014/main" val="20000"/>
                    </a:ext>
                  </a:extLst>
                </a:gridCol>
                <a:gridCol w="2107173">
                  <a:extLst>
                    <a:ext uri="{9D8B030D-6E8A-4147-A177-3AD203B41FA5}">
                      <a16:colId xmlns:a16="http://schemas.microsoft.com/office/drawing/2014/main" val="20001"/>
                    </a:ext>
                  </a:extLst>
                </a:gridCol>
              </a:tblGrid>
              <a:tr h="186140">
                <a:tc>
                  <a:txBody>
                    <a:bodyPr/>
                    <a:lstStyle/>
                    <a:p>
                      <a:pPr fontAlgn="b"/>
                      <a:br>
                        <a:rPr lang="en-IN" sz="900" b="1" dirty="0">
                          <a:effectLst/>
                        </a:rPr>
                      </a:br>
                      <a:r>
                        <a:rPr lang="en-IN" sz="900" b="1" dirty="0">
                          <a:effectLst/>
                        </a:rPr>
                        <a:t>Demographic</a:t>
                      </a:r>
                      <a:r>
                        <a:rPr lang="en-IN" sz="900" b="1" baseline="0" dirty="0">
                          <a:effectLst/>
                        </a:rPr>
                        <a:t> Questions</a:t>
                      </a:r>
                      <a:endParaRPr lang="en-IN" sz="900" b="1" dirty="0">
                        <a:effectLst/>
                      </a:endParaRPr>
                    </a:p>
                  </a:txBody>
                  <a:tcPr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r>
                        <a:rPr lang="en-IN" sz="900" b="1" dirty="0"/>
                        <a:t>Responses</a:t>
                      </a:r>
                    </a:p>
                  </a:txBody>
                  <a:tcPr>
                    <a:lnL w="7620" cap="flat" cmpd="sng" algn="ctr">
                      <a:solidFill>
                        <a:srgbClr val="D9D9E3"/>
                      </a:solidFill>
                      <a:prstDash val="solid"/>
                      <a:round/>
                      <a:headEnd type="none" w="med" len="med"/>
                      <a:tailEnd type="none" w="med" len="med"/>
                    </a:lnL>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10000"/>
                  </a:ext>
                </a:extLst>
              </a:tr>
              <a:tr h="124093">
                <a:tc>
                  <a:txBody>
                    <a:bodyPr/>
                    <a:lstStyle/>
                    <a:p>
                      <a:pPr fontAlgn="base"/>
                      <a:r>
                        <a:rPr lang="en-IN" sz="900" dirty="0">
                          <a:effectLst/>
                        </a:rPr>
                        <a:t>Age</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fontAlgn="base"/>
                      <a:r>
                        <a:rPr lang="en-US" sz="900" dirty="0">
                          <a:effectLst/>
                        </a:rPr>
                        <a:t>18-24, 25-34, 35-44</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extLst>
                  <a:ext uri="{0D108BD9-81ED-4DB2-BD59-A6C34878D82A}">
                    <a16:rowId xmlns:a16="http://schemas.microsoft.com/office/drawing/2014/main" val="10001"/>
                  </a:ext>
                </a:extLst>
              </a:tr>
              <a:tr h="124093">
                <a:tc>
                  <a:txBody>
                    <a:bodyPr/>
                    <a:lstStyle/>
                    <a:p>
                      <a:pPr fontAlgn="base"/>
                      <a:r>
                        <a:rPr lang="en-IN" sz="900" dirty="0">
                          <a:effectLst/>
                        </a:rPr>
                        <a:t>Location</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fontAlgn="base"/>
                      <a:r>
                        <a:rPr lang="en-IN" sz="900" dirty="0">
                          <a:effectLst/>
                        </a:rPr>
                        <a:t>City, Suburb, Rural area</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extLst>
                  <a:ext uri="{0D108BD9-81ED-4DB2-BD59-A6C34878D82A}">
                    <a16:rowId xmlns:a16="http://schemas.microsoft.com/office/drawing/2014/main" val="10002"/>
                  </a:ext>
                </a:extLst>
              </a:tr>
              <a:tr h="186140">
                <a:tc>
                  <a:txBody>
                    <a:bodyPr/>
                    <a:lstStyle/>
                    <a:p>
                      <a:pPr fontAlgn="base"/>
                      <a:r>
                        <a:rPr lang="en-IN" sz="900">
                          <a:effectLst/>
                        </a:rPr>
                        <a:t>Occupation</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444654"/>
                    </a:solidFill>
                  </a:tcPr>
                </a:tc>
                <a:tc>
                  <a:txBody>
                    <a:bodyPr/>
                    <a:lstStyle/>
                    <a:p>
                      <a:pPr fontAlgn="base"/>
                      <a:r>
                        <a:rPr lang="en-US" sz="900" dirty="0">
                          <a:effectLst/>
                        </a:rPr>
                        <a:t>Student, Professional, Homemaker, </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444654"/>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64173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4B274B-642F-4A3E-8323-5DE4F171F608}"/>
              </a:ext>
            </a:extLst>
          </p:cNvPr>
          <p:cNvSpPr txBox="1"/>
          <p:nvPr/>
        </p:nvSpPr>
        <p:spPr>
          <a:xfrm>
            <a:off x="1141372" y="1908676"/>
            <a:ext cx="1362144" cy="646331"/>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1" i="0" u="none" strike="noStrike" kern="0" cap="none" spc="0" normalizeH="0" baseline="0" noProof="0" dirty="0">
                <a:ln>
                  <a:noFill/>
                </a:ln>
                <a:solidFill>
                  <a:schemeClr val="bg2">
                    <a:lumMod val="60000"/>
                    <a:lumOff val="40000"/>
                  </a:schemeClr>
                </a:solidFill>
                <a:effectLst/>
                <a:uLnTx/>
                <a:uFillTx/>
                <a:cs typeface="Arial" pitchFamily="34" charset="0"/>
              </a:rPr>
              <a:t>TAM</a:t>
            </a:r>
          </a:p>
          <a:p>
            <a:pPr marL="0" marR="0" lvl="0" indent="0" algn="ctr" defTabSz="914400" eaLnBrk="1" fontAlgn="auto" latinLnBrk="0" hangingPunct="1">
              <a:lnSpc>
                <a:spcPct val="100000"/>
              </a:lnSpc>
              <a:spcBef>
                <a:spcPts val="0"/>
              </a:spcBef>
              <a:spcAft>
                <a:spcPts val="0"/>
              </a:spcAft>
              <a:buClrTx/>
              <a:buSzTx/>
              <a:buFontTx/>
              <a:buNone/>
              <a:tabLst/>
              <a:defRPr/>
            </a:pPr>
            <a:r>
              <a:rPr lang="en-US" altLang="ko-KR" b="1" kern="0" dirty="0">
                <a:solidFill>
                  <a:schemeClr val="bg2">
                    <a:lumMod val="60000"/>
                    <a:lumOff val="40000"/>
                  </a:schemeClr>
                </a:solidFill>
                <a:cs typeface="Arial" pitchFamily="34" charset="0"/>
              </a:rPr>
              <a:t>828 M</a:t>
            </a:r>
            <a:endParaRPr kumimoji="0" lang="ko-KR" altLang="en-US" sz="1800" b="1" i="0" u="none" strike="noStrike" kern="0" cap="none" spc="0" normalizeH="0" baseline="0" noProof="0" dirty="0">
              <a:ln>
                <a:noFill/>
              </a:ln>
              <a:solidFill>
                <a:schemeClr val="bg2">
                  <a:lumMod val="60000"/>
                  <a:lumOff val="40000"/>
                </a:schemeClr>
              </a:solidFill>
              <a:effectLst/>
              <a:uLnTx/>
              <a:uFillTx/>
              <a:cs typeface="Arial" pitchFamily="34" charset="0"/>
            </a:endParaRPr>
          </a:p>
        </p:txBody>
      </p:sp>
      <p:sp>
        <p:nvSpPr>
          <p:cNvPr id="3" name="TextBox 2">
            <a:extLst>
              <a:ext uri="{FF2B5EF4-FFF2-40B4-BE49-F238E27FC236}">
                <a16:creationId xmlns:a16="http://schemas.microsoft.com/office/drawing/2014/main" id="{114B274B-642F-4A3E-8323-5DE4F171F608}"/>
              </a:ext>
            </a:extLst>
          </p:cNvPr>
          <p:cNvSpPr txBox="1"/>
          <p:nvPr/>
        </p:nvSpPr>
        <p:spPr>
          <a:xfrm>
            <a:off x="1141372" y="3297281"/>
            <a:ext cx="1362144" cy="646331"/>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1" i="0" u="none" strike="noStrike" kern="0" cap="none" spc="0" normalizeH="0" baseline="0" noProof="0" dirty="0">
                <a:ln>
                  <a:noFill/>
                </a:ln>
                <a:solidFill>
                  <a:srgbClr val="4AB5C4"/>
                </a:solidFill>
                <a:effectLst/>
                <a:uLnTx/>
                <a:uFillTx/>
                <a:cs typeface="Arial" pitchFamily="34" charset="0"/>
              </a:rPr>
              <a:t>SAM</a:t>
            </a:r>
          </a:p>
          <a:p>
            <a:pPr marL="0" marR="0" lvl="0" indent="0" algn="ctr" defTabSz="914400" eaLnBrk="1" fontAlgn="auto" latinLnBrk="0" hangingPunct="1">
              <a:lnSpc>
                <a:spcPct val="100000"/>
              </a:lnSpc>
              <a:spcBef>
                <a:spcPts val="0"/>
              </a:spcBef>
              <a:spcAft>
                <a:spcPts val="0"/>
              </a:spcAft>
              <a:buClrTx/>
              <a:buSzTx/>
              <a:buFontTx/>
              <a:buNone/>
              <a:tabLst/>
              <a:defRPr/>
            </a:pPr>
            <a:r>
              <a:rPr lang="en-US" altLang="ko-KR" b="1" kern="0" noProof="0" dirty="0">
                <a:solidFill>
                  <a:srgbClr val="4AB5C4"/>
                </a:solidFill>
                <a:cs typeface="Arial" pitchFamily="34" charset="0"/>
              </a:rPr>
              <a:t>25 M</a:t>
            </a:r>
            <a:endParaRPr kumimoji="0" lang="ko-KR" altLang="en-US" sz="1800" b="1" i="0" u="none" strike="noStrike" kern="0" cap="none" spc="0" normalizeH="0" baseline="0" noProof="0" dirty="0">
              <a:ln>
                <a:noFill/>
              </a:ln>
              <a:solidFill>
                <a:srgbClr val="4AB5C4"/>
              </a:solidFill>
              <a:effectLst/>
              <a:uLnTx/>
              <a:uFillTx/>
              <a:cs typeface="Arial" pitchFamily="34" charset="0"/>
            </a:endParaRPr>
          </a:p>
        </p:txBody>
      </p:sp>
      <p:sp>
        <p:nvSpPr>
          <p:cNvPr id="4" name="TextBox 3">
            <a:extLst>
              <a:ext uri="{FF2B5EF4-FFF2-40B4-BE49-F238E27FC236}">
                <a16:creationId xmlns:a16="http://schemas.microsoft.com/office/drawing/2014/main" id="{114B274B-642F-4A3E-8323-5DE4F171F608}"/>
              </a:ext>
            </a:extLst>
          </p:cNvPr>
          <p:cNvSpPr txBox="1"/>
          <p:nvPr/>
        </p:nvSpPr>
        <p:spPr>
          <a:xfrm>
            <a:off x="1141372" y="4685886"/>
            <a:ext cx="1362144" cy="646331"/>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1" i="0" u="none" strike="noStrike" kern="0" cap="none" spc="0" normalizeH="0" baseline="0" noProof="0" dirty="0">
                <a:ln>
                  <a:noFill/>
                </a:ln>
                <a:solidFill>
                  <a:srgbClr val="0989B1"/>
                </a:solidFill>
                <a:effectLst/>
                <a:uLnTx/>
                <a:uFillTx/>
                <a:cs typeface="Arial" pitchFamily="34" charset="0"/>
              </a:rPr>
              <a:t>SOM</a:t>
            </a:r>
          </a:p>
          <a:p>
            <a:pPr marL="0" marR="0" lvl="0" indent="0" algn="ctr" defTabSz="914400" eaLnBrk="1" fontAlgn="auto" latinLnBrk="0" hangingPunct="1">
              <a:lnSpc>
                <a:spcPct val="100000"/>
              </a:lnSpc>
              <a:spcBef>
                <a:spcPts val="0"/>
              </a:spcBef>
              <a:spcAft>
                <a:spcPts val="0"/>
              </a:spcAft>
              <a:buClrTx/>
              <a:buSzTx/>
              <a:buFontTx/>
              <a:buNone/>
              <a:tabLst/>
              <a:defRPr/>
            </a:pPr>
            <a:r>
              <a:rPr lang="en-US" altLang="ko-KR" b="1" kern="0" dirty="0">
                <a:solidFill>
                  <a:srgbClr val="0989B1"/>
                </a:solidFill>
                <a:cs typeface="Arial" pitchFamily="34" charset="0"/>
              </a:rPr>
              <a:t>7 M</a:t>
            </a:r>
            <a:endParaRPr kumimoji="0" lang="en-US" altLang="ko-KR" sz="1800" b="1" i="0" u="none" strike="noStrike" kern="0" cap="none" spc="0" normalizeH="0" baseline="0" noProof="0" dirty="0">
              <a:ln>
                <a:noFill/>
              </a:ln>
              <a:solidFill>
                <a:srgbClr val="0989B1"/>
              </a:solidFill>
              <a:effectLst/>
              <a:uLnTx/>
              <a:uFillTx/>
              <a:cs typeface="Arial" pitchFamily="34" charset="0"/>
            </a:endParaRPr>
          </a:p>
        </p:txBody>
      </p:sp>
      <p:sp>
        <p:nvSpPr>
          <p:cNvPr id="6" name="Text Placeholder 1">
            <a:extLst>
              <a:ext uri="{FF2B5EF4-FFF2-40B4-BE49-F238E27FC236}">
                <a16:creationId xmlns:a16="http://schemas.microsoft.com/office/drawing/2014/main" id="{206381AD-4C2B-4745-99B1-0BBCE6131A71}"/>
              </a:ext>
            </a:extLst>
          </p:cNvPr>
          <p:cNvSpPr txBox="1">
            <a:spLocks/>
          </p:cNvSpPr>
          <p:nvPr/>
        </p:nvSpPr>
        <p:spPr>
          <a:xfrm>
            <a:off x="323529" y="339509"/>
            <a:ext cx="11573197" cy="724247"/>
          </a:xfrm>
          <a:prstGeom prst="rect">
            <a:avLst/>
          </a:prstGeom>
        </p:spPr>
        <p:txBody>
          <a:bodyPr anchor="ct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600" b="1" i="0" u="none" strike="noStrike" kern="1200" cap="none" spc="0" normalizeH="0" baseline="0" noProof="0" dirty="0">
                <a:ln>
                  <a:noFill/>
                </a:ln>
                <a:effectLst/>
                <a:uLnTx/>
                <a:uFillTx/>
                <a:latin typeface="Century Gothic"/>
                <a:ea typeface="+mn-ea"/>
                <a:cs typeface="+mn-cs"/>
              </a:rPr>
              <a:t>Market Size</a:t>
            </a:r>
          </a:p>
        </p:txBody>
      </p:sp>
      <p:sp>
        <p:nvSpPr>
          <p:cNvPr id="7" name="Rectangle 6"/>
          <p:cNvSpPr/>
          <p:nvPr/>
        </p:nvSpPr>
        <p:spPr>
          <a:xfrm>
            <a:off x="3123407" y="3043545"/>
            <a:ext cx="5372316" cy="1323439"/>
          </a:xfrm>
          <a:prstGeom prst="rect">
            <a:avLst/>
          </a:prstGeom>
        </p:spPr>
        <p:txBody>
          <a:bodyPr wrap="square">
            <a:spAutoFit/>
          </a:bodyPr>
          <a:lstStyle/>
          <a:p>
            <a:pPr algn="just"/>
            <a:r>
              <a:rPr lang="en-US" sz="1000" b="1" dirty="0"/>
              <a:t>SAM (Serviceable Addressable Market) - Telangana:</a:t>
            </a:r>
          </a:p>
          <a:p>
            <a:pPr algn="just"/>
            <a:r>
              <a:rPr lang="en-US" sz="1000" dirty="0"/>
              <a:t>Total population of Telangana: Approximately 39 million (source: Census of India)</a:t>
            </a:r>
          </a:p>
          <a:p>
            <a:pPr algn="just"/>
            <a:r>
              <a:rPr lang="en-US" sz="1000" dirty="0"/>
              <a:t>Approximate percentage of households with cooking gas connections in Telangana: 65% (assumption)</a:t>
            </a:r>
          </a:p>
          <a:p>
            <a:pPr algn="just"/>
            <a:r>
              <a:rPr lang="en-US" sz="1000" dirty="0"/>
              <a:t>Assuming each household with a cooking gas connection is a potential customer, we can estimate the SAM as: SAM = Total population of Telangana * Percentage of households with gas connections in Telangana SAM = 39 million * 65% SAM ≈ 25.35 million customers</a:t>
            </a:r>
          </a:p>
        </p:txBody>
      </p:sp>
      <p:sp>
        <p:nvSpPr>
          <p:cNvPr id="9" name="Freeform: Shape 33">
            <a:extLst>
              <a:ext uri="{FF2B5EF4-FFF2-40B4-BE49-F238E27FC236}">
                <a16:creationId xmlns:a16="http://schemas.microsoft.com/office/drawing/2014/main" id="{56562BC5-B31A-4A29-87A6-11315667E8B9}"/>
              </a:ext>
            </a:extLst>
          </p:cNvPr>
          <p:cNvSpPr/>
          <p:nvPr/>
        </p:nvSpPr>
        <p:spPr>
          <a:xfrm>
            <a:off x="1158294" y="1638365"/>
            <a:ext cx="1308980" cy="1114100"/>
          </a:xfrm>
          <a:custGeom>
            <a:avLst/>
            <a:gdLst>
              <a:gd name="connsiteX0" fmla="*/ 968327 w 985675"/>
              <a:gd name="connsiteY0" fmla="*/ 142798 h 1058397"/>
              <a:gd name="connsiteX1" fmla="*/ 858152 w 985675"/>
              <a:gd name="connsiteY1" fmla="*/ 206527 h 1058397"/>
              <a:gd name="connsiteX2" fmla="*/ 727455 w 985675"/>
              <a:gd name="connsiteY2" fmla="*/ 282136 h 1058397"/>
              <a:gd name="connsiteX3" fmla="*/ 713413 w 985675"/>
              <a:gd name="connsiteY3" fmla="*/ 274575 h 1058397"/>
              <a:gd name="connsiteX4" fmla="*/ 713773 w 985675"/>
              <a:gd name="connsiteY4" fmla="*/ 225969 h 1058397"/>
              <a:gd name="connsiteX5" fmla="*/ 697571 w 985675"/>
              <a:gd name="connsiteY5" fmla="*/ 210127 h 1058397"/>
              <a:gd name="connsiteX6" fmla="*/ 375329 w 985675"/>
              <a:gd name="connsiteY6" fmla="*/ 210487 h 1058397"/>
              <a:gd name="connsiteX7" fmla="*/ 184504 w 985675"/>
              <a:gd name="connsiteY7" fmla="*/ 210487 h 1058397"/>
              <a:gd name="connsiteX8" fmla="*/ 136978 w 985675"/>
              <a:gd name="connsiteY8" fmla="*/ 257653 h 1058397"/>
              <a:gd name="connsiteX9" fmla="*/ 136978 w 985675"/>
              <a:gd name="connsiteY9" fmla="*/ 873334 h 1058397"/>
              <a:gd name="connsiteX10" fmla="*/ 185584 w 985675"/>
              <a:gd name="connsiteY10" fmla="*/ 921220 h 1058397"/>
              <a:gd name="connsiteX11" fmla="*/ 799465 w 985675"/>
              <a:gd name="connsiteY11" fmla="*/ 921220 h 1058397"/>
              <a:gd name="connsiteX12" fmla="*/ 848431 w 985675"/>
              <a:gd name="connsiteY12" fmla="*/ 871534 h 1058397"/>
              <a:gd name="connsiteX13" fmla="*/ 848071 w 985675"/>
              <a:gd name="connsiteY13" fmla="*/ 362067 h 1058397"/>
              <a:gd name="connsiteX14" fmla="*/ 864993 w 985675"/>
              <a:gd name="connsiteY14" fmla="*/ 332543 h 1058397"/>
              <a:gd name="connsiteX15" fmla="*/ 982008 w 985675"/>
              <a:gd name="connsiteY15" fmla="*/ 265934 h 1058397"/>
              <a:gd name="connsiteX16" fmla="*/ 985249 w 985675"/>
              <a:gd name="connsiteY16" fmla="*/ 286097 h 1058397"/>
              <a:gd name="connsiteX17" fmla="*/ 985609 w 985675"/>
              <a:gd name="connsiteY17" fmla="*/ 869373 h 1058397"/>
              <a:gd name="connsiteX18" fmla="*/ 795864 w 985675"/>
              <a:gd name="connsiteY18" fmla="*/ 1058398 h 1058397"/>
              <a:gd name="connsiteX19" fmla="*/ 189185 w 985675"/>
              <a:gd name="connsiteY19" fmla="*/ 1058398 h 1058397"/>
              <a:gd name="connsiteX20" fmla="*/ 160 w 985675"/>
              <a:gd name="connsiteY20" fmla="*/ 869013 h 1058397"/>
              <a:gd name="connsiteX21" fmla="*/ 160 w 985675"/>
              <a:gd name="connsiteY21" fmla="*/ 253333 h 1058397"/>
              <a:gd name="connsiteX22" fmla="*/ 146699 w 985675"/>
              <a:gd name="connsiteY22" fmla="*/ 76189 h 1058397"/>
              <a:gd name="connsiteX23" fmla="*/ 185944 w 985675"/>
              <a:gd name="connsiteY23" fmla="*/ 73669 h 1058397"/>
              <a:gd name="connsiteX24" fmla="*/ 693611 w 985675"/>
              <a:gd name="connsiteY24" fmla="*/ 74029 h 1058397"/>
              <a:gd name="connsiteX25" fmla="*/ 713773 w 985675"/>
              <a:gd name="connsiteY25" fmla="*/ 54587 h 1058397"/>
              <a:gd name="connsiteX26" fmla="*/ 713413 w 985675"/>
              <a:gd name="connsiteY26" fmla="*/ 13181 h 1058397"/>
              <a:gd name="connsiteX27" fmla="*/ 728535 w 985675"/>
              <a:gd name="connsiteY27" fmla="*/ 4180 h 1058397"/>
              <a:gd name="connsiteX28" fmla="*/ 909279 w 985675"/>
              <a:gd name="connsiteY28" fmla="*/ 108594 h 1058397"/>
              <a:gd name="connsiteX29" fmla="*/ 968327 w 985675"/>
              <a:gd name="connsiteY29" fmla="*/ 142798 h 1058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85675" h="1058397">
                <a:moveTo>
                  <a:pt x="968327" y="142798"/>
                </a:moveTo>
                <a:cubicBezTo>
                  <a:pt x="929442" y="165121"/>
                  <a:pt x="893797" y="186004"/>
                  <a:pt x="858152" y="206527"/>
                </a:cubicBezTo>
                <a:cubicBezTo>
                  <a:pt x="814587" y="231730"/>
                  <a:pt x="771021" y="256933"/>
                  <a:pt x="727455" y="282136"/>
                </a:cubicBezTo>
                <a:cubicBezTo>
                  <a:pt x="717734" y="287897"/>
                  <a:pt x="712693" y="288617"/>
                  <a:pt x="713413" y="274575"/>
                </a:cubicBezTo>
                <a:cubicBezTo>
                  <a:pt x="714134" y="258373"/>
                  <a:pt x="712693" y="242171"/>
                  <a:pt x="713773" y="225969"/>
                </a:cubicBezTo>
                <a:cubicBezTo>
                  <a:pt x="714494" y="213007"/>
                  <a:pt x="709813" y="210127"/>
                  <a:pt x="697571" y="210127"/>
                </a:cubicBezTo>
                <a:cubicBezTo>
                  <a:pt x="590277" y="210487"/>
                  <a:pt x="482623" y="210487"/>
                  <a:pt x="375329" y="210487"/>
                </a:cubicBezTo>
                <a:cubicBezTo>
                  <a:pt x="311601" y="210487"/>
                  <a:pt x="248232" y="210487"/>
                  <a:pt x="184504" y="210487"/>
                </a:cubicBezTo>
                <a:cubicBezTo>
                  <a:pt x="152100" y="210487"/>
                  <a:pt x="136978" y="225609"/>
                  <a:pt x="136978" y="257653"/>
                </a:cubicBezTo>
                <a:cubicBezTo>
                  <a:pt x="136978" y="462880"/>
                  <a:pt x="136978" y="668107"/>
                  <a:pt x="136978" y="873334"/>
                </a:cubicBezTo>
                <a:cubicBezTo>
                  <a:pt x="136978" y="906818"/>
                  <a:pt x="151740" y="921220"/>
                  <a:pt x="185584" y="921220"/>
                </a:cubicBezTo>
                <a:cubicBezTo>
                  <a:pt x="390091" y="921220"/>
                  <a:pt x="594598" y="921220"/>
                  <a:pt x="799465" y="921220"/>
                </a:cubicBezTo>
                <a:cubicBezTo>
                  <a:pt x="833669" y="921220"/>
                  <a:pt x="848431" y="906458"/>
                  <a:pt x="848431" y="871534"/>
                </a:cubicBezTo>
                <a:cubicBezTo>
                  <a:pt x="848431" y="701591"/>
                  <a:pt x="848791" y="532009"/>
                  <a:pt x="848071" y="362067"/>
                </a:cubicBezTo>
                <a:cubicBezTo>
                  <a:pt x="848071" y="347665"/>
                  <a:pt x="852032" y="339384"/>
                  <a:pt x="864993" y="332543"/>
                </a:cubicBezTo>
                <a:cubicBezTo>
                  <a:pt x="904238" y="311300"/>
                  <a:pt x="942763" y="288257"/>
                  <a:pt x="982008" y="265934"/>
                </a:cubicBezTo>
                <a:cubicBezTo>
                  <a:pt x="987409" y="272775"/>
                  <a:pt x="985249" y="279616"/>
                  <a:pt x="985249" y="286097"/>
                </a:cubicBezTo>
                <a:cubicBezTo>
                  <a:pt x="985609" y="480522"/>
                  <a:pt x="985609" y="674948"/>
                  <a:pt x="985609" y="869373"/>
                </a:cubicBezTo>
                <a:cubicBezTo>
                  <a:pt x="985609" y="983868"/>
                  <a:pt x="910719" y="1058398"/>
                  <a:pt x="795864" y="1058398"/>
                </a:cubicBezTo>
                <a:cubicBezTo>
                  <a:pt x="593518" y="1058398"/>
                  <a:pt x="391531" y="1058398"/>
                  <a:pt x="189185" y="1058398"/>
                </a:cubicBezTo>
                <a:cubicBezTo>
                  <a:pt x="74690" y="1058398"/>
                  <a:pt x="160" y="983868"/>
                  <a:pt x="160" y="869013"/>
                </a:cubicBezTo>
                <a:cubicBezTo>
                  <a:pt x="160" y="663786"/>
                  <a:pt x="-200" y="458560"/>
                  <a:pt x="160" y="253333"/>
                </a:cubicBezTo>
                <a:cubicBezTo>
                  <a:pt x="160" y="164041"/>
                  <a:pt x="59928" y="92392"/>
                  <a:pt x="146699" y="76189"/>
                </a:cubicBezTo>
                <a:cubicBezTo>
                  <a:pt x="159661" y="73669"/>
                  <a:pt x="172983" y="73669"/>
                  <a:pt x="185944" y="73669"/>
                </a:cubicBezTo>
                <a:cubicBezTo>
                  <a:pt x="355167" y="73669"/>
                  <a:pt x="524389" y="73309"/>
                  <a:pt x="693611" y="74029"/>
                </a:cubicBezTo>
                <a:cubicBezTo>
                  <a:pt x="708733" y="74029"/>
                  <a:pt x="715574" y="71149"/>
                  <a:pt x="713773" y="54587"/>
                </a:cubicBezTo>
                <a:cubicBezTo>
                  <a:pt x="712333" y="40905"/>
                  <a:pt x="714134" y="26863"/>
                  <a:pt x="713413" y="13181"/>
                </a:cubicBezTo>
                <a:cubicBezTo>
                  <a:pt x="712693" y="-861"/>
                  <a:pt x="715574" y="-3381"/>
                  <a:pt x="728535" y="4180"/>
                </a:cubicBezTo>
                <a:cubicBezTo>
                  <a:pt x="788663" y="39465"/>
                  <a:pt x="848791" y="74029"/>
                  <a:pt x="909279" y="108594"/>
                </a:cubicBezTo>
                <a:cubicBezTo>
                  <a:pt x="927641" y="119395"/>
                  <a:pt x="946364" y="130196"/>
                  <a:pt x="968327" y="142798"/>
                </a:cubicBezTo>
                <a:close/>
              </a:path>
            </a:pathLst>
          </a:custGeom>
          <a:solidFill>
            <a:srgbClr val="0DB4CB"/>
          </a:solidFill>
          <a:ln w="36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 name="Freeform: Shape 34">
            <a:extLst>
              <a:ext uri="{FF2B5EF4-FFF2-40B4-BE49-F238E27FC236}">
                <a16:creationId xmlns:a16="http://schemas.microsoft.com/office/drawing/2014/main" id="{DA0F6DB1-A10C-4DBA-ABB2-269483A87160}"/>
              </a:ext>
            </a:extLst>
          </p:cNvPr>
          <p:cNvSpPr/>
          <p:nvPr/>
        </p:nvSpPr>
        <p:spPr>
          <a:xfrm>
            <a:off x="1158294" y="3028964"/>
            <a:ext cx="1308980" cy="1114100"/>
          </a:xfrm>
          <a:custGeom>
            <a:avLst/>
            <a:gdLst>
              <a:gd name="connsiteX0" fmla="*/ 968327 w 985675"/>
              <a:gd name="connsiteY0" fmla="*/ 142798 h 1058397"/>
              <a:gd name="connsiteX1" fmla="*/ 858152 w 985675"/>
              <a:gd name="connsiteY1" fmla="*/ 206527 h 1058397"/>
              <a:gd name="connsiteX2" fmla="*/ 727455 w 985675"/>
              <a:gd name="connsiteY2" fmla="*/ 282136 h 1058397"/>
              <a:gd name="connsiteX3" fmla="*/ 713413 w 985675"/>
              <a:gd name="connsiteY3" fmla="*/ 274575 h 1058397"/>
              <a:gd name="connsiteX4" fmla="*/ 713773 w 985675"/>
              <a:gd name="connsiteY4" fmla="*/ 225969 h 1058397"/>
              <a:gd name="connsiteX5" fmla="*/ 697571 w 985675"/>
              <a:gd name="connsiteY5" fmla="*/ 210127 h 1058397"/>
              <a:gd name="connsiteX6" fmla="*/ 375329 w 985675"/>
              <a:gd name="connsiteY6" fmla="*/ 210487 h 1058397"/>
              <a:gd name="connsiteX7" fmla="*/ 184504 w 985675"/>
              <a:gd name="connsiteY7" fmla="*/ 210487 h 1058397"/>
              <a:gd name="connsiteX8" fmla="*/ 136978 w 985675"/>
              <a:gd name="connsiteY8" fmla="*/ 257653 h 1058397"/>
              <a:gd name="connsiteX9" fmla="*/ 136978 w 985675"/>
              <a:gd name="connsiteY9" fmla="*/ 873334 h 1058397"/>
              <a:gd name="connsiteX10" fmla="*/ 185584 w 985675"/>
              <a:gd name="connsiteY10" fmla="*/ 921220 h 1058397"/>
              <a:gd name="connsiteX11" fmla="*/ 799465 w 985675"/>
              <a:gd name="connsiteY11" fmla="*/ 921220 h 1058397"/>
              <a:gd name="connsiteX12" fmla="*/ 848431 w 985675"/>
              <a:gd name="connsiteY12" fmla="*/ 871534 h 1058397"/>
              <a:gd name="connsiteX13" fmla="*/ 848071 w 985675"/>
              <a:gd name="connsiteY13" fmla="*/ 362067 h 1058397"/>
              <a:gd name="connsiteX14" fmla="*/ 864993 w 985675"/>
              <a:gd name="connsiteY14" fmla="*/ 332543 h 1058397"/>
              <a:gd name="connsiteX15" fmla="*/ 982008 w 985675"/>
              <a:gd name="connsiteY15" fmla="*/ 265934 h 1058397"/>
              <a:gd name="connsiteX16" fmla="*/ 985249 w 985675"/>
              <a:gd name="connsiteY16" fmla="*/ 286097 h 1058397"/>
              <a:gd name="connsiteX17" fmla="*/ 985609 w 985675"/>
              <a:gd name="connsiteY17" fmla="*/ 869373 h 1058397"/>
              <a:gd name="connsiteX18" fmla="*/ 795864 w 985675"/>
              <a:gd name="connsiteY18" fmla="*/ 1058398 h 1058397"/>
              <a:gd name="connsiteX19" fmla="*/ 189185 w 985675"/>
              <a:gd name="connsiteY19" fmla="*/ 1058398 h 1058397"/>
              <a:gd name="connsiteX20" fmla="*/ 160 w 985675"/>
              <a:gd name="connsiteY20" fmla="*/ 869013 h 1058397"/>
              <a:gd name="connsiteX21" fmla="*/ 160 w 985675"/>
              <a:gd name="connsiteY21" fmla="*/ 253333 h 1058397"/>
              <a:gd name="connsiteX22" fmla="*/ 146699 w 985675"/>
              <a:gd name="connsiteY22" fmla="*/ 76189 h 1058397"/>
              <a:gd name="connsiteX23" fmla="*/ 185944 w 985675"/>
              <a:gd name="connsiteY23" fmla="*/ 73669 h 1058397"/>
              <a:gd name="connsiteX24" fmla="*/ 693611 w 985675"/>
              <a:gd name="connsiteY24" fmla="*/ 74029 h 1058397"/>
              <a:gd name="connsiteX25" fmla="*/ 713773 w 985675"/>
              <a:gd name="connsiteY25" fmla="*/ 54587 h 1058397"/>
              <a:gd name="connsiteX26" fmla="*/ 713413 w 985675"/>
              <a:gd name="connsiteY26" fmla="*/ 13181 h 1058397"/>
              <a:gd name="connsiteX27" fmla="*/ 728535 w 985675"/>
              <a:gd name="connsiteY27" fmla="*/ 4180 h 1058397"/>
              <a:gd name="connsiteX28" fmla="*/ 909279 w 985675"/>
              <a:gd name="connsiteY28" fmla="*/ 108594 h 1058397"/>
              <a:gd name="connsiteX29" fmla="*/ 968327 w 985675"/>
              <a:gd name="connsiteY29" fmla="*/ 142798 h 1058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85675" h="1058397">
                <a:moveTo>
                  <a:pt x="968327" y="142798"/>
                </a:moveTo>
                <a:cubicBezTo>
                  <a:pt x="929442" y="165121"/>
                  <a:pt x="893797" y="186004"/>
                  <a:pt x="858152" y="206527"/>
                </a:cubicBezTo>
                <a:cubicBezTo>
                  <a:pt x="814587" y="231730"/>
                  <a:pt x="771021" y="256933"/>
                  <a:pt x="727455" y="282136"/>
                </a:cubicBezTo>
                <a:cubicBezTo>
                  <a:pt x="717734" y="287897"/>
                  <a:pt x="712693" y="288617"/>
                  <a:pt x="713413" y="274575"/>
                </a:cubicBezTo>
                <a:cubicBezTo>
                  <a:pt x="714134" y="258373"/>
                  <a:pt x="712693" y="242171"/>
                  <a:pt x="713773" y="225969"/>
                </a:cubicBezTo>
                <a:cubicBezTo>
                  <a:pt x="714494" y="213007"/>
                  <a:pt x="709813" y="210127"/>
                  <a:pt x="697571" y="210127"/>
                </a:cubicBezTo>
                <a:cubicBezTo>
                  <a:pt x="590277" y="210487"/>
                  <a:pt x="482623" y="210487"/>
                  <a:pt x="375329" y="210487"/>
                </a:cubicBezTo>
                <a:cubicBezTo>
                  <a:pt x="311601" y="210487"/>
                  <a:pt x="248232" y="210487"/>
                  <a:pt x="184504" y="210487"/>
                </a:cubicBezTo>
                <a:cubicBezTo>
                  <a:pt x="152100" y="210487"/>
                  <a:pt x="136978" y="225609"/>
                  <a:pt x="136978" y="257653"/>
                </a:cubicBezTo>
                <a:cubicBezTo>
                  <a:pt x="136978" y="462880"/>
                  <a:pt x="136978" y="668107"/>
                  <a:pt x="136978" y="873334"/>
                </a:cubicBezTo>
                <a:cubicBezTo>
                  <a:pt x="136978" y="906818"/>
                  <a:pt x="151740" y="921220"/>
                  <a:pt x="185584" y="921220"/>
                </a:cubicBezTo>
                <a:cubicBezTo>
                  <a:pt x="390091" y="921220"/>
                  <a:pt x="594598" y="921220"/>
                  <a:pt x="799465" y="921220"/>
                </a:cubicBezTo>
                <a:cubicBezTo>
                  <a:pt x="833669" y="921220"/>
                  <a:pt x="848431" y="906458"/>
                  <a:pt x="848431" y="871534"/>
                </a:cubicBezTo>
                <a:cubicBezTo>
                  <a:pt x="848431" y="701591"/>
                  <a:pt x="848791" y="532009"/>
                  <a:pt x="848071" y="362067"/>
                </a:cubicBezTo>
                <a:cubicBezTo>
                  <a:pt x="848071" y="347665"/>
                  <a:pt x="852032" y="339384"/>
                  <a:pt x="864993" y="332543"/>
                </a:cubicBezTo>
                <a:cubicBezTo>
                  <a:pt x="904238" y="311300"/>
                  <a:pt x="942763" y="288257"/>
                  <a:pt x="982008" y="265934"/>
                </a:cubicBezTo>
                <a:cubicBezTo>
                  <a:pt x="987409" y="272775"/>
                  <a:pt x="985249" y="279616"/>
                  <a:pt x="985249" y="286097"/>
                </a:cubicBezTo>
                <a:cubicBezTo>
                  <a:pt x="985609" y="480522"/>
                  <a:pt x="985609" y="674948"/>
                  <a:pt x="985609" y="869373"/>
                </a:cubicBezTo>
                <a:cubicBezTo>
                  <a:pt x="985609" y="983868"/>
                  <a:pt x="910719" y="1058398"/>
                  <a:pt x="795864" y="1058398"/>
                </a:cubicBezTo>
                <a:cubicBezTo>
                  <a:pt x="593518" y="1058398"/>
                  <a:pt x="391531" y="1058398"/>
                  <a:pt x="189185" y="1058398"/>
                </a:cubicBezTo>
                <a:cubicBezTo>
                  <a:pt x="74690" y="1058398"/>
                  <a:pt x="160" y="983868"/>
                  <a:pt x="160" y="869013"/>
                </a:cubicBezTo>
                <a:cubicBezTo>
                  <a:pt x="160" y="663786"/>
                  <a:pt x="-200" y="458560"/>
                  <a:pt x="160" y="253333"/>
                </a:cubicBezTo>
                <a:cubicBezTo>
                  <a:pt x="160" y="164041"/>
                  <a:pt x="59928" y="92392"/>
                  <a:pt x="146699" y="76189"/>
                </a:cubicBezTo>
                <a:cubicBezTo>
                  <a:pt x="159661" y="73669"/>
                  <a:pt x="172983" y="73669"/>
                  <a:pt x="185944" y="73669"/>
                </a:cubicBezTo>
                <a:cubicBezTo>
                  <a:pt x="355167" y="73669"/>
                  <a:pt x="524389" y="73309"/>
                  <a:pt x="693611" y="74029"/>
                </a:cubicBezTo>
                <a:cubicBezTo>
                  <a:pt x="708733" y="74029"/>
                  <a:pt x="715574" y="71149"/>
                  <a:pt x="713773" y="54587"/>
                </a:cubicBezTo>
                <a:cubicBezTo>
                  <a:pt x="712333" y="40905"/>
                  <a:pt x="714134" y="26863"/>
                  <a:pt x="713413" y="13181"/>
                </a:cubicBezTo>
                <a:cubicBezTo>
                  <a:pt x="712693" y="-861"/>
                  <a:pt x="715574" y="-3381"/>
                  <a:pt x="728535" y="4180"/>
                </a:cubicBezTo>
                <a:cubicBezTo>
                  <a:pt x="788663" y="39465"/>
                  <a:pt x="848791" y="74029"/>
                  <a:pt x="909279" y="108594"/>
                </a:cubicBezTo>
                <a:cubicBezTo>
                  <a:pt x="927641" y="119395"/>
                  <a:pt x="946364" y="130196"/>
                  <a:pt x="968327" y="142798"/>
                </a:cubicBezTo>
                <a:close/>
              </a:path>
            </a:pathLst>
          </a:custGeom>
          <a:solidFill>
            <a:schemeClr val="bg2">
              <a:lumMod val="60000"/>
              <a:lumOff val="40000"/>
            </a:schemeClr>
          </a:solidFill>
          <a:ln w="36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Freeform: Shape 34">
            <a:extLst>
              <a:ext uri="{FF2B5EF4-FFF2-40B4-BE49-F238E27FC236}">
                <a16:creationId xmlns:a16="http://schemas.microsoft.com/office/drawing/2014/main" id="{0C60C7A3-8251-4A27-B9ED-B9B74FDFBC67}"/>
              </a:ext>
            </a:extLst>
          </p:cNvPr>
          <p:cNvSpPr/>
          <p:nvPr/>
        </p:nvSpPr>
        <p:spPr>
          <a:xfrm>
            <a:off x="1181100" y="4419564"/>
            <a:ext cx="1286173" cy="1114100"/>
          </a:xfrm>
          <a:custGeom>
            <a:avLst/>
            <a:gdLst>
              <a:gd name="connsiteX0" fmla="*/ 968327 w 985675"/>
              <a:gd name="connsiteY0" fmla="*/ 142798 h 1058397"/>
              <a:gd name="connsiteX1" fmla="*/ 858152 w 985675"/>
              <a:gd name="connsiteY1" fmla="*/ 206527 h 1058397"/>
              <a:gd name="connsiteX2" fmla="*/ 727455 w 985675"/>
              <a:gd name="connsiteY2" fmla="*/ 282136 h 1058397"/>
              <a:gd name="connsiteX3" fmla="*/ 713413 w 985675"/>
              <a:gd name="connsiteY3" fmla="*/ 274575 h 1058397"/>
              <a:gd name="connsiteX4" fmla="*/ 713773 w 985675"/>
              <a:gd name="connsiteY4" fmla="*/ 225969 h 1058397"/>
              <a:gd name="connsiteX5" fmla="*/ 697571 w 985675"/>
              <a:gd name="connsiteY5" fmla="*/ 210127 h 1058397"/>
              <a:gd name="connsiteX6" fmla="*/ 375329 w 985675"/>
              <a:gd name="connsiteY6" fmla="*/ 210487 h 1058397"/>
              <a:gd name="connsiteX7" fmla="*/ 184504 w 985675"/>
              <a:gd name="connsiteY7" fmla="*/ 210487 h 1058397"/>
              <a:gd name="connsiteX8" fmla="*/ 136978 w 985675"/>
              <a:gd name="connsiteY8" fmla="*/ 257653 h 1058397"/>
              <a:gd name="connsiteX9" fmla="*/ 136978 w 985675"/>
              <a:gd name="connsiteY9" fmla="*/ 873334 h 1058397"/>
              <a:gd name="connsiteX10" fmla="*/ 185584 w 985675"/>
              <a:gd name="connsiteY10" fmla="*/ 921220 h 1058397"/>
              <a:gd name="connsiteX11" fmla="*/ 799465 w 985675"/>
              <a:gd name="connsiteY11" fmla="*/ 921220 h 1058397"/>
              <a:gd name="connsiteX12" fmla="*/ 848431 w 985675"/>
              <a:gd name="connsiteY12" fmla="*/ 871534 h 1058397"/>
              <a:gd name="connsiteX13" fmla="*/ 848071 w 985675"/>
              <a:gd name="connsiteY13" fmla="*/ 362067 h 1058397"/>
              <a:gd name="connsiteX14" fmla="*/ 864993 w 985675"/>
              <a:gd name="connsiteY14" fmla="*/ 332543 h 1058397"/>
              <a:gd name="connsiteX15" fmla="*/ 982008 w 985675"/>
              <a:gd name="connsiteY15" fmla="*/ 265934 h 1058397"/>
              <a:gd name="connsiteX16" fmla="*/ 985249 w 985675"/>
              <a:gd name="connsiteY16" fmla="*/ 286097 h 1058397"/>
              <a:gd name="connsiteX17" fmla="*/ 985609 w 985675"/>
              <a:gd name="connsiteY17" fmla="*/ 869373 h 1058397"/>
              <a:gd name="connsiteX18" fmla="*/ 795864 w 985675"/>
              <a:gd name="connsiteY18" fmla="*/ 1058398 h 1058397"/>
              <a:gd name="connsiteX19" fmla="*/ 189185 w 985675"/>
              <a:gd name="connsiteY19" fmla="*/ 1058398 h 1058397"/>
              <a:gd name="connsiteX20" fmla="*/ 160 w 985675"/>
              <a:gd name="connsiteY20" fmla="*/ 869013 h 1058397"/>
              <a:gd name="connsiteX21" fmla="*/ 160 w 985675"/>
              <a:gd name="connsiteY21" fmla="*/ 253333 h 1058397"/>
              <a:gd name="connsiteX22" fmla="*/ 146699 w 985675"/>
              <a:gd name="connsiteY22" fmla="*/ 76189 h 1058397"/>
              <a:gd name="connsiteX23" fmla="*/ 185944 w 985675"/>
              <a:gd name="connsiteY23" fmla="*/ 73669 h 1058397"/>
              <a:gd name="connsiteX24" fmla="*/ 693611 w 985675"/>
              <a:gd name="connsiteY24" fmla="*/ 74029 h 1058397"/>
              <a:gd name="connsiteX25" fmla="*/ 713773 w 985675"/>
              <a:gd name="connsiteY25" fmla="*/ 54587 h 1058397"/>
              <a:gd name="connsiteX26" fmla="*/ 713413 w 985675"/>
              <a:gd name="connsiteY26" fmla="*/ 13181 h 1058397"/>
              <a:gd name="connsiteX27" fmla="*/ 728535 w 985675"/>
              <a:gd name="connsiteY27" fmla="*/ 4180 h 1058397"/>
              <a:gd name="connsiteX28" fmla="*/ 909279 w 985675"/>
              <a:gd name="connsiteY28" fmla="*/ 108594 h 1058397"/>
              <a:gd name="connsiteX29" fmla="*/ 968327 w 985675"/>
              <a:gd name="connsiteY29" fmla="*/ 142798 h 1058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85675" h="1058397">
                <a:moveTo>
                  <a:pt x="968327" y="142798"/>
                </a:moveTo>
                <a:cubicBezTo>
                  <a:pt x="929442" y="165121"/>
                  <a:pt x="893797" y="186004"/>
                  <a:pt x="858152" y="206527"/>
                </a:cubicBezTo>
                <a:cubicBezTo>
                  <a:pt x="814587" y="231730"/>
                  <a:pt x="771021" y="256933"/>
                  <a:pt x="727455" y="282136"/>
                </a:cubicBezTo>
                <a:cubicBezTo>
                  <a:pt x="717734" y="287897"/>
                  <a:pt x="712693" y="288617"/>
                  <a:pt x="713413" y="274575"/>
                </a:cubicBezTo>
                <a:cubicBezTo>
                  <a:pt x="714134" y="258373"/>
                  <a:pt x="712693" y="242171"/>
                  <a:pt x="713773" y="225969"/>
                </a:cubicBezTo>
                <a:cubicBezTo>
                  <a:pt x="714494" y="213007"/>
                  <a:pt x="709813" y="210127"/>
                  <a:pt x="697571" y="210127"/>
                </a:cubicBezTo>
                <a:cubicBezTo>
                  <a:pt x="590277" y="210487"/>
                  <a:pt x="482623" y="210487"/>
                  <a:pt x="375329" y="210487"/>
                </a:cubicBezTo>
                <a:cubicBezTo>
                  <a:pt x="311601" y="210487"/>
                  <a:pt x="248232" y="210487"/>
                  <a:pt x="184504" y="210487"/>
                </a:cubicBezTo>
                <a:cubicBezTo>
                  <a:pt x="152100" y="210487"/>
                  <a:pt x="136978" y="225609"/>
                  <a:pt x="136978" y="257653"/>
                </a:cubicBezTo>
                <a:cubicBezTo>
                  <a:pt x="136978" y="462880"/>
                  <a:pt x="136978" y="668107"/>
                  <a:pt x="136978" y="873334"/>
                </a:cubicBezTo>
                <a:cubicBezTo>
                  <a:pt x="136978" y="906818"/>
                  <a:pt x="151740" y="921220"/>
                  <a:pt x="185584" y="921220"/>
                </a:cubicBezTo>
                <a:cubicBezTo>
                  <a:pt x="390091" y="921220"/>
                  <a:pt x="594598" y="921220"/>
                  <a:pt x="799465" y="921220"/>
                </a:cubicBezTo>
                <a:cubicBezTo>
                  <a:pt x="833669" y="921220"/>
                  <a:pt x="848431" y="906458"/>
                  <a:pt x="848431" y="871534"/>
                </a:cubicBezTo>
                <a:cubicBezTo>
                  <a:pt x="848431" y="701591"/>
                  <a:pt x="848791" y="532009"/>
                  <a:pt x="848071" y="362067"/>
                </a:cubicBezTo>
                <a:cubicBezTo>
                  <a:pt x="848071" y="347665"/>
                  <a:pt x="852032" y="339384"/>
                  <a:pt x="864993" y="332543"/>
                </a:cubicBezTo>
                <a:cubicBezTo>
                  <a:pt x="904238" y="311300"/>
                  <a:pt x="942763" y="288257"/>
                  <a:pt x="982008" y="265934"/>
                </a:cubicBezTo>
                <a:cubicBezTo>
                  <a:pt x="987409" y="272775"/>
                  <a:pt x="985249" y="279616"/>
                  <a:pt x="985249" y="286097"/>
                </a:cubicBezTo>
                <a:cubicBezTo>
                  <a:pt x="985609" y="480522"/>
                  <a:pt x="985609" y="674948"/>
                  <a:pt x="985609" y="869373"/>
                </a:cubicBezTo>
                <a:cubicBezTo>
                  <a:pt x="985609" y="983868"/>
                  <a:pt x="910719" y="1058398"/>
                  <a:pt x="795864" y="1058398"/>
                </a:cubicBezTo>
                <a:cubicBezTo>
                  <a:pt x="593518" y="1058398"/>
                  <a:pt x="391531" y="1058398"/>
                  <a:pt x="189185" y="1058398"/>
                </a:cubicBezTo>
                <a:cubicBezTo>
                  <a:pt x="74690" y="1058398"/>
                  <a:pt x="160" y="983868"/>
                  <a:pt x="160" y="869013"/>
                </a:cubicBezTo>
                <a:cubicBezTo>
                  <a:pt x="160" y="663786"/>
                  <a:pt x="-200" y="458560"/>
                  <a:pt x="160" y="253333"/>
                </a:cubicBezTo>
                <a:cubicBezTo>
                  <a:pt x="160" y="164041"/>
                  <a:pt x="59928" y="92392"/>
                  <a:pt x="146699" y="76189"/>
                </a:cubicBezTo>
                <a:cubicBezTo>
                  <a:pt x="159661" y="73669"/>
                  <a:pt x="172983" y="73669"/>
                  <a:pt x="185944" y="73669"/>
                </a:cubicBezTo>
                <a:cubicBezTo>
                  <a:pt x="355167" y="73669"/>
                  <a:pt x="524389" y="73309"/>
                  <a:pt x="693611" y="74029"/>
                </a:cubicBezTo>
                <a:cubicBezTo>
                  <a:pt x="708733" y="74029"/>
                  <a:pt x="715574" y="71149"/>
                  <a:pt x="713773" y="54587"/>
                </a:cubicBezTo>
                <a:cubicBezTo>
                  <a:pt x="712333" y="40905"/>
                  <a:pt x="714134" y="26863"/>
                  <a:pt x="713413" y="13181"/>
                </a:cubicBezTo>
                <a:cubicBezTo>
                  <a:pt x="712693" y="-861"/>
                  <a:pt x="715574" y="-3381"/>
                  <a:pt x="728535" y="4180"/>
                </a:cubicBezTo>
                <a:cubicBezTo>
                  <a:pt x="788663" y="39465"/>
                  <a:pt x="848791" y="74029"/>
                  <a:pt x="909279" y="108594"/>
                </a:cubicBezTo>
                <a:cubicBezTo>
                  <a:pt x="927641" y="119395"/>
                  <a:pt x="946364" y="130196"/>
                  <a:pt x="968327" y="142798"/>
                </a:cubicBezTo>
                <a:close/>
              </a:path>
            </a:pathLst>
          </a:custGeom>
          <a:solidFill>
            <a:srgbClr val="0989B1"/>
          </a:solidFill>
          <a:ln w="36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481" name="Rectangle 1"/>
          <p:cNvSpPr>
            <a:spLocks noChangeArrowheads="1"/>
          </p:cNvSpPr>
          <p:nvPr/>
        </p:nvSpPr>
        <p:spPr bwMode="auto">
          <a:xfrm>
            <a:off x="3123406" y="1555101"/>
            <a:ext cx="5334000" cy="138499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a:r>
              <a:rPr lang="en-US" sz="1050" b="1" dirty="0"/>
              <a:t>TAM (Total Addressable Market) - India:</a:t>
            </a:r>
          </a:p>
          <a:p>
            <a:pPr algn="just"/>
            <a:r>
              <a:rPr lang="en-US" sz="1050" dirty="0"/>
              <a:t>Total population of India: Approximately 1.38 billion (source: World Bank)</a:t>
            </a:r>
          </a:p>
          <a:p>
            <a:pPr algn="just"/>
            <a:r>
              <a:rPr lang="en-US" sz="1050" dirty="0"/>
              <a:t>Approximate percentage of households with cooking gas connections: 60% (source: Ministry of Petroleum and Natural Gas)</a:t>
            </a:r>
          </a:p>
          <a:p>
            <a:pPr algn="just"/>
            <a:r>
              <a:rPr lang="en-US" sz="1050" dirty="0"/>
              <a:t>Assuming each household with a cooking gas connection is a potential customer, we can estimate the TAM as: TAM = Total population * Percentage of households with gas connections TAM = 1.38 billion * 60% TAM ≈ 828 million customers</a:t>
            </a:r>
          </a:p>
        </p:txBody>
      </p:sp>
      <p:sp>
        <p:nvSpPr>
          <p:cNvPr id="20482" name="Rectangle 2"/>
          <p:cNvSpPr>
            <a:spLocks noChangeArrowheads="1"/>
          </p:cNvSpPr>
          <p:nvPr/>
        </p:nvSpPr>
        <p:spPr bwMode="auto">
          <a:xfrm>
            <a:off x="3122612" y="4441511"/>
            <a:ext cx="5373077" cy="132343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a:r>
              <a:rPr lang="en-US" sz="1000" b="1" dirty="0"/>
              <a:t>SOM (Serviceable Obtainable Market) - Hyderabad:</a:t>
            </a:r>
          </a:p>
          <a:p>
            <a:pPr algn="just"/>
            <a:r>
              <a:rPr lang="en-US" sz="1000" dirty="0"/>
              <a:t>Total population of Hyderabad: Approximately 10 million (source: Census of India)</a:t>
            </a:r>
          </a:p>
          <a:p>
            <a:pPr algn="just"/>
            <a:r>
              <a:rPr lang="en-US" sz="1000" dirty="0"/>
              <a:t>Approximate percentage of households with cooking gas connections in Hyderabad: 70% (assumption)</a:t>
            </a:r>
          </a:p>
          <a:p>
            <a:pPr algn="just"/>
            <a:r>
              <a:rPr lang="en-US" sz="1000" dirty="0"/>
              <a:t>Assuming each household with a cooking gas connection is a potential customer, we can estimate the SOM as: SOM = Total population of Hyderabad * Percentage of households with gas connections in Hyderabad SOM = 10 million * 70% SOM ≈ 7 million customers</a:t>
            </a:r>
          </a:p>
        </p:txBody>
      </p:sp>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47138" y="86991"/>
            <a:ext cx="1352734" cy="843326"/>
          </a:xfrm>
          <a:prstGeom prst="rect">
            <a:avLst/>
          </a:prstGeom>
        </p:spPr>
      </p:pic>
      <p:sp>
        <p:nvSpPr>
          <p:cNvPr id="8" name="Rectangle 7"/>
          <p:cNvSpPr/>
          <p:nvPr/>
        </p:nvSpPr>
        <p:spPr>
          <a:xfrm>
            <a:off x="227806" y="5994231"/>
            <a:ext cx="6092825" cy="738664"/>
          </a:xfrm>
          <a:prstGeom prst="rect">
            <a:avLst/>
          </a:prstGeom>
        </p:spPr>
        <p:txBody>
          <a:bodyPr>
            <a:spAutoFit/>
          </a:bodyPr>
          <a:lstStyle/>
          <a:p>
            <a:r>
              <a:rPr lang="en-US" sz="1050" dirty="0">
                <a:solidFill>
                  <a:srgbClr val="D1D5DB"/>
                </a:solidFill>
                <a:latin typeface="Söhne"/>
              </a:rPr>
              <a:t>Sources:</a:t>
            </a:r>
          </a:p>
          <a:p>
            <a:pPr>
              <a:buFont typeface="Arial" panose="020B0604020202020204" pitchFamily="34" charset="0"/>
              <a:buChar char="•"/>
            </a:pPr>
            <a:r>
              <a:rPr lang="en-US" sz="1050" dirty="0">
                <a:solidFill>
                  <a:srgbClr val="D1D5DB"/>
                </a:solidFill>
                <a:latin typeface="Söhne"/>
              </a:rPr>
              <a:t>World Bank: </a:t>
            </a:r>
            <a:r>
              <a:rPr lang="en-US" sz="1050" u="sng" dirty="0">
                <a:solidFill>
                  <a:srgbClr val="D1D5DB"/>
                </a:solidFill>
                <a:latin typeface="Söhne"/>
                <a:hlinkClick r:id="rId3"/>
              </a:rPr>
              <a:t>https://databank.worldbank.org/</a:t>
            </a:r>
            <a:endParaRPr lang="en-US" sz="1050" dirty="0">
              <a:solidFill>
                <a:srgbClr val="D1D5DB"/>
              </a:solidFill>
              <a:latin typeface="Söhne"/>
            </a:endParaRPr>
          </a:p>
          <a:p>
            <a:pPr>
              <a:buFont typeface="Arial" panose="020B0604020202020204" pitchFamily="34" charset="0"/>
              <a:buChar char="•"/>
            </a:pPr>
            <a:r>
              <a:rPr lang="en-US" sz="1050" dirty="0">
                <a:solidFill>
                  <a:srgbClr val="D1D5DB"/>
                </a:solidFill>
                <a:latin typeface="Söhne"/>
              </a:rPr>
              <a:t>Ministry of Petroleum and Natural Gas: </a:t>
            </a:r>
            <a:r>
              <a:rPr lang="en-US" sz="1050" u="sng" dirty="0">
                <a:solidFill>
                  <a:srgbClr val="D1D5DB"/>
                </a:solidFill>
                <a:latin typeface="Söhne"/>
                <a:hlinkClick r:id="rId4"/>
              </a:rPr>
              <a:t>https://www.petroleum.nic.in/</a:t>
            </a:r>
            <a:endParaRPr lang="en-US" sz="1050" dirty="0">
              <a:solidFill>
                <a:srgbClr val="D1D5DB"/>
              </a:solidFill>
              <a:latin typeface="Söhne"/>
            </a:endParaRPr>
          </a:p>
          <a:p>
            <a:pPr>
              <a:buFont typeface="Arial" panose="020B0604020202020204" pitchFamily="34" charset="0"/>
              <a:buChar char="•"/>
            </a:pPr>
            <a:r>
              <a:rPr lang="en-US" sz="1050" dirty="0">
                <a:solidFill>
                  <a:srgbClr val="D1D5DB"/>
                </a:solidFill>
                <a:latin typeface="Söhne"/>
              </a:rPr>
              <a:t>Census of India: </a:t>
            </a:r>
            <a:r>
              <a:rPr lang="en-US" sz="1050" u="sng" dirty="0">
                <a:solidFill>
                  <a:srgbClr val="D1D5DB"/>
                </a:solidFill>
                <a:latin typeface="Söhne"/>
                <a:hlinkClick r:id="rId5"/>
              </a:rPr>
              <a:t>https://censusindia.gov.in/</a:t>
            </a:r>
            <a:endParaRPr lang="en-US" sz="1050" b="0" i="0" dirty="0">
              <a:solidFill>
                <a:srgbClr val="D1D5DB"/>
              </a:solidFill>
              <a:effectLst/>
              <a:latin typeface="Söhne"/>
            </a:endParaRPr>
          </a:p>
        </p:txBody>
      </p:sp>
      <p:sp>
        <p:nvSpPr>
          <p:cNvPr id="12" name="Rectangle 11"/>
          <p:cNvSpPr/>
          <p:nvPr/>
        </p:nvSpPr>
        <p:spPr>
          <a:xfrm>
            <a:off x="8686006" y="1555101"/>
            <a:ext cx="3113117" cy="4247317"/>
          </a:xfrm>
          <a:prstGeom prst="rect">
            <a:avLst/>
          </a:prstGeom>
        </p:spPr>
        <p:txBody>
          <a:bodyPr wrap="square">
            <a:spAutoFit/>
          </a:bodyPr>
          <a:lstStyle/>
          <a:p>
            <a:pPr algn="just"/>
            <a:r>
              <a:rPr lang="en-US" sz="1400" b="1" dirty="0">
                <a:solidFill>
                  <a:srgbClr val="D1D5DB"/>
                </a:solidFill>
                <a:latin typeface="Söhne"/>
              </a:rPr>
              <a:t>Niche Segment: 10% of SOM = 7 L </a:t>
            </a:r>
          </a:p>
          <a:p>
            <a:pPr algn="just"/>
            <a:endParaRPr lang="en-US" sz="1400" b="1" dirty="0">
              <a:solidFill>
                <a:srgbClr val="D1D5DB"/>
              </a:solidFill>
              <a:latin typeface="Söhne"/>
            </a:endParaRPr>
          </a:p>
          <a:p>
            <a:pPr algn="just"/>
            <a:r>
              <a:rPr lang="en-US" sz="1100" dirty="0">
                <a:solidFill>
                  <a:srgbClr val="D1D5DB"/>
                </a:solidFill>
                <a:latin typeface="Söhne"/>
              </a:rPr>
              <a:t>Residential Apartments and Housing Complexes</a:t>
            </a:r>
          </a:p>
          <a:p>
            <a:pPr algn="just"/>
            <a:endParaRPr lang="en-US" sz="1100" dirty="0">
              <a:solidFill>
                <a:srgbClr val="D1D5DB"/>
              </a:solidFill>
              <a:latin typeface="Söhne"/>
            </a:endParaRPr>
          </a:p>
          <a:p>
            <a:pPr algn="just">
              <a:buFont typeface="Arial" panose="020B0604020202020204" pitchFamily="34" charset="0"/>
              <a:buChar char="•"/>
            </a:pPr>
            <a:r>
              <a:rPr lang="en-US" sz="1100" dirty="0">
                <a:solidFill>
                  <a:srgbClr val="D1D5DB"/>
                </a:solidFill>
                <a:latin typeface="Söhne"/>
              </a:rPr>
              <a:t>Many residential apartments and housing complexes in Hyderabad have a centralized gas supply system or multiple individual gas connections within the complex.</a:t>
            </a:r>
          </a:p>
          <a:p>
            <a:pPr algn="just">
              <a:buFont typeface="Arial" panose="020B0604020202020204" pitchFamily="34" charset="0"/>
              <a:buChar char="•"/>
            </a:pPr>
            <a:endParaRPr lang="en-US" sz="1100" dirty="0">
              <a:solidFill>
                <a:srgbClr val="D1D5DB"/>
              </a:solidFill>
              <a:latin typeface="Söhne"/>
            </a:endParaRPr>
          </a:p>
          <a:p>
            <a:pPr algn="just">
              <a:buFont typeface="Arial" panose="020B0604020202020204" pitchFamily="34" charset="0"/>
              <a:buChar char="•"/>
            </a:pPr>
            <a:r>
              <a:rPr lang="en-US" sz="1100" dirty="0">
                <a:solidFill>
                  <a:srgbClr val="D1D5DB"/>
                </a:solidFill>
                <a:latin typeface="Söhne"/>
              </a:rPr>
              <a:t>These complexes typically have a higher concentration of households in a confined space, making them a potential niche segment for the gas leakage startup.</a:t>
            </a:r>
          </a:p>
          <a:p>
            <a:pPr algn="just">
              <a:buFont typeface="Arial" panose="020B0604020202020204" pitchFamily="34" charset="0"/>
              <a:buChar char="•"/>
            </a:pPr>
            <a:endParaRPr lang="en-US" sz="1100" dirty="0">
              <a:solidFill>
                <a:srgbClr val="D1D5DB"/>
              </a:solidFill>
              <a:latin typeface="Söhne"/>
            </a:endParaRPr>
          </a:p>
          <a:p>
            <a:pPr algn="just">
              <a:buFont typeface="Arial" panose="020B0604020202020204" pitchFamily="34" charset="0"/>
              <a:buChar char="•"/>
            </a:pPr>
            <a:r>
              <a:rPr lang="en-US" sz="1100" dirty="0">
                <a:solidFill>
                  <a:srgbClr val="D1D5DB"/>
                </a:solidFill>
                <a:latin typeface="Söhne"/>
              </a:rPr>
              <a:t>By focusing on providing gas leakage detection and prevention solutions specifically tailored for residential apartments and housing complexes, the startup can address the unique needs and challenges of this segment.</a:t>
            </a:r>
          </a:p>
          <a:p>
            <a:pPr algn="just">
              <a:buFont typeface="Arial" panose="020B0604020202020204" pitchFamily="34" charset="0"/>
              <a:buChar char="•"/>
            </a:pPr>
            <a:endParaRPr lang="en-US" sz="1100" dirty="0">
              <a:solidFill>
                <a:srgbClr val="D1D5DB"/>
              </a:solidFill>
              <a:latin typeface="Söhne"/>
            </a:endParaRPr>
          </a:p>
          <a:p>
            <a:pPr algn="just">
              <a:buFont typeface="Arial" panose="020B0604020202020204" pitchFamily="34" charset="0"/>
              <a:buChar char="•"/>
            </a:pPr>
            <a:r>
              <a:rPr lang="en-US" sz="1100" dirty="0">
                <a:solidFill>
                  <a:srgbClr val="D1D5DB"/>
                </a:solidFill>
                <a:latin typeface="Söhne"/>
              </a:rPr>
              <a:t>Please note that we have created our sales funnel using this niche.</a:t>
            </a:r>
          </a:p>
          <a:p>
            <a:pPr algn="just">
              <a:buFont typeface="Arial" panose="020B0604020202020204" pitchFamily="34" charset="0"/>
              <a:buChar char="•"/>
            </a:pPr>
            <a:endParaRPr lang="en-US" sz="1100" b="0" i="0" dirty="0">
              <a:solidFill>
                <a:srgbClr val="D1D5DB"/>
              </a:solidFill>
              <a:effectLst/>
              <a:latin typeface="Söhne"/>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B62AFF770DFF4793B9B4FAB3A5131A" ma:contentTypeVersion="6" ma:contentTypeDescription="Create a new document." ma:contentTypeScope="" ma:versionID="3a5b06d4f4ac16f1298492a07c18ce6b">
  <xsd:schema xmlns:xsd="http://www.w3.org/2001/XMLSchema" xmlns:xs="http://www.w3.org/2001/XMLSchema" xmlns:p="http://schemas.microsoft.com/office/2006/metadata/properties" xmlns:ns2="5a3126c8-0984-4c3c-80b5-3fcc61de418c" xmlns:ns3="b170519d-cde5-4967-9362-da750c58159a" targetNamespace="http://schemas.microsoft.com/office/2006/metadata/properties" ma:root="true" ma:fieldsID="3ca16792af7663869f78026e844fee88" ns2:_="" ns3:_="">
    <xsd:import namespace="5a3126c8-0984-4c3c-80b5-3fcc61de418c"/>
    <xsd:import namespace="b170519d-cde5-4967-9362-da750c58159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3126c8-0984-4c3c-80b5-3fcc61de41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170519d-cde5-4967-9362-da750c58159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69DB4C6-A174-4C36-B5EB-D28A2EBD77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a3126c8-0984-4c3c-80b5-3fcc61de418c"/>
    <ds:schemaRef ds:uri="b170519d-cde5-4967-9362-da750c5815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82AF992-ECF7-43D0-9C1D-877A158ECF63}">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A8656580-FA96-4BDA-A7C1-5450094B3E0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Template>
  <TotalTime>1963</TotalTime>
  <Words>6104</Words>
  <Application>Microsoft Office PowerPoint</Application>
  <PresentationFormat>Custom</PresentationFormat>
  <Paragraphs>1296</Paragraphs>
  <Slides>33</Slides>
  <Notes>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33</vt:i4>
      </vt:variant>
    </vt:vector>
  </HeadingPairs>
  <TitlesOfParts>
    <vt:vector size="48" baseType="lpstr">
      <vt:lpstr>Algerian</vt:lpstr>
      <vt:lpstr>Arial</vt:lpstr>
      <vt:lpstr>Calibri</vt:lpstr>
      <vt:lpstr>Californian FB</vt:lpstr>
      <vt:lpstr>Century Gothic</vt:lpstr>
      <vt:lpstr>charter</vt:lpstr>
      <vt:lpstr>Courier New</vt:lpstr>
      <vt:lpstr>Gill Sans</vt:lpstr>
      <vt:lpstr>Roboto</vt:lpstr>
      <vt:lpstr>Segoe UI</vt:lpstr>
      <vt:lpstr>Söhne</vt:lpstr>
      <vt:lpstr>Symbol</vt:lpstr>
      <vt:lpstr>Wingdings</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Arshad Ayub</dc:creator>
  <cp:lastModifiedBy>ANKIT GURRAM</cp:lastModifiedBy>
  <cp:revision>42</cp:revision>
  <dcterms:created xsi:type="dcterms:W3CDTF">2006-08-16T00:00:00Z</dcterms:created>
  <dcterms:modified xsi:type="dcterms:W3CDTF">2023-06-01T12:15:00Z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0x01010031B62AFF770DFF4793B9B4FAB3A5131A</vt:lpwstr>
  </property>
</Properties>
</file>